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87" r:id="rId7"/>
    <p:sldId id="262" r:id="rId8"/>
    <p:sldId id="288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0952" autoAdjust="0"/>
  </p:normalViewPr>
  <p:slideViewPr>
    <p:cSldViewPr snapToGrid="0" snapToObjects="1">
      <p:cViewPr varScale="1">
        <p:scale>
          <a:sx n="104" d="100"/>
          <a:sy n="104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8FA2B-23EF-AF44-8235-E02A04466FA9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A4D0C-4115-DC47-B18C-04D62F3EC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23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A4D0C-4115-DC47-B18C-04D62F3EC5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89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A4D0C-4115-DC47-B18C-04D62F3EC5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82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11/8/2021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19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1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11/8/2021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633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36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54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11/8/2021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595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11/8/2021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77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11/8/2021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61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88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3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11/8/2021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5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01" r:id="rId7"/>
    <p:sldLayoutId id="2147483702" r:id="rId8"/>
    <p:sldLayoutId id="2147483703" r:id="rId9"/>
    <p:sldLayoutId id="2147483704" r:id="rId10"/>
    <p:sldLayoutId id="214748371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scdcb.atlassian.net/wiki/spaces/WCP/pages/2090827777/6.8.2+Data+Exchange+API+-+Third+party+testing" TargetMode="External"/><Relationship Id="rId2" Type="http://schemas.openxmlformats.org/officeDocument/2006/relationships/hyperlink" Target="https://uscdcb.atlassian.net/wiki/spaces/WCP/pages/2069626881/6.8.1+Third+Party+Testing+Approach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hat.com/en/topics/api/what-is-a-rest-ap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s7wmiS2mSXY&amp;t=7s" TargetMode="External"/><Relationship Id="rId4" Type="http://schemas.openxmlformats.org/officeDocument/2006/relationships/hyperlink" Target="https://www.youtube.com/watch?v=cpRcK4GS068&amp;list=PLcgRuP1JhcBP8Kh0MC53GH_pxqfOhTVL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7FDDF72-DE39-4F99-A3C1-DD9D7815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4ECE80-3AD1-450C-B62A-98788F193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8445F4-347D-4111-9A23-EF65DA0E48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r="-1" b="6244"/>
          <a:stretch/>
        </p:blipFill>
        <p:spPr>
          <a:xfrm>
            <a:off x="3048" y="10"/>
            <a:ext cx="12188952" cy="685661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9632603-447F-4389-863D-9820DB991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6951981" y="0"/>
            <a:ext cx="5236971" cy="6858001"/>
            <a:chOff x="6951981" y="0"/>
            <a:chExt cx="5236971" cy="685800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54F4BB5-9639-4525-A748-2B2D8FDB1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51981" y="692703"/>
              <a:ext cx="5236971" cy="616529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D9AF55E-83EF-4A42-A236-590299A7B9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16200000" flipH="1">
              <a:off x="7618603" y="-373126"/>
              <a:ext cx="4197223" cy="494347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CEAA598-983A-D042-B235-1D818D02F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744909"/>
            <a:ext cx="10190071" cy="3145855"/>
          </a:xfrm>
        </p:spPr>
        <p:txBody>
          <a:bodyPr anchor="b"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</a:rPr>
              <a:t>API</a:t>
            </a:r>
            <a:br>
              <a:rPr lang="en-US" sz="5200" dirty="0">
                <a:solidFill>
                  <a:srgbClr val="FFFFFF"/>
                </a:solidFill>
              </a:rPr>
            </a:br>
            <a:r>
              <a:rPr lang="en-US" sz="5200" dirty="0">
                <a:solidFill>
                  <a:srgbClr val="FFFFFF"/>
                </a:solidFill>
              </a:rPr>
              <a:t>The Beginner Guide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72D16E-7A35-D346-AF07-D5CEDE5974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8708" y="4069780"/>
            <a:ext cx="9781327" cy="2056617"/>
          </a:xfrm>
        </p:spPr>
        <p:txBody>
          <a:bodyPr anchor="t">
            <a:normAutofit/>
          </a:bodyPr>
          <a:lstStyle/>
          <a:p>
            <a:r>
              <a:rPr lang="en-US" sz="2200" dirty="0">
                <a:solidFill>
                  <a:srgbClr val="FFFFFF"/>
                </a:solidFill>
              </a:rPr>
              <a:t>In the context of CDCB’s Data Exchange API</a:t>
            </a:r>
          </a:p>
        </p:txBody>
      </p:sp>
    </p:spTree>
    <p:extLst>
      <p:ext uri="{BB962C8B-B14F-4D97-AF65-F5344CB8AC3E}">
        <p14:creationId xmlns:p14="http://schemas.microsoft.com/office/powerpoint/2010/main" val="1862805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7F415-F04A-0848-8668-3D6BF1BAE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API?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FFF75-BF35-D147-A3F0-9A80D306A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a set of definitions and protocols for building and integrating application software.</a:t>
            </a:r>
          </a:p>
          <a:p>
            <a:r>
              <a:rPr lang="en-US" dirty="0"/>
              <a:t>Think of it as a mediator between the clients (3</a:t>
            </a:r>
            <a:r>
              <a:rPr lang="en-US" baseline="30000" dirty="0"/>
              <a:t>rd</a:t>
            </a:r>
            <a:r>
              <a:rPr lang="en-US" dirty="0"/>
              <a:t> parties) and the resources (CDCB’s database)</a:t>
            </a:r>
          </a:p>
          <a:p>
            <a:r>
              <a:rPr lang="en-US" dirty="0"/>
              <a:t>It help 3</a:t>
            </a:r>
            <a:r>
              <a:rPr lang="en-US" baseline="30000" dirty="0"/>
              <a:t>rd</a:t>
            </a:r>
            <a:r>
              <a:rPr lang="en-US" dirty="0"/>
              <a:t> parties communicate what they want from CDCB’s database so it can understand and fulfil the request.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00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295F1-2B8E-E24D-A97C-20A9BE148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Swagger site (Swagger UI)?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0439A-EFB5-684E-A7B8-0969BA153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 is an online documentation tool where you can find all the services (endpoints) you can use with the API.</a:t>
            </a:r>
          </a:p>
          <a:p>
            <a:r>
              <a:rPr lang="en-US" dirty="0"/>
              <a:t>This site automatically generates the document by reading the code. </a:t>
            </a:r>
          </a:p>
          <a:p>
            <a:r>
              <a:rPr lang="en-US" dirty="0"/>
              <a:t>We use this online document to show 3</a:t>
            </a:r>
            <a:r>
              <a:rPr lang="en-US" baseline="30000" dirty="0"/>
              <a:t>rd</a:t>
            </a:r>
            <a:r>
              <a:rPr lang="en-US" dirty="0"/>
              <a:t> parties what is available for them to access the API.</a:t>
            </a:r>
          </a:p>
          <a:p>
            <a:r>
              <a:rPr lang="en-US" dirty="0"/>
              <a:t>This site can be replaced by a simple word document that contains a list of endpoints and specifications for each. </a:t>
            </a:r>
          </a:p>
        </p:txBody>
      </p:sp>
    </p:spTree>
    <p:extLst>
      <p:ext uri="{BB962C8B-B14F-4D97-AF65-F5344CB8AC3E}">
        <p14:creationId xmlns:p14="http://schemas.microsoft.com/office/powerpoint/2010/main" val="105942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E1BD1-34E6-E646-B217-51CFE11D2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Postman?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0AAB3-59A9-2A44-98FE-B95385F54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an application used for API testing to see what information you can get.</a:t>
            </a:r>
          </a:p>
          <a:p>
            <a:r>
              <a:rPr lang="en-US" dirty="0"/>
              <a:t>There are many API testing tools in the market. (e.g., Insomnia, Paw)</a:t>
            </a:r>
          </a:p>
          <a:p>
            <a:r>
              <a:rPr lang="en-US" dirty="0"/>
              <a:t>Even </a:t>
            </a:r>
            <a:r>
              <a:rPr lang="en-US" dirty="0" err="1"/>
              <a:t>cURL</a:t>
            </a:r>
            <a:r>
              <a:rPr lang="en-US" dirty="0"/>
              <a:t> can be used to test the API.</a:t>
            </a:r>
          </a:p>
          <a:p>
            <a:r>
              <a:rPr lang="en-US" dirty="0"/>
              <a:t>We recommend Postman, but you can use other tools</a:t>
            </a:r>
          </a:p>
        </p:txBody>
      </p:sp>
    </p:spTree>
    <p:extLst>
      <p:ext uri="{BB962C8B-B14F-4D97-AF65-F5344CB8AC3E}">
        <p14:creationId xmlns:p14="http://schemas.microsoft.com/office/powerpoint/2010/main" val="744734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E6F2B-1436-BE4C-B0D7-C6A28A11D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390" y="120438"/>
            <a:ext cx="10895106" cy="1325563"/>
          </a:xfrm>
        </p:spPr>
        <p:txBody>
          <a:bodyPr/>
          <a:lstStyle/>
          <a:p>
            <a:r>
              <a:rPr lang="en-US" dirty="0"/>
              <a:t>Example of how they all interact</a:t>
            </a:r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8033B70E-A72B-3345-A480-AADF0FE43D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13919" y="1071928"/>
            <a:ext cx="8608048" cy="286934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E64901-8F22-4900-B232-17A569F25616}"/>
              </a:ext>
            </a:extLst>
          </p:cNvPr>
          <p:cNvSpPr txBox="1"/>
          <p:nvPr/>
        </p:nvSpPr>
        <p:spPr>
          <a:xfrm>
            <a:off x="383893" y="4053539"/>
            <a:ext cx="1142421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Think of an API as a waiter.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You have a menu (Swagger Site) to show you the choices that you can order from.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kitchen is part of the system which will prepare the order (CDCB’s database).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waiter ( the API) will take the order from you then tell the kitchen (database) what to do and then deliver the food (JSON response) back your table.</a:t>
            </a:r>
          </a:p>
        </p:txBody>
      </p:sp>
    </p:spTree>
    <p:extLst>
      <p:ext uri="{BB962C8B-B14F-4D97-AF65-F5344CB8AC3E}">
        <p14:creationId xmlns:p14="http://schemas.microsoft.com/office/powerpoint/2010/main" val="2744524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22C4AD86-B3D9-4903-A609-A9BABC9889E9}"/>
              </a:ext>
            </a:extLst>
          </p:cNvPr>
          <p:cNvSpPr txBox="1">
            <a:spLocks/>
          </p:cNvSpPr>
          <p:nvPr/>
        </p:nvSpPr>
        <p:spPr>
          <a:xfrm>
            <a:off x="130580" y="138260"/>
            <a:ext cx="9315078" cy="14063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buSzPct val="100000"/>
              <a:tabLst>
                <a:tab pos="228600" algn="l"/>
              </a:tabLst>
            </a:pPr>
            <a:r>
              <a:rPr lang="en-US" sz="2800" b="1" dirty="0"/>
              <a:t>CDCB API Environment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63CFF38-5FA2-42FA-883F-B5C7188BDCA2}"/>
              </a:ext>
            </a:extLst>
          </p:cNvPr>
          <p:cNvSpPr/>
          <p:nvPr/>
        </p:nvSpPr>
        <p:spPr>
          <a:xfrm>
            <a:off x="209817" y="1242212"/>
            <a:ext cx="2667785" cy="3537409"/>
          </a:xfrm>
          <a:prstGeom prst="round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93D97E3-40D8-4723-BF72-DBB38B7B6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14" y="1590941"/>
            <a:ext cx="2542032" cy="126091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0E30FBA-D8DB-4583-8AD2-CED302B1C15E}"/>
              </a:ext>
            </a:extLst>
          </p:cNvPr>
          <p:cNvSpPr txBox="1"/>
          <p:nvPr/>
        </p:nvSpPr>
        <p:spPr>
          <a:xfrm>
            <a:off x="685994" y="800191"/>
            <a:ext cx="1554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Web Queries</a:t>
            </a:r>
            <a:endParaRPr lang="en-US" b="1" baseline="30000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03DC04C-1CD8-4679-8A2D-4E538DF0CC7E}"/>
              </a:ext>
            </a:extLst>
          </p:cNvPr>
          <p:cNvSpPr/>
          <p:nvPr/>
        </p:nvSpPr>
        <p:spPr>
          <a:xfrm>
            <a:off x="886478" y="3862851"/>
            <a:ext cx="1277689" cy="565795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API(s)</a:t>
            </a:r>
          </a:p>
        </p:txBody>
      </p:sp>
      <p:sp>
        <p:nvSpPr>
          <p:cNvPr id="25" name="Arrow: Up 24">
            <a:extLst>
              <a:ext uri="{FF2B5EF4-FFF2-40B4-BE49-F238E27FC236}">
                <a16:creationId xmlns:a16="http://schemas.microsoft.com/office/drawing/2014/main" id="{AAC27F2F-89D1-4B08-B8D1-E6DAE7BABDA4}"/>
              </a:ext>
            </a:extLst>
          </p:cNvPr>
          <p:cNvSpPr/>
          <p:nvPr/>
        </p:nvSpPr>
        <p:spPr>
          <a:xfrm>
            <a:off x="1554342" y="2888135"/>
            <a:ext cx="228600" cy="921202"/>
          </a:xfrm>
          <a:prstGeom prst="up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1867D754-B61E-41DD-AC1E-92A6E5D9820C}"/>
              </a:ext>
            </a:extLst>
          </p:cNvPr>
          <p:cNvSpPr/>
          <p:nvPr/>
        </p:nvSpPr>
        <p:spPr>
          <a:xfrm>
            <a:off x="1226063" y="2899484"/>
            <a:ext cx="237067" cy="921202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B3FE970-381C-4E99-BE70-6015E289ED57}"/>
              </a:ext>
            </a:extLst>
          </p:cNvPr>
          <p:cNvSpPr txBox="1"/>
          <p:nvPr/>
        </p:nvSpPr>
        <p:spPr>
          <a:xfrm>
            <a:off x="481127" y="3244720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Input(s)</a:t>
            </a:r>
            <a:endParaRPr lang="en-US" sz="1400" baseline="30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A25AD92-B0F8-47B3-9587-935ACD3E2287}"/>
              </a:ext>
            </a:extLst>
          </p:cNvPr>
          <p:cNvSpPr txBox="1"/>
          <p:nvPr/>
        </p:nvSpPr>
        <p:spPr>
          <a:xfrm>
            <a:off x="1758816" y="3244205"/>
            <a:ext cx="944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Output(s)</a:t>
            </a:r>
            <a:endParaRPr lang="en-US" sz="1400" baseline="30000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5653615-FABD-40DE-B61F-8E77DEC45828}"/>
              </a:ext>
            </a:extLst>
          </p:cNvPr>
          <p:cNvSpPr/>
          <p:nvPr/>
        </p:nvSpPr>
        <p:spPr>
          <a:xfrm>
            <a:off x="4144783" y="1327319"/>
            <a:ext cx="2667785" cy="3538728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51BD3F01-6185-4611-89F8-8A503D78511B}"/>
              </a:ext>
            </a:extLst>
          </p:cNvPr>
          <p:cNvSpPr/>
          <p:nvPr/>
        </p:nvSpPr>
        <p:spPr>
          <a:xfrm>
            <a:off x="4821444" y="3957385"/>
            <a:ext cx="1277689" cy="56579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API</a:t>
            </a:r>
          </a:p>
        </p:txBody>
      </p:sp>
      <p:sp>
        <p:nvSpPr>
          <p:cNvPr id="42" name="Arrow: Up 41">
            <a:extLst>
              <a:ext uri="{FF2B5EF4-FFF2-40B4-BE49-F238E27FC236}">
                <a16:creationId xmlns:a16="http://schemas.microsoft.com/office/drawing/2014/main" id="{9647271B-840F-420D-97D7-1EBDBC4E24F3}"/>
              </a:ext>
            </a:extLst>
          </p:cNvPr>
          <p:cNvSpPr/>
          <p:nvPr/>
        </p:nvSpPr>
        <p:spPr>
          <a:xfrm>
            <a:off x="5489308" y="2973242"/>
            <a:ext cx="228600" cy="923544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Down 42">
            <a:extLst>
              <a:ext uri="{FF2B5EF4-FFF2-40B4-BE49-F238E27FC236}">
                <a16:creationId xmlns:a16="http://schemas.microsoft.com/office/drawing/2014/main" id="{FFB1BE70-3F2E-4A09-A028-CB7F21062783}"/>
              </a:ext>
            </a:extLst>
          </p:cNvPr>
          <p:cNvSpPr/>
          <p:nvPr/>
        </p:nvSpPr>
        <p:spPr>
          <a:xfrm>
            <a:off x="5161029" y="2984591"/>
            <a:ext cx="237067" cy="923544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2FED119-4F65-4CF7-AF3D-0F58100783B8}"/>
              </a:ext>
            </a:extLst>
          </p:cNvPr>
          <p:cNvSpPr txBox="1"/>
          <p:nvPr/>
        </p:nvSpPr>
        <p:spPr>
          <a:xfrm>
            <a:off x="4416093" y="3329827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Input(s)</a:t>
            </a:r>
            <a:endParaRPr lang="en-US" sz="1400" baseline="300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AFD5DAA-47FC-4D49-ADF9-76E106668FAA}"/>
              </a:ext>
            </a:extLst>
          </p:cNvPr>
          <p:cNvSpPr txBox="1"/>
          <p:nvPr/>
        </p:nvSpPr>
        <p:spPr>
          <a:xfrm>
            <a:off x="5693782" y="3329312"/>
            <a:ext cx="944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Output(s)</a:t>
            </a:r>
            <a:endParaRPr lang="en-US" sz="1400" baseline="30000" dirty="0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6A6372F2-FD38-4057-8A4B-561EBD2C95A2}"/>
              </a:ext>
            </a:extLst>
          </p:cNvPr>
          <p:cNvSpPr/>
          <p:nvPr/>
        </p:nvSpPr>
        <p:spPr>
          <a:xfrm>
            <a:off x="9026306" y="1345821"/>
            <a:ext cx="2667785" cy="3538728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485C1DFD-41C4-472D-9334-2F9372D99548}"/>
              </a:ext>
            </a:extLst>
          </p:cNvPr>
          <p:cNvSpPr/>
          <p:nvPr/>
        </p:nvSpPr>
        <p:spPr>
          <a:xfrm>
            <a:off x="9702967" y="3975887"/>
            <a:ext cx="1277689" cy="565795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API</a:t>
            </a:r>
          </a:p>
        </p:txBody>
      </p:sp>
      <p:sp>
        <p:nvSpPr>
          <p:cNvPr id="49" name="Arrow: Up 48">
            <a:extLst>
              <a:ext uri="{FF2B5EF4-FFF2-40B4-BE49-F238E27FC236}">
                <a16:creationId xmlns:a16="http://schemas.microsoft.com/office/drawing/2014/main" id="{1FE36339-EE25-41BB-8739-3FB4FE494895}"/>
              </a:ext>
            </a:extLst>
          </p:cNvPr>
          <p:cNvSpPr/>
          <p:nvPr/>
        </p:nvSpPr>
        <p:spPr>
          <a:xfrm>
            <a:off x="10370831" y="2991744"/>
            <a:ext cx="228600" cy="923544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row: Down 49">
            <a:extLst>
              <a:ext uri="{FF2B5EF4-FFF2-40B4-BE49-F238E27FC236}">
                <a16:creationId xmlns:a16="http://schemas.microsoft.com/office/drawing/2014/main" id="{F37FAB65-E4EA-430E-83ED-81A5CDE4515A}"/>
              </a:ext>
            </a:extLst>
          </p:cNvPr>
          <p:cNvSpPr/>
          <p:nvPr/>
        </p:nvSpPr>
        <p:spPr>
          <a:xfrm>
            <a:off x="10042552" y="3003093"/>
            <a:ext cx="237067" cy="92354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25F4213-2F21-44A1-8794-B7D8C85C554A}"/>
              </a:ext>
            </a:extLst>
          </p:cNvPr>
          <p:cNvSpPr txBox="1"/>
          <p:nvPr/>
        </p:nvSpPr>
        <p:spPr>
          <a:xfrm>
            <a:off x="9297616" y="3348329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Input(s)</a:t>
            </a:r>
            <a:endParaRPr lang="en-US" sz="1400" baseline="300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88A49F8-4C6C-4332-9F58-821589A26B26}"/>
              </a:ext>
            </a:extLst>
          </p:cNvPr>
          <p:cNvSpPr txBox="1"/>
          <p:nvPr/>
        </p:nvSpPr>
        <p:spPr>
          <a:xfrm>
            <a:off x="10575305" y="3347814"/>
            <a:ext cx="944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Output(s)</a:t>
            </a:r>
            <a:endParaRPr lang="en-US" sz="1400" baseline="30000" dirty="0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1C789A0-DD48-471A-B7F0-1D72FDDE8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6599" y="1655636"/>
            <a:ext cx="2559191" cy="117548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1D64B9C5-63EF-4F69-B00B-B23FA9A78E5D}"/>
              </a:ext>
            </a:extLst>
          </p:cNvPr>
          <p:cNvSpPr txBox="1"/>
          <p:nvPr/>
        </p:nvSpPr>
        <p:spPr>
          <a:xfrm>
            <a:off x="4425143" y="921509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Data-Exchange UI</a:t>
            </a:r>
            <a:endParaRPr lang="en-US" b="1" baseline="300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F86264B-9B87-4029-AF67-65D38FE410CD}"/>
              </a:ext>
            </a:extLst>
          </p:cNvPr>
          <p:cNvSpPr txBox="1"/>
          <p:nvPr/>
        </p:nvSpPr>
        <p:spPr>
          <a:xfrm>
            <a:off x="8985483" y="958233"/>
            <a:ext cx="2770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Data-Exchange 3</a:t>
            </a:r>
            <a:r>
              <a:rPr lang="en-US" b="1" baseline="30000" dirty="0"/>
              <a:t>rd</a:t>
            </a:r>
            <a:r>
              <a:rPr lang="en-US" b="1" dirty="0"/>
              <a:t> Party</a:t>
            </a:r>
            <a:endParaRPr lang="en-US" b="1" baseline="30000" dirty="0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98BCFA19-9CC5-46C4-AF60-28F31B31BB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2297" y="1664302"/>
            <a:ext cx="2579498" cy="120801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8" name="Arrow: Up-Down 57">
            <a:extLst>
              <a:ext uri="{FF2B5EF4-FFF2-40B4-BE49-F238E27FC236}">
                <a16:creationId xmlns:a16="http://schemas.microsoft.com/office/drawing/2014/main" id="{D8613567-F6C8-417D-A78A-71CDA9F5DA1B}"/>
              </a:ext>
            </a:extLst>
          </p:cNvPr>
          <p:cNvSpPr/>
          <p:nvPr/>
        </p:nvSpPr>
        <p:spPr>
          <a:xfrm rot="3275334">
            <a:off x="7963849" y="3761243"/>
            <a:ext cx="274320" cy="3188077"/>
          </a:xfrm>
          <a:prstGeom prst="up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Arrow: Up-Down 58">
            <a:extLst>
              <a:ext uri="{FF2B5EF4-FFF2-40B4-BE49-F238E27FC236}">
                <a16:creationId xmlns:a16="http://schemas.microsoft.com/office/drawing/2014/main" id="{CEE42C62-6C7C-47B5-A58B-0192896A5190}"/>
              </a:ext>
            </a:extLst>
          </p:cNvPr>
          <p:cNvSpPr/>
          <p:nvPr/>
        </p:nvSpPr>
        <p:spPr>
          <a:xfrm rot="7274495">
            <a:off x="3264481" y="3837037"/>
            <a:ext cx="274320" cy="2942278"/>
          </a:xfrm>
          <a:prstGeom prst="up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row: Up-Down 59">
            <a:extLst>
              <a:ext uri="{FF2B5EF4-FFF2-40B4-BE49-F238E27FC236}">
                <a16:creationId xmlns:a16="http://schemas.microsoft.com/office/drawing/2014/main" id="{712AC2F6-45C9-465C-89E1-230A4E2597A3}"/>
              </a:ext>
            </a:extLst>
          </p:cNvPr>
          <p:cNvSpPr/>
          <p:nvPr/>
        </p:nvSpPr>
        <p:spPr>
          <a:xfrm>
            <a:off x="4930621" y="4482617"/>
            <a:ext cx="274320" cy="1509690"/>
          </a:xfrm>
          <a:prstGeom prst="up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75768AE-4CF3-4756-AF47-1C5A4C9C41EA}"/>
              </a:ext>
            </a:extLst>
          </p:cNvPr>
          <p:cNvSpPr/>
          <p:nvPr/>
        </p:nvSpPr>
        <p:spPr>
          <a:xfrm>
            <a:off x="4407128" y="6055845"/>
            <a:ext cx="2269238" cy="79586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Stored Procedure(s)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149B2B3-E60B-4E34-9E12-92685D95131F}"/>
              </a:ext>
            </a:extLst>
          </p:cNvPr>
          <p:cNvSpPr/>
          <p:nvPr/>
        </p:nvSpPr>
        <p:spPr>
          <a:xfrm>
            <a:off x="7557694" y="6055845"/>
            <a:ext cx="46343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u="sng" baseline="30000" dirty="0"/>
              <a:t>Note: </a:t>
            </a:r>
          </a:p>
          <a:p>
            <a:r>
              <a:rPr lang="en-US" b="1" baseline="30000" dirty="0"/>
              <a:t>(1) Each API handles input(s)/output(s) of its own workflow. </a:t>
            </a:r>
          </a:p>
          <a:p>
            <a:r>
              <a:rPr lang="en-US" b="1" baseline="30000" dirty="0"/>
              <a:t>(2) All logics are handled in the Store Procedure of Database.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F9ABAEC-D651-4297-AA91-3C85A9B4ACC9}"/>
              </a:ext>
            </a:extLst>
          </p:cNvPr>
          <p:cNvGrpSpPr/>
          <p:nvPr/>
        </p:nvGrpSpPr>
        <p:grpSpPr>
          <a:xfrm>
            <a:off x="391055" y="4990988"/>
            <a:ext cx="2213757" cy="1167388"/>
            <a:chOff x="47805" y="4098341"/>
            <a:chExt cx="2369821" cy="140639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5967FA5-D365-4556-9F7D-FE0D58B5B1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3250" y="4281773"/>
              <a:ext cx="1824630" cy="510896"/>
            </a:xfrm>
            <a:prstGeom prst="rect">
              <a:avLst/>
            </a:prstGeom>
          </p:spPr>
        </p:pic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80F94DDD-43F7-4DB5-8211-64BBDFA8F0F4}"/>
                </a:ext>
              </a:extLst>
            </p:cNvPr>
            <p:cNvSpPr/>
            <p:nvPr/>
          </p:nvSpPr>
          <p:spPr>
            <a:xfrm>
              <a:off x="47805" y="4098341"/>
              <a:ext cx="2369821" cy="1406396"/>
            </a:xfrm>
            <a:prstGeom prst="roundRect">
              <a:avLst/>
            </a:prstGeom>
            <a:noFill/>
            <a:ln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98D6A7F-BC70-4241-8519-E333E7B25D1F}"/>
                </a:ext>
              </a:extLst>
            </p:cNvPr>
            <p:cNvSpPr txBox="1"/>
            <p:nvPr/>
          </p:nvSpPr>
          <p:spPr>
            <a:xfrm>
              <a:off x="383250" y="4866047"/>
              <a:ext cx="1824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Web Queries API  Documentation </a:t>
              </a:r>
              <a:endParaRPr lang="en-AU" sz="1400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096616F-3FE7-41D7-BFA7-2EF940440D96}"/>
              </a:ext>
            </a:extLst>
          </p:cNvPr>
          <p:cNvGrpSpPr/>
          <p:nvPr/>
        </p:nvGrpSpPr>
        <p:grpSpPr>
          <a:xfrm>
            <a:off x="9434715" y="4945970"/>
            <a:ext cx="2757285" cy="1102095"/>
            <a:chOff x="47805" y="4098341"/>
            <a:chExt cx="2369821" cy="1506370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CFBC869A-645B-4643-807F-EFE7948B7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3250" y="4281773"/>
              <a:ext cx="1824630" cy="510896"/>
            </a:xfrm>
            <a:prstGeom prst="rect">
              <a:avLst/>
            </a:prstGeom>
          </p:spPr>
        </p:pic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46AFDF1E-FD66-4407-9B7E-2F89D143FB19}"/>
                </a:ext>
              </a:extLst>
            </p:cNvPr>
            <p:cNvSpPr/>
            <p:nvPr/>
          </p:nvSpPr>
          <p:spPr>
            <a:xfrm>
              <a:off x="47805" y="4098341"/>
              <a:ext cx="2369821" cy="1406396"/>
            </a:xfrm>
            <a:prstGeom prst="roundRect">
              <a:avLst/>
            </a:prstGeom>
            <a:noFill/>
            <a:ln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69B2204-95C1-4C95-8A9A-6E9B7E9FEF92}"/>
                </a:ext>
              </a:extLst>
            </p:cNvPr>
            <p:cNvSpPr txBox="1"/>
            <p:nvPr/>
          </p:nvSpPr>
          <p:spPr>
            <a:xfrm>
              <a:off x="383250" y="4866047"/>
              <a:ext cx="182463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Data Exchange 3</a:t>
              </a:r>
              <a:r>
                <a:rPr lang="en-US" sz="1400" baseline="30000" dirty="0"/>
                <a:t>rd</a:t>
              </a:r>
              <a:r>
                <a:rPr lang="en-US" sz="1400" dirty="0"/>
                <a:t> Party API  Documentation </a:t>
              </a:r>
              <a:endParaRPr lang="en-AU" sz="1400" dirty="0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4257D8F-77B8-4004-A0B4-D60BD86523B3}"/>
              </a:ext>
            </a:extLst>
          </p:cNvPr>
          <p:cNvGrpSpPr/>
          <p:nvPr/>
        </p:nvGrpSpPr>
        <p:grpSpPr>
          <a:xfrm>
            <a:off x="5277608" y="4664411"/>
            <a:ext cx="2269238" cy="976487"/>
            <a:chOff x="47805" y="4098341"/>
            <a:chExt cx="2369821" cy="1406396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E4CD83F1-F6AE-4436-9C9D-F76C3DF1B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3250" y="4281773"/>
              <a:ext cx="1824630" cy="510896"/>
            </a:xfrm>
            <a:prstGeom prst="rect">
              <a:avLst/>
            </a:prstGeom>
          </p:spPr>
        </p:pic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BCE3515A-6B0B-429C-B099-3CD770573D59}"/>
                </a:ext>
              </a:extLst>
            </p:cNvPr>
            <p:cNvSpPr/>
            <p:nvPr/>
          </p:nvSpPr>
          <p:spPr>
            <a:xfrm>
              <a:off x="47805" y="4098341"/>
              <a:ext cx="2369821" cy="1406396"/>
            </a:xfrm>
            <a:prstGeom prst="roundRect">
              <a:avLst/>
            </a:prstGeom>
            <a:noFill/>
            <a:ln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550F91B-0138-4EE5-AB78-B783DA7C5AE6}"/>
                </a:ext>
              </a:extLst>
            </p:cNvPr>
            <p:cNvSpPr txBox="1"/>
            <p:nvPr/>
          </p:nvSpPr>
          <p:spPr>
            <a:xfrm>
              <a:off x="383250" y="4866047"/>
              <a:ext cx="1824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Data Exchange API  Documentation </a:t>
              </a:r>
              <a:endParaRPr lang="en-AU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18885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7D6B1-478A-486C-86E4-1AFA74DA8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test the CDCB API using Swagger &amp; Postman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AEBE9-3675-40F5-A97D-EAE241542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Go to Swagger to find the endpoint (query) we want to look at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Copy 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Paste into Postman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Follow Dennis’s video to execute the request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Get results</a:t>
            </a:r>
          </a:p>
          <a:p>
            <a:pPr marL="514350" indent="-514350">
              <a:buFont typeface="+mj-lt"/>
              <a:buAutoNum type="arabicPeriod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08342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12BE0-6732-4A3F-A9B0-2F52FE2E4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Confluence User guides for API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6B70D-D899-4423-A490-7CE421302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access Swagger, Get token and use Postman</a:t>
            </a:r>
            <a:br>
              <a:rPr lang="en-AU" dirty="0"/>
            </a:br>
            <a:r>
              <a:rPr lang="en-AU" dirty="0">
                <a:hlinkClick r:id="rId2"/>
              </a:rPr>
              <a:t>https://uscdcb.atlassian.net/wiki/spaces/WCP/pages/2069626881/6.8.1+Third+Party+Testing+Approach</a:t>
            </a:r>
            <a:r>
              <a:rPr lang="en-AU" dirty="0"/>
              <a:t> </a:t>
            </a:r>
          </a:p>
          <a:p>
            <a:r>
              <a:rPr lang="en-AU" dirty="0"/>
              <a:t>How to get extra information on parameter value</a:t>
            </a:r>
            <a:br>
              <a:rPr lang="en-AU" dirty="0"/>
            </a:br>
            <a:r>
              <a:rPr lang="en-US" dirty="0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https://uscdcb.atlassian.net/wiki/spaces/WCP/pages/2090827777/6.8.2+Data+Exchange+API+-+Third+party+testing</a:t>
            </a:r>
            <a:r>
              <a:rPr lang="en-US" dirty="0">
                <a:solidFill>
                  <a:schemeClr val="accent5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6611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E22B3-D66A-104F-892B-4C76E7CBB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External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D8EB3-BBC1-C043-AED3-A9C3F19D6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Definitions of API:</a:t>
            </a:r>
            <a:br>
              <a:rPr lang="en-US" dirty="0">
                <a:solidFill>
                  <a:srgbClr val="4A3FB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dirty="0">
                <a:solidFill>
                  <a:srgbClr val="4A3FB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https://www.redhat.com/en/topics/api/what-is-a-rest-api</a:t>
            </a:r>
            <a:endParaRPr lang="en-US" dirty="0"/>
          </a:p>
          <a:p>
            <a:r>
              <a:rPr lang="en-US" dirty="0"/>
              <a:t>API 101 – short training course:</a:t>
            </a:r>
            <a:br>
              <a:rPr lang="en-US" dirty="0">
                <a:hlinkClick r:id="rId4"/>
              </a:rPr>
            </a:br>
            <a:r>
              <a:rPr lang="en-US" dirty="0">
                <a:hlinkClick r:id="rId4"/>
              </a:rPr>
              <a:t>https://www.youtube.com/watch?v=cpRcK4GS068&amp;list=PLcgRuP1JhcBP8Kh0MC53GH_pxqfOhTVLa</a:t>
            </a:r>
            <a:endParaRPr lang="en-US" dirty="0"/>
          </a:p>
          <a:p>
            <a:r>
              <a:rPr lang="en-US" dirty="0"/>
              <a:t>Introduction about API: </a:t>
            </a:r>
            <a:br>
              <a:rPr lang="en-US" dirty="0">
                <a:hlinkClick r:id="rId5"/>
              </a:rPr>
            </a:br>
            <a:r>
              <a:rPr lang="en-US" dirty="0">
                <a:hlinkClick r:id="rId5"/>
              </a:rPr>
              <a:t>https://www.youtube.com/watch?v=s7wmiS2mSXY&amp;t=7s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342434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AnalogousFromDarkSeedLeftStep">
      <a:dk1>
        <a:srgbClr val="000000"/>
      </a:dk1>
      <a:lt1>
        <a:srgbClr val="FFFFFF"/>
      </a:lt1>
      <a:dk2>
        <a:srgbClr val="1B302A"/>
      </a:dk2>
      <a:lt2>
        <a:srgbClr val="F0F3F2"/>
      </a:lt2>
      <a:accent1>
        <a:srgbClr val="C34D7E"/>
      </a:accent1>
      <a:accent2>
        <a:srgbClr val="B13B9E"/>
      </a:accent2>
      <a:accent3>
        <a:srgbClr val="A54DC3"/>
      </a:accent3>
      <a:accent4>
        <a:srgbClr val="6943B5"/>
      </a:accent4>
      <a:accent5>
        <a:srgbClr val="4D57C3"/>
      </a:accent5>
      <a:accent6>
        <a:srgbClr val="3B76B1"/>
      </a:accent6>
      <a:hlink>
        <a:srgbClr val="4A3FBF"/>
      </a:hlink>
      <a:folHlink>
        <a:srgbClr val="7F7F7F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582</Words>
  <Application>Microsoft Office PowerPoint</Application>
  <PresentationFormat>Widescreen</PresentationFormat>
  <Paragraphs>56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Avenir Next LT Pro</vt:lpstr>
      <vt:lpstr>AvenirNext LT Pro Medium</vt:lpstr>
      <vt:lpstr>Calibri</vt:lpstr>
      <vt:lpstr>Sabon Next LT</vt:lpstr>
      <vt:lpstr>DappledVTI</vt:lpstr>
      <vt:lpstr>API The Beginner Guide</vt:lpstr>
      <vt:lpstr>What is API?</vt:lpstr>
      <vt:lpstr>What is Swagger site (Swagger UI)?</vt:lpstr>
      <vt:lpstr>What is Postman?</vt:lpstr>
      <vt:lpstr>Example of how they all interact</vt:lpstr>
      <vt:lpstr>PowerPoint Presentation</vt:lpstr>
      <vt:lpstr>How to test the CDCB API using Swagger &amp; Postman </vt:lpstr>
      <vt:lpstr>Confluence User guides for API </vt:lpstr>
      <vt:lpstr>External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RESTFul API The Beginner Guide</dc:title>
  <dc:creator>Dennis Le</dc:creator>
  <cp:lastModifiedBy>Simon Jenkins</cp:lastModifiedBy>
  <cp:revision>15</cp:revision>
  <dcterms:created xsi:type="dcterms:W3CDTF">2021-11-01T01:12:58Z</dcterms:created>
  <dcterms:modified xsi:type="dcterms:W3CDTF">2021-11-07T22:28:40Z</dcterms:modified>
</cp:coreProperties>
</file>