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74"/>
  </p:notesMasterIdLst>
  <p:sldIdLst>
    <p:sldId id="617" r:id="rId3"/>
    <p:sldId id="618" r:id="rId4"/>
    <p:sldId id="256" r:id="rId5"/>
    <p:sldId id="619" r:id="rId6"/>
    <p:sldId id="284" r:id="rId7"/>
    <p:sldId id="620" r:id="rId8"/>
    <p:sldId id="286" r:id="rId9"/>
    <p:sldId id="621" r:id="rId10"/>
    <p:sldId id="287" r:id="rId11"/>
    <p:sldId id="622" r:id="rId12"/>
    <p:sldId id="288" r:id="rId13"/>
    <p:sldId id="623" r:id="rId14"/>
    <p:sldId id="289" r:id="rId15"/>
    <p:sldId id="628" r:id="rId16"/>
    <p:sldId id="290" r:id="rId17"/>
    <p:sldId id="629" r:id="rId18"/>
    <p:sldId id="294" r:id="rId19"/>
    <p:sldId id="624" r:id="rId20"/>
    <p:sldId id="293" r:id="rId21"/>
    <p:sldId id="625" r:id="rId22"/>
    <p:sldId id="292" r:id="rId23"/>
    <p:sldId id="295" r:id="rId24"/>
    <p:sldId id="627" r:id="rId25"/>
    <p:sldId id="296" r:id="rId26"/>
    <p:sldId id="298" r:id="rId27"/>
    <p:sldId id="297" r:id="rId28"/>
    <p:sldId id="299" r:id="rId29"/>
    <p:sldId id="257" r:id="rId30"/>
    <p:sldId id="569" r:id="rId31"/>
    <p:sldId id="612" r:id="rId32"/>
    <p:sldId id="570" r:id="rId33"/>
    <p:sldId id="630" r:id="rId34"/>
    <p:sldId id="572" r:id="rId35"/>
    <p:sldId id="573" r:id="rId36"/>
    <p:sldId id="574" r:id="rId37"/>
    <p:sldId id="632" r:id="rId38"/>
    <p:sldId id="576" r:id="rId39"/>
    <p:sldId id="633" r:id="rId40"/>
    <p:sldId id="578" r:id="rId41"/>
    <p:sldId id="634" r:id="rId42"/>
    <p:sldId id="580" r:id="rId43"/>
    <p:sldId id="635" r:id="rId44"/>
    <p:sldId id="582" r:id="rId45"/>
    <p:sldId id="636" r:id="rId46"/>
    <p:sldId id="584" r:id="rId47"/>
    <p:sldId id="637" r:id="rId48"/>
    <p:sldId id="586" r:id="rId49"/>
    <p:sldId id="638" r:id="rId50"/>
    <p:sldId id="588" r:id="rId51"/>
    <p:sldId id="639" r:id="rId52"/>
    <p:sldId id="590" r:id="rId53"/>
    <p:sldId id="640" r:id="rId54"/>
    <p:sldId id="592" r:id="rId55"/>
    <p:sldId id="641" r:id="rId56"/>
    <p:sldId id="594" r:id="rId57"/>
    <p:sldId id="595" r:id="rId58"/>
    <p:sldId id="596" r:id="rId59"/>
    <p:sldId id="616" r:id="rId60"/>
    <p:sldId id="614" r:id="rId61"/>
    <p:sldId id="601" r:id="rId62"/>
    <p:sldId id="605" r:id="rId63"/>
    <p:sldId id="603" r:id="rId64"/>
    <p:sldId id="606" r:id="rId65"/>
    <p:sldId id="602" r:id="rId66"/>
    <p:sldId id="607" r:id="rId67"/>
    <p:sldId id="604" r:id="rId68"/>
    <p:sldId id="610" r:id="rId69"/>
    <p:sldId id="609" r:id="rId70"/>
    <p:sldId id="600" r:id="rId71"/>
    <p:sldId id="611" r:id="rId72"/>
    <p:sldId id="599" r:id="rId73"/>
  </p:sldIdLst>
  <p:sldSz cx="24368125" cy="13716000"/>
  <p:notesSz cx="6858000" cy="9144000"/>
  <p:defaultTextStyle>
    <a:defPPr>
      <a:defRPr lang="en-US"/>
    </a:defPPr>
    <a:lvl1pPr marL="0" algn="l" defTabSz="1085434" rtl="0" eaLnBrk="1" latinLnBrk="0" hangingPunct="1">
      <a:defRPr sz="4300" kern="1200">
        <a:solidFill>
          <a:schemeClr val="tx1"/>
        </a:solidFill>
        <a:latin typeface="+mn-lt"/>
        <a:ea typeface="+mn-ea"/>
        <a:cs typeface="+mn-cs"/>
      </a:defRPr>
    </a:lvl1pPr>
    <a:lvl2pPr marL="1085434" algn="l" defTabSz="1085434" rtl="0" eaLnBrk="1" latinLnBrk="0" hangingPunct="1">
      <a:defRPr sz="4300" kern="1200">
        <a:solidFill>
          <a:schemeClr val="tx1"/>
        </a:solidFill>
        <a:latin typeface="+mn-lt"/>
        <a:ea typeface="+mn-ea"/>
        <a:cs typeface="+mn-cs"/>
      </a:defRPr>
    </a:lvl2pPr>
    <a:lvl3pPr marL="2170859" algn="l" defTabSz="1085434" rtl="0" eaLnBrk="1" latinLnBrk="0" hangingPunct="1">
      <a:defRPr sz="4300" kern="1200">
        <a:solidFill>
          <a:schemeClr val="tx1"/>
        </a:solidFill>
        <a:latin typeface="+mn-lt"/>
        <a:ea typeface="+mn-ea"/>
        <a:cs typeface="+mn-cs"/>
      </a:defRPr>
    </a:lvl3pPr>
    <a:lvl4pPr marL="3256289" algn="l" defTabSz="1085434" rtl="0" eaLnBrk="1" latinLnBrk="0" hangingPunct="1">
      <a:defRPr sz="4300" kern="1200">
        <a:solidFill>
          <a:schemeClr val="tx1"/>
        </a:solidFill>
        <a:latin typeface="+mn-lt"/>
        <a:ea typeface="+mn-ea"/>
        <a:cs typeface="+mn-cs"/>
      </a:defRPr>
    </a:lvl4pPr>
    <a:lvl5pPr marL="4341713" algn="l" defTabSz="1085434" rtl="0" eaLnBrk="1" latinLnBrk="0" hangingPunct="1">
      <a:defRPr sz="4300" kern="1200">
        <a:solidFill>
          <a:schemeClr val="tx1"/>
        </a:solidFill>
        <a:latin typeface="+mn-lt"/>
        <a:ea typeface="+mn-ea"/>
        <a:cs typeface="+mn-cs"/>
      </a:defRPr>
    </a:lvl5pPr>
    <a:lvl6pPr marL="5427148" algn="l" defTabSz="1085434" rtl="0" eaLnBrk="1" latinLnBrk="0" hangingPunct="1">
      <a:defRPr sz="4300" kern="1200">
        <a:solidFill>
          <a:schemeClr val="tx1"/>
        </a:solidFill>
        <a:latin typeface="+mn-lt"/>
        <a:ea typeface="+mn-ea"/>
        <a:cs typeface="+mn-cs"/>
      </a:defRPr>
    </a:lvl6pPr>
    <a:lvl7pPr marL="6512580" algn="l" defTabSz="1085434" rtl="0" eaLnBrk="1" latinLnBrk="0" hangingPunct="1">
      <a:defRPr sz="4300" kern="1200">
        <a:solidFill>
          <a:schemeClr val="tx1"/>
        </a:solidFill>
        <a:latin typeface="+mn-lt"/>
        <a:ea typeface="+mn-ea"/>
        <a:cs typeface="+mn-cs"/>
      </a:defRPr>
    </a:lvl7pPr>
    <a:lvl8pPr marL="7598004" algn="l" defTabSz="1085434" rtl="0" eaLnBrk="1" latinLnBrk="0" hangingPunct="1">
      <a:defRPr sz="4300" kern="1200">
        <a:solidFill>
          <a:schemeClr val="tx1"/>
        </a:solidFill>
        <a:latin typeface="+mn-lt"/>
        <a:ea typeface="+mn-ea"/>
        <a:cs typeface="+mn-cs"/>
      </a:defRPr>
    </a:lvl8pPr>
    <a:lvl9pPr marL="8683436" algn="l" defTabSz="1085434"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73A013-D4E6-4D38-9A11-CEA525984C3F}">
          <p14:sldIdLst>
            <p14:sldId id="617"/>
            <p14:sldId id="618"/>
            <p14:sldId id="256"/>
            <p14:sldId id="619"/>
            <p14:sldId id="284"/>
            <p14:sldId id="620"/>
            <p14:sldId id="286"/>
            <p14:sldId id="621"/>
            <p14:sldId id="287"/>
            <p14:sldId id="622"/>
            <p14:sldId id="288"/>
            <p14:sldId id="623"/>
            <p14:sldId id="289"/>
            <p14:sldId id="628"/>
            <p14:sldId id="290"/>
            <p14:sldId id="629"/>
            <p14:sldId id="294"/>
            <p14:sldId id="624"/>
            <p14:sldId id="293"/>
            <p14:sldId id="625"/>
            <p14:sldId id="292"/>
            <p14:sldId id="295"/>
            <p14:sldId id="627"/>
            <p14:sldId id="296"/>
            <p14:sldId id="298"/>
            <p14:sldId id="297"/>
            <p14:sldId id="299"/>
            <p14:sldId id="257"/>
            <p14:sldId id="569"/>
            <p14:sldId id="612"/>
            <p14:sldId id="570"/>
            <p14:sldId id="630"/>
            <p14:sldId id="572"/>
            <p14:sldId id="573"/>
            <p14:sldId id="574"/>
            <p14:sldId id="632"/>
            <p14:sldId id="576"/>
            <p14:sldId id="633"/>
            <p14:sldId id="578"/>
            <p14:sldId id="634"/>
            <p14:sldId id="580"/>
            <p14:sldId id="635"/>
            <p14:sldId id="582"/>
            <p14:sldId id="636"/>
            <p14:sldId id="584"/>
            <p14:sldId id="637"/>
            <p14:sldId id="586"/>
            <p14:sldId id="638"/>
            <p14:sldId id="588"/>
            <p14:sldId id="639"/>
            <p14:sldId id="590"/>
            <p14:sldId id="640"/>
            <p14:sldId id="592"/>
            <p14:sldId id="641"/>
            <p14:sldId id="594"/>
          </p14:sldIdLst>
        </p14:section>
        <p14:section name="Untitled Section" id="{1841B700-C177-463F-AC71-CC1A93CA1724}">
          <p14:sldIdLst>
            <p14:sldId id="595"/>
            <p14:sldId id="596"/>
            <p14:sldId id="616"/>
            <p14:sldId id="614"/>
            <p14:sldId id="601"/>
            <p14:sldId id="605"/>
            <p14:sldId id="603"/>
            <p14:sldId id="606"/>
            <p14:sldId id="602"/>
            <p14:sldId id="607"/>
            <p14:sldId id="604"/>
            <p14:sldId id="610"/>
            <p14:sldId id="609"/>
            <p14:sldId id="600"/>
            <p14:sldId id="611"/>
            <p14:sldId id="599"/>
          </p14:sldIdLst>
        </p14:section>
      </p14:sectionLst>
    </p:ext>
    <p:ext uri="{EFAFB233-063F-42B5-8137-9DF3F51BA10A}">
      <p15:sldGuideLst xmlns:p15="http://schemas.microsoft.com/office/powerpoint/2012/main">
        <p15:guide id="1" orient="horz" pos="4320">
          <p15:clr>
            <a:srgbClr val="A4A3A4"/>
          </p15:clr>
        </p15:guide>
        <p15:guide id="2" pos="767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627E7-7B3B-E5C3-E012-7DC390B95839}" name="Jose Carrillo" initials="JC" userId="S::jose.carrillo@uscdcb.onmicrosoft.com::cf2bf666-567a-428a-bbdc-d1285d089df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54B"/>
    <a:srgbClr val="231F45"/>
    <a:srgbClr val="441C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4" autoAdjust="0"/>
    <p:restoredTop sz="93571" autoAdjust="0"/>
  </p:normalViewPr>
  <p:slideViewPr>
    <p:cSldViewPr snapToGrid="0" snapToObjects="1">
      <p:cViewPr>
        <p:scale>
          <a:sx n="57" d="100"/>
          <a:sy n="57" d="100"/>
        </p:scale>
        <p:origin x="-54" y="-204"/>
      </p:cViewPr>
      <p:guideLst>
        <p:guide orient="horz" pos="4320"/>
        <p:guide pos="7675"/>
      </p:guideLst>
    </p:cSldViewPr>
  </p:slideViewPr>
  <p:outlineViewPr>
    <p:cViewPr>
      <p:scale>
        <a:sx n="33" d="100"/>
        <a:sy n="33" d="100"/>
      </p:scale>
      <p:origin x="0" y="98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Data%20Contribution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Kaori%20Tokuhisa\Desktop\WORKSHOPS\2022_Workshop\Data\Lab\Lab_Performance%2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Kaori%20Tokuhisa\Desktop\WORKSHOPS\2022_Workshop\Data\Lab\Lab_Performance%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Kaori%20Tokuhisa\Desktop\WORKSHOPS\2022_Workshop\Data\Lab\Lab_Performance%2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Kaori%20Tokuhisa\Desktop\WORKSHOPS\2022_Workshop\Data\Lab\Lab_Performance%25.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Data%20Contribu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Data%20Contribu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aori%20Tokuhisa\Desktop\WORKSHOPS\2022_Workshop\Data\Nominator\Nominator_Performance%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2376747608535691E-2"/>
          <c:w val="0.98632414909066113"/>
          <c:h val="0.96762325239146429"/>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559-49A5-80EE-D89344B8B811}"/>
              </c:ext>
            </c:extLst>
          </c:dPt>
          <c:dPt>
            <c:idx val="1"/>
            <c:bubble3D val="0"/>
            <c:spPr>
              <a:solidFill>
                <a:schemeClr val="accent2"/>
              </a:solidFill>
              <a:ln>
                <a:noFill/>
              </a:ln>
              <a:effectLst/>
              <a:sp3d/>
            </c:spPr>
            <c:extLst>
              <c:ext xmlns:c16="http://schemas.microsoft.com/office/drawing/2014/chart" uri="{C3380CC4-5D6E-409C-BE32-E72D297353CC}">
                <c16:uniqueId val="{00000003-3559-49A5-80EE-D89344B8B81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559-49A5-80EE-D89344B8B81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559-49A5-80EE-D89344B8B811}"/>
              </c:ext>
            </c:extLst>
          </c:dPt>
          <c:dLbls>
            <c:dLbl>
              <c:idx val="0"/>
              <c:tx>
                <c:rich>
                  <a:bodyPr/>
                  <a:lstStyle/>
                  <a:p>
                    <a:r>
                      <a:rPr lang="en-US" dirty="0"/>
                      <a:t>Studs</a:t>
                    </a:r>
                  </a:p>
                  <a:p>
                    <a:fld id="{EB154D51-4951-4036-BC18-71282385DFC4}" type="PERCENTAGE">
                      <a:rPr lang="en-US"/>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59-49A5-80EE-D89344B8B811}"/>
                </c:ext>
              </c:extLst>
            </c:dLbl>
            <c:dLbl>
              <c:idx val="1"/>
              <c:tx>
                <c:rich>
                  <a:bodyPr/>
                  <a:lstStyle/>
                  <a:p>
                    <a:r>
                      <a:rPr lang="en-US" dirty="0"/>
                      <a:t>Labs</a:t>
                    </a:r>
                  </a:p>
                  <a:p>
                    <a:fld id="{639D41CC-76D5-4353-89C9-118CFDA64857}" type="PERCENTAGE">
                      <a:rPr lang="en-US"/>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59-49A5-80EE-D89344B8B811}"/>
                </c:ext>
              </c:extLst>
            </c:dLbl>
            <c:dLbl>
              <c:idx val="2"/>
              <c:tx>
                <c:rich>
                  <a:bodyPr/>
                  <a:lstStyle/>
                  <a:p>
                    <a:r>
                      <a:rPr lang="en-US" dirty="0"/>
                      <a:t>Breed </a:t>
                    </a:r>
                  </a:p>
                  <a:p>
                    <a:r>
                      <a:rPr lang="en-US" dirty="0"/>
                      <a:t>Associations</a:t>
                    </a:r>
                  </a:p>
                  <a:p>
                    <a:fld id="{4BB45772-15B5-448B-B975-B9C200959087}" type="PERCENTAGE">
                      <a:rPr lang="en-US"/>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559-49A5-80EE-D89344B8B811}"/>
                </c:ext>
              </c:extLst>
            </c:dLbl>
            <c:dLbl>
              <c:idx val="3"/>
              <c:tx>
                <c:rich>
                  <a:bodyPr/>
                  <a:lstStyle/>
                  <a:p>
                    <a:r>
                      <a:rPr lang="en-US" dirty="0"/>
                      <a:t>Others</a:t>
                    </a:r>
                  </a:p>
                  <a:p>
                    <a:fld id="{F71DE0AA-2193-4205-A5AE-70FCC862B5A9}" type="PERCENTAGE">
                      <a:rPr lang="en-US"/>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559-49A5-80EE-D89344B8B81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Sheet1!$E$25:$E$28</c:f>
              <c:numCache>
                <c:formatCode>0%</c:formatCode>
                <c:ptCount val="4"/>
                <c:pt idx="0">
                  <c:v>0.31578947368421051</c:v>
                </c:pt>
                <c:pt idx="1">
                  <c:v>0.36842105263157893</c:v>
                </c:pt>
                <c:pt idx="2">
                  <c:v>0.21052631578947367</c:v>
                </c:pt>
                <c:pt idx="3">
                  <c:v>0.10526315789473684</c:v>
                </c:pt>
              </c:numCache>
            </c:numRef>
          </c:val>
          <c:extLst>
            <c:ext xmlns:c16="http://schemas.microsoft.com/office/drawing/2014/chart" uri="{C3380CC4-5D6E-409C-BE32-E72D297353CC}">
              <c16:uniqueId val="{00000008-3559-49A5-80EE-D89344B8B811}"/>
            </c:ext>
          </c:extLst>
        </c:ser>
        <c:dLbls>
          <c:dLblPos val="ctr"/>
          <c:showLegendKey val="0"/>
          <c:showVal val="0"/>
          <c:showCatName val="0"/>
          <c:showSerName val="0"/>
          <c:showPercent val="1"/>
          <c:showBubbleSize val="0"/>
          <c:showLeaderLines val="1"/>
        </c:dLbls>
      </c:pie3D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Genotype</a:t>
            </a:r>
            <a:r>
              <a:rPr lang="en-US" sz="4400" b="1" baseline="0" dirty="0"/>
              <a:t> Reassignment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GT_Reassignment!$C$3</c:f>
              <c:strCache>
                <c:ptCount val="1"/>
                <c:pt idx="0">
                  <c:v>Nom11</c:v>
                </c:pt>
              </c:strCache>
            </c:strRef>
          </c:tx>
          <c:spPr>
            <a:ln w="28575" cap="rnd">
              <a:solidFill>
                <a:schemeClr val="accent1"/>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GT_Reassignment!$D$3:$O$3</c:f>
              <c:numCache>
                <c:formatCode>0.00%</c:formatCode>
                <c:ptCount val="12"/>
                <c:pt idx="0">
                  <c:v>1.1999999999999999E-3</c:v>
                </c:pt>
                <c:pt idx="1">
                  <c:v>0</c:v>
                </c:pt>
                <c:pt idx="2">
                  <c:v>1.1000000000000001E-3</c:v>
                </c:pt>
                <c:pt idx="3">
                  <c:v>2.7000000000000001E-3</c:v>
                </c:pt>
                <c:pt idx="4">
                  <c:v>1E-3</c:v>
                </c:pt>
                <c:pt idx="5">
                  <c:v>0</c:v>
                </c:pt>
                <c:pt idx="6">
                  <c:v>3.8E-3</c:v>
                </c:pt>
                <c:pt idx="7">
                  <c:v>6.0000000000000001E-3</c:v>
                </c:pt>
                <c:pt idx="8">
                  <c:v>3.5999999999999999E-3</c:v>
                </c:pt>
                <c:pt idx="9">
                  <c:v>1.4E-3</c:v>
                </c:pt>
                <c:pt idx="10">
                  <c:v>2.7000000000000001E-3</c:v>
                </c:pt>
                <c:pt idx="11">
                  <c:v>0</c:v>
                </c:pt>
              </c:numCache>
            </c:numRef>
          </c:val>
          <c:smooth val="0"/>
          <c:extLst>
            <c:ext xmlns:c16="http://schemas.microsoft.com/office/drawing/2014/chart" uri="{C3380CC4-5D6E-409C-BE32-E72D297353CC}">
              <c16:uniqueId val="{00000000-B113-4070-AD71-D95E52E95C43}"/>
            </c:ext>
          </c:extLst>
        </c:ser>
        <c:ser>
          <c:idx val="1"/>
          <c:order val="1"/>
          <c:tx>
            <c:strRef>
              <c:f>GT_Reassignment!$C$4</c:f>
              <c:strCache>
                <c:ptCount val="1"/>
                <c:pt idx="0">
                  <c:v>Nom5</c:v>
                </c:pt>
              </c:strCache>
            </c:strRef>
          </c:tx>
          <c:spPr>
            <a:ln w="28575" cap="rnd">
              <a:solidFill>
                <a:schemeClr val="accent2"/>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B113-4070-AD71-D95E52E95C43}"/>
            </c:ext>
          </c:extLst>
        </c:ser>
        <c:ser>
          <c:idx val="2"/>
          <c:order val="2"/>
          <c:tx>
            <c:strRef>
              <c:f>GT_Reassignment!$C$5</c:f>
              <c:strCache>
                <c:ptCount val="1"/>
                <c:pt idx="0">
                  <c:v>Nom12</c:v>
                </c:pt>
              </c:strCache>
            </c:strRef>
          </c:tx>
          <c:spPr>
            <a:ln w="28575" cap="rnd">
              <a:solidFill>
                <a:schemeClr val="accent3"/>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GT_Reassignment!$D$5:$O$5</c:f>
              <c:numCache>
                <c:formatCode>0.00%</c:formatCode>
                <c:ptCount val="12"/>
                <c:pt idx="0">
                  <c:v>0</c:v>
                </c:pt>
                <c:pt idx="1">
                  <c:v>0</c:v>
                </c:pt>
                <c:pt idx="2">
                  <c:v>0</c:v>
                </c:pt>
                <c:pt idx="3">
                  <c:v>0</c:v>
                </c:pt>
                <c:pt idx="4">
                  <c:v>5.4999999999999997E-3</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B113-4070-AD71-D95E52E95C43}"/>
            </c:ext>
          </c:extLst>
        </c:ser>
        <c:ser>
          <c:idx val="3"/>
          <c:order val="3"/>
          <c:tx>
            <c:strRef>
              <c:f>GT_Reassignment!$C$6</c:f>
              <c:strCache>
                <c:ptCount val="1"/>
                <c:pt idx="0">
                  <c:v>Nom16</c:v>
                </c:pt>
              </c:strCache>
            </c:strRef>
          </c:tx>
          <c:spPr>
            <a:ln w="28575" cap="rnd">
              <a:solidFill>
                <a:schemeClr val="accent4"/>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GT_Reassignment!$D$6:$O$6</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B113-4070-AD71-D95E52E95C43}"/>
            </c:ext>
          </c:extLst>
        </c:ser>
        <c:ser>
          <c:idx val="4"/>
          <c:order val="4"/>
          <c:tx>
            <c:strRef>
              <c:f>GT_Reassignment!$C$7</c:f>
              <c:strCache>
                <c:ptCount val="1"/>
                <c:pt idx="0">
                  <c:v>Nom6</c:v>
                </c:pt>
              </c:strCache>
            </c:strRef>
          </c:tx>
          <c:spPr>
            <a:ln w="28575" cap="rnd">
              <a:solidFill>
                <a:schemeClr val="accent5"/>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GT_Reassignment!$D$7:$O$7</c:f>
              <c:numCache>
                <c:formatCode>0.00%</c:formatCode>
                <c:ptCount val="12"/>
                <c:pt idx="0">
                  <c:v>5.1000000000000004E-3</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4-B113-4070-AD71-D95E52E95C43}"/>
            </c:ext>
          </c:extLst>
        </c:ser>
        <c:ser>
          <c:idx val="5"/>
          <c:order val="5"/>
          <c:tx>
            <c:strRef>
              <c:f>GT_Reassignment!$C$8</c:f>
              <c:strCache>
                <c:ptCount val="1"/>
                <c:pt idx="0">
                  <c:v>Nom4 </c:v>
                </c:pt>
              </c:strCache>
            </c:strRef>
          </c:tx>
          <c:spPr>
            <a:ln w="28575" cap="rnd">
              <a:solidFill>
                <a:schemeClr val="accent6"/>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GT_Reassignment!$D$8:$O$8</c:f>
              <c:numCache>
                <c:formatCode>0.00%</c:formatCode>
                <c:ptCount val="12"/>
                <c:pt idx="0">
                  <c:v>2.0000000000000001E-4</c:v>
                </c:pt>
                <c:pt idx="1">
                  <c:v>2.9999999999999997E-4</c:v>
                </c:pt>
                <c:pt idx="2">
                  <c:v>2.0000000000000001E-4</c:v>
                </c:pt>
                <c:pt idx="3">
                  <c:v>8.0000000000000004E-4</c:v>
                </c:pt>
                <c:pt idx="4">
                  <c:v>3.8999999999999998E-3</c:v>
                </c:pt>
                <c:pt idx="5">
                  <c:v>2.9999999999999997E-4</c:v>
                </c:pt>
                <c:pt idx="6">
                  <c:v>5.9999999999999995E-4</c:v>
                </c:pt>
                <c:pt idx="7">
                  <c:v>0</c:v>
                </c:pt>
                <c:pt idx="8">
                  <c:v>1.06E-2</c:v>
                </c:pt>
                <c:pt idx="9">
                  <c:v>5.9999999999999995E-4</c:v>
                </c:pt>
                <c:pt idx="10">
                  <c:v>1E-3</c:v>
                </c:pt>
                <c:pt idx="11">
                  <c:v>4.0000000000000002E-4</c:v>
                </c:pt>
              </c:numCache>
            </c:numRef>
          </c:val>
          <c:smooth val="0"/>
          <c:extLst>
            <c:ext xmlns:c16="http://schemas.microsoft.com/office/drawing/2014/chart" uri="{C3380CC4-5D6E-409C-BE32-E72D297353CC}">
              <c16:uniqueId val="{00000005-B113-4070-AD71-D95E52E95C43}"/>
            </c:ext>
          </c:extLst>
        </c:ser>
        <c:ser>
          <c:idx val="6"/>
          <c:order val="6"/>
          <c:tx>
            <c:strRef>
              <c:f>GT_Reassignment!$C$9</c:f>
              <c:strCache>
                <c:ptCount val="1"/>
                <c:pt idx="0">
                  <c:v>Nom10</c:v>
                </c:pt>
              </c:strCache>
            </c:strRef>
          </c:tx>
          <c:spPr>
            <a:ln w="28575" cap="rnd">
              <a:solidFill>
                <a:schemeClr val="accent1">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GT_Reassignment!$D$9:$O$9</c:f>
              <c:numCache>
                <c:formatCode>0.00%</c:formatCode>
                <c:ptCount val="12"/>
                <c:pt idx="0">
                  <c:v>6.4000000000000003E-3</c:v>
                </c:pt>
                <c:pt idx="1">
                  <c:v>1.32E-2</c:v>
                </c:pt>
                <c:pt idx="2">
                  <c:v>5.9999999999999995E-4</c:v>
                </c:pt>
                <c:pt idx="3">
                  <c:v>1.9900000000000001E-2</c:v>
                </c:pt>
                <c:pt idx="4">
                  <c:v>1.6000000000000001E-3</c:v>
                </c:pt>
                <c:pt idx="5">
                  <c:v>1E-3</c:v>
                </c:pt>
                <c:pt idx="6">
                  <c:v>6.1000000000000004E-3</c:v>
                </c:pt>
                <c:pt idx="7">
                  <c:v>9.7999999999999997E-3</c:v>
                </c:pt>
                <c:pt idx="8">
                  <c:v>1.9E-3</c:v>
                </c:pt>
                <c:pt idx="9">
                  <c:v>2.3999999999999998E-3</c:v>
                </c:pt>
                <c:pt idx="10">
                  <c:v>1.2999999999999999E-3</c:v>
                </c:pt>
                <c:pt idx="11">
                  <c:v>1.2999999999999999E-3</c:v>
                </c:pt>
              </c:numCache>
            </c:numRef>
          </c:val>
          <c:smooth val="0"/>
          <c:extLst>
            <c:ext xmlns:c16="http://schemas.microsoft.com/office/drawing/2014/chart" uri="{C3380CC4-5D6E-409C-BE32-E72D297353CC}">
              <c16:uniqueId val="{00000006-B113-4070-AD71-D95E52E95C43}"/>
            </c:ext>
          </c:extLst>
        </c:ser>
        <c:ser>
          <c:idx val="7"/>
          <c:order val="7"/>
          <c:tx>
            <c:strRef>
              <c:f>GT_Reassignment!$C$10</c:f>
              <c:strCache>
                <c:ptCount val="1"/>
                <c:pt idx="0">
                  <c:v>Nom7</c:v>
                </c:pt>
              </c:strCache>
            </c:strRef>
          </c:tx>
          <c:spPr>
            <a:ln w="28575" cap="rnd">
              <a:solidFill>
                <a:schemeClr val="accent2">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GT_Reassignment!$D$10:$O$10</c:f>
              <c:numCache>
                <c:formatCode>0.00%</c:formatCode>
                <c:ptCount val="12"/>
                <c:pt idx="0">
                  <c:v>0</c:v>
                </c:pt>
                <c:pt idx="1">
                  <c:v>3.7000000000000002E-3</c:v>
                </c:pt>
                <c:pt idx="2">
                  <c:v>2E-3</c:v>
                </c:pt>
                <c:pt idx="3">
                  <c:v>1.4E-3</c:v>
                </c:pt>
                <c:pt idx="4">
                  <c:v>4.0000000000000002E-4</c:v>
                </c:pt>
                <c:pt idx="5">
                  <c:v>4.5999999999999999E-3</c:v>
                </c:pt>
                <c:pt idx="6">
                  <c:v>0</c:v>
                </c:pt>
                <c:pt idx="7">
                  <c:v>0</c:v>
                </c:pt>
                <c:pt idx="8">
                  <c:v>8.0000000000000004E-4</c:v>
                </c:pt>
                <c:pt idx="9">
                  <c:v>3.5000000000000001E-3</c:v>
                </c:pt>
                <c:pt idx="10">
                  <c:v>0</c:v>
                </c:pt>
                <c:pt idx="11">
                  <c:v>8.0000000000000004E-4</c:v>
                </c:pt>
              </c:numCache>
            </c:numRef>
          </c:val>
          <c:smooth val="0"/>
          <c:extLst>
            <c:ext xmlns:c16="http://schemas.microsoft.com/office/drawing/2014/chart" uri="{C3380CC4-5D6E-409C-BE32-E72D297353CC}">
              <c16:uniqueId val="{00000007-B113-4070-AD71-D95E52E95C43}"/>
            </c:ext>
          </c:extLst>
        </c:ser>
        <c:ser>
          <c:idx val="8"/>
          <c:order val="8"/>
          <c:tx>
            <c:strRef>
              <c:f>GT_Reassignment!$C$11</c:f>
              <c:strCache>
                <c:ptCount val="1"/>
                <c:pt idx="0">
                  <c:v>Nom3</c:v>
                </c:pt>
              </c:strCache>
            </c:strRef>
          </c:tx>
          <c:spPr>
            <a:ln w="28575" cap="rnd">
              <a:solidFill>
                <a:schemeClr val="accent3">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GT_Reassignment!$D$11:$O$11</c:f>
              <c:numCache>
                <c:formatCode>0.00%</c:formatCode>
                <c:ptCount val="12"/>
                <c:pt idx="0">
                  <c:v>3.5999999999999999E-3</c:v>
                </c:pt>
                <c:pt idx="1">
                  <c:v>2E-3</c:v>
                </c:pt>
                <c:pt idx="2">
                  <c:v>6.3E-3</c:v>
                </c:pt>
                <c:pt idx="3">
                  <c:v>6.4999999999999997E-3</c:v>
                </c:pt>
                <c:pt idx="4">
                  <c:v>5.5999999999999999E-3</c:v>
                </c:pt>
                <c:pt idx="5">
                  <c:v>7.4000000000000003E-3</c:v>
                </c:pt>
                <c:pt idx="6">
                  <c:v>6.8999999999999999E-3</c:v>
                </c:pt>
                <c:pt idx="7">
                  <c:v>3.3999999999999998E-3</c:v>
                </c:pt>
                <c:pt idx="8">
                  <c:v>2.7300000000000001E-2</c:v>
                </c:pt>
                <c:pt idx="9">
                  <c:v>1.29E-2</c:v>
                </c:pt>
                <c:pt idx="10">
                  <c:v>1.6999999999999999E-3</c:v>
                </c:pt>
                <c:pt idx="11">
                  <c:v>3.7000000000000002E-3</c:v>
                </c:pt>
              </c:numCache>
            </c:numRef>
          </c:val>
          <c:smooth val="0"/>
          <c:extLst>
            <c:ext xmlns:c16="http://schemas.microsoft.com/office/drawing/2014/chart" uri="{C3380CC4-5D6E-409C-BE32-E72D297353CC}">
              <c16:uniqueId val="{00000008-B113-4070-AD71-D95E52E95C43}"/>
            </c:ext>
          </c:extLst>
        </c:ser>
        <c:ser>
          <c:idx val="9"/>
          <c:order val="9"/>
          <c:tx>
            <c:strRef>
              <c:f>GT_Reassignment!$C$12</c:f>
              <c:strCache>
                <c:ptCount val="1"/>
                <c:pt idx="0">
                  <c:v>Nom13</c:v>
                </c:pt>
              </c:strCache>
            </c:strRef>
          </c:tx>
          <c:spPr>
            <a:ln w="28575" cap="rnd">
              <a:solidFill>
                <a:schemeClr val="accent4">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GT_Reassignment!$D$12:$O$12</c:f>
              <c:numCache>
                <c:formatCode>0.00%</c:formatCode>
                <c:ptCount val="12"/>
                <c:pt idx="0">
                  <c:v>2.5000000000000001E-3</c:v>
                </c:pt>
                <c:pt idx="1">
                  <c:v>0</c:v>
                </c:pt>
                <c:pt idx="2">
                  <c:v>0</c:v>
                </c:pt>
                <c:pt idx="3">
                  <c:v>1.17E-2</c:v>
                </c:pt>
                <c:pt idx="4">
                  <c:v>6.7000000000000002E-3</c:v>
                </c:pt>
                <c:pt idx="5">
                  <c:v>0</c:v>
                </c:pt>
                <c:pt idx="6">
                  <c:v>1.9E-3</c:v>
                </c:pt>
                <c:pt idx="7">
                  <c:v>0</c:v>
                </c:pt>
                <c:pt idx="8">
                  <c:v>0</c:v>
                </c:pt>
                <c:pt idx="9">
                  <c:v>2.5999999999999999E-3</c:v>
                </c:pt>
                <c:pt idx="10">
                  <c:v>2.0999999999999999E-3</c:v>
                </c:pt>
                <c:pt idx="11">
                  <c:v>0</c:v>
                </c:pt>
              </c:numCache>
            </c:numRef>
          </c:val>
          <c:smooth val="0"/>
          <c:extLst>
            <c:ext xmlns:c16="http://schemas.microsoft.com/office/drawing/2014/chart" uri="{C3380CC4-5D6E-409C-BE32-E72D297353CC}">
              <c16:uniqueId val="{00000009-B113-4070-AD71-D95E52E95C43}"/>
            </c:ext>
          </c:extLst>
        </c:ser>
        <c:ser>
          <c:idx val="10"/>
          <c:order val="10"/>
          <c:tx>
            <c:strRef>
              <c:f>GT_Reassignment!$C$13</c:f>
              <c:strCache>
                <c:ptCount val="1"/>
                <c:pt idx="0">
                  <c:v>Nom14</c:v>
                </c:pt>
              </c:strCache>
            </c:strRef>
          </c:tx>
          <c:spPr>
            <a:ln w="28575" cap="rnd">
              <a:solidFill>
                <a:schemeClr val="accent5">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GT_Reassignment!$D$13:$O$13</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A-B113-4070-AD71-D95E52E95C43}"/>
            </c:ext>
          </c:extLst>
        </c:ser>
        <c:ser>
          <c:idx val="11"/>
          <c:order val="11"/>
          <c:tx>
            <c:strRef>
              <c:f>GT_Reassignment!$C$14</c:f>
              <c:strCache>
                <c:ptCount val="1"/>
                <c:pt idx="0">
                  <c:v>Nom8</c:v>
                </c:pt>
              </c:strCache>
            </c:strRef>
          </c:tx>
          <c:spPr>
            <a:ln w="28575" cap="rnd">
              <a:solidFill>
                <a:schemeClr val="accent6">
                  <a:lumMod val="6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GT_Reassignment!$D$14:$O$14</c:f>
              <c:numCache>
                <c:formatCode>0.00%</c:formatCode>
                <c:ptCount val="12"/>
                <c:pt idx="0">
                  <c:v>1.5E-3</c:v>
                </c:pt>
                <c:pt idx="1">
                  <c:v>0</c:v>
                </c:pt>
                <c:pt idx="2">
                  <c:v>0</c:v>
                </c:pt>
                <c:pt idx="3">
                  <c:v>2.3999999999999998E-3</c:v>
                </c:pt>
                <c:pt idx="4">
                  <c:v>3.0000000000000001E-3</c:v>
                </c:pt>
                <c:pt idx="5">
                  <c:v>4.4999999999999997E-3</c:v>
                </c:pt>
                <c:pt idx="6">
                  <c:v>0</c:v>
                </c:pt>
                <c:pt idx="7">
                  <c:v>7.0000000000000001E-3</c:v>
                </c:pt>
                <c:pt idx="8">
                  <c:v>1.2999999999999999E-3</c:v>
                </c:pt>
                <c:pt idx="9">
                  <c:v>1E-3</c:v>
                </c:pt>
                <c:pt idx="10">
                  <c:v>0</c:v>
                </c:pt>
                <c:pt idx="11">
                  <c:v>3.3999999999999998E-3</c:v>
                </c:pt>
              </c:numCache>
            </c:numRef>
          </c:val>
          <c:smooth val="0"/>
          <c:extLst>
            <c:ext xmlns:c16="http://schemas.microsoft.com/office/drawing/2014/chart" uri="{C3380CC4-5D6E-409C-BE32-E72D297353CC}">
              <c16:uniqueId val="{0000000B-B113-4070-AD71-D95E52E95C43}"/>
            </c:ext>
          </c:extLst>
        </c:ser>
        <c:ser>
          <c:idx val="12"/>
          <c:order val="12"/>
          <c:tx>
            <c:strRef>
              <c:f>GT_Reassignment!$C$15</c:f>
              <c:strCache>
                <c:ptCount val="1"/>
                <c:pt idx="0">
                  <c:v>Nom2</c:v>
                </c:pt>
              </c:strCache>
            </c:strRef>
          </c:tx>
          <c:spPr>
            <a:ln w="28575" cap="rnd">
              <a:solidFill>
                <a:schemeClr val="accent1">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GT_Reassignment!$D$15:$O$15</c:f>
              <c:numCache>
                <c:formatCode>0.00%</c:formatCode>
                <c:ptCount val="12"/>
                <c:pt idx="0">
                  <c:v>8.3000000000000001E-3</c:v>
                </c:pt>
                <c:pt idx="1">
                  <c:v>1.6999999999999999E-3</c:v>
                </c:pt>
                <c:pt idx="2">
                  <c:v>1.11E-2</c:v>
                </c:pt>
                <c:pt idx="3">
                  <c:v>3.5000000000000001E-3</c:v>
                </c:pt>
                <c:pt idx="4">
                  <c:v>1.8E-3</c:v>
                </c:pt>
                <c:pt idx="5">
                  <c:v>8.9999999999999998E-4</c:v>
                </c:pt>
                <c:pt idx="6">
                  <c:v>1.1999999999999999E-3</c:v>
                </c:pt>
                <c:pt idx="7">
                  <c:v>2.8999999999999998E-3</c:v>
                </c:pt>
                <c:pt idx="8">
                  <c:v>1.1999999999999999E-3</c:v>
                </c:pt>
                <c:pt idx="9">
                  <c:v>0</c:v>
                </c:pt>
                <c:pt idx="10">
                  <c:v>0</c:v>
                </c:pt>
                <c:pt idx="11">
                  <c:v>0</c:v>
                </c:pt>
              </c:numCache>
            </c:numRef>
          </c:val>
          <c:smooth val="0"/>
          <c:extLst>
            <c:ext xmlns:c16="http://schemas.microsoft.com/office/drawing/2014/chart" uri="{C3380CC4-5D6E-409C-BE32-E72D297353CC}">
              <c16:uniqueId val="{0000000C-B113-4070-AD71-D95E52E95C43}"/>
            </c:ext>
          </c:extLst>
        </c:ser>
        <c:ser>
          <c:idx val="13"/>
          <c:order val="13"/>
          <c:tx>
            <c:strRef>
              <c:f>GT_Reassignment!$C$16</c:f>
              <c:strCache>
                <c:ptCount val="1"/>
                <c:pt idx="0">
                  <c:v>Nom9</c:v>
                </c:pt>
              </c:strCache>
            </c:strRef>
          </c:tx>
          <c:spPr>
            <a:ln w="28575" cap="rnd">
              <a:solidFill>
                <a:schemeClr val="accent2">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GT_Reassignment!$D$16:$O$16</c:f>
              <c:numCache>
                <c:formatCode>0.00%</c:formatCode>
                <c:ptCount val="12"/>
                <c:pt idx="0">
                  <c:v>1.1999999999999999E-3</c:v>
                </c:pt>
                <c:pt idx="1">
                  <c:v>5.9999999999999995E-4</c:v>
                </c:pt>
                <c:pt idx="2">
                  <c:v>8.0000000000000004E-4</c:v>
                </c:pt>
                <c:pt idx="3">
                  <c:v>3.5000000000000001E-3</c:v>
                </c:pt>
                <c:pt idx="4">
                  <c:v>1.1999999999999999E-3</c:v>
                </c:pt>
                <c:pt idx="5">
                  <c:v>4.0000000000000002E-4</c:v>
                </c:pt>
                <c:pt idx="6">
                  <c:v>8.9999999999999998E-4</c:v>
                </c:pt>
                <c:pt idx="7">
                  <c:v>4.0000000000000002E-4</c:v>
                </c:pt>
                <c:pt idx="8">
                  <c:v>2.8E-3</c:v>
                </c:pt>
                <c:pt idx="9">
                  <c:v>2E-3</c:v>
                </c:pt>
                <c:pt idx="10">
                  <c:v>8.9999999999999998E-4</c:v>
                </c:pt>
                <c:pt idx="11">
                  <c:v>4.0000000000000002E-4</c:v>
                </c:pt>
              </c:numCache>
            </c:numRef>
          </c:val>
          <c:smooth val="0"/>
          <c:extLst>
            <c:ext xmlns:c16="http://schemas.microsoft.com/office/drawing/2014/chart" uri="{C3380CC4-5D6E-409C-BE32-E72D297353CC}">
              <c16:uniqueId val="{0000000D-B113-4070-AD71-D95E52E95C43}"/>
            </c:ext>
          </c:extLst>
        </c:ser>
        <c:ser>
          <c:idx val="14"/>
          <c:order val="14"/>
          <c:tx>
            <c:strRef>
              <c:f>GT_Reassignment!$C$17</c:f>
              <c:strCache>
                <c:ptCount val="1"/>
                <c:pt idx="0">
                  <c:v>Nom18</c:v>
                </c:pt>
              </c:strCache>
            </c:strRef>
          </c:tx>
          <c:spPr>
            <a:ln w="28575" cap="rnd">
              <a:solidFill>
                <a:schemeClr val="accent3">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GT_Reassignment!$D$17:$O$17</c:f>
              <c:numCache>
                <c:formatCode>0.00%</c:formatCode>
                <c:ptCount val="12"/>
                <c:pt idx="0">
                  <c:v>0</c:v>
                </c:pt>
                <c:pt idx="1">
                  <c:v>0</c:v>
                </c:pt>
                <c:pt idx="2">
                  <c:v>0</c:v>
                </c:pt>
                <c:pt idx="3">
                  <c:v>3.0999999999999999E-3</c:v>
                </c:pt>
                <c:pt idx="4">
                  <c:v>8.0000000000000004E-4</c:v>
                </c:pt>
                <c:pt idx="5">
                  <c:v>1.2800000000000001E-2</c:v>
                </c:pt>
                <c:pt idx="6">
                  <c:v>4.1000000000000003E-3</c:v>
                </c:pt>
                <c:pt idx="7">
                  <c:v>1.2999999999999999E-3</c:v>
                </c:pt>
                <c:pt idx="8">
                  <c:v>0</c:v>
                </c:pt>
                <c:pt idx="9">
                  <c:v>0</c:v>
                </c:pt>
                <c:pt idx="10">
                  <c:v>0</c:v>
                </c:pt>
                <c:pt idx="11">
                  <c:v>5.1000000000000004E-3</c:v>
                </c:pt>
              </c:numCache>
            </c:numRef>
          </c:val>
          <c:smooth val="0"/>
          <c:extLst>
            <c:ext xmlns:c16="http://schemas.microsoft.com/office/drawing/2014/chart" uri="{C3380CC4-5D6E-409C-BE32-E72D297353CC}">
              <c16:uniqueId val="{0000000E-B113-4070-AD71-D95E52E95C43}"/>
            </c:ext>
          </c:extLst>
        </c:ser>
        <c:ser>
          <c:idx val="15"/>
          <c:order val="15"/>
          <c:tx>
            <c:strRef>
              <c:f>GT_Reassignment!$C$18</c:f>
              <c:strCache>
                <c:ptCount val="1"/>
                <c:pt idx="0">
                  <c:v>Nom19</c:v>
                </c:pt>
              </c:strCache>
            </c:strRef>
          </c:tx>
          <c:spPr>
            <a:ln w="28575" cap="rnd">
              <a:solidFill>
                <a:schemeClr val="accent4">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GT_Reassignment!$D$18:$O$18</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B113-4070-AD71-D95E52E95C43}"/>
            </c:ext>
          </c:extLst>
        </c:ser>
        <c:ser>
          <c:idx val="16"/>
          <c:order val="16"/>
          <c:tx>
            <c:strRef>
              <c:f>GT_Reassignment!$C$19</c:f>
              <c:strCache>
                <c:ptCount val="1"/>
                <c:pt idx="0">
                  <c:v>Nom1</c:v>
                </c:pt>
              </c:strCache>
            </c:strRef>
          </c:tx>
          <c:spPr>
            <a:ln w="28575" cap="rnd">
              <a:solidFill>
                <a:schemeClr val="accent5">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GT_Reassignment!$D$19:$O$19</c:f>
              <c:numCache>
                <c:formatCode>0.00%</c:formatCode>
                <c:ptCount val="12"/>
                <c:pt idx="0">
                  <c:v>0</c:v>
                </c:pt>
                <c:pt idx="1">
                  <c:v>0.15</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B113-4070-AD71-D95E52E95C43}"/>
            </c:ext>
          </c:extLst>
        </c:ser>
        <c:ser>
          <c:idx val="17"/>
          <c:order val="17"/>
          <c:tx>
            <c:strRef>
              <c:f>GT_Reassignment!$C$20</c:f>
              <c:strCache>
                <c:ptCount val="1"/>
                <c:pt idx="0">
                  <c:v>Nom15</c:v>
                </c:pt>
              </c:strCache>
            </c:strRef>
          </c:tx>
          <c:spPr>
            <a:ln w="28575" cap="rnd">
              <a:solidFill>
                <a:schemeClr val="accent6">
                  <a:lumMod val="80000"/>
                  <a:lumOff val="20000"/>
                </a:schemeClr>
              </a:solidFill>
              <a:round/>
            </a:ln>
            <a:effectLst/>
          </c:spPr>
          <c:marker>
            <c:symbol val="none"/>
          </c:marker>
          <c:cat>
            <c:strRef>
              <c:f>GT_Reassignment!$D$2:$O$2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GT_Reassignment!$D$20:$O$20</c:f>
              <c:numCache>
                <c:formatCode>0.00%</c:formatCode>
                <c:ptCount val="12"/>
                <c:pt idx="0">
                  <c:v>2.9999999999999997E-4</c:v>
                </c:pt>
                <c:pt idx="1">
                  <c:v>2.9999999999999997E-4</c:v>
                </c:pt>
                <c:pt idx="2">
                  <c:v>0</c:v>
                </c:pt>
                <c:pt idx="3">
                  <c:v>2.8E-3</c:v>
                </c:pt>
                <c:pt idx="4">
                  <c:v>2.0000000000000001E-4</c:v>
                </c:pt>
                <c:pt idx="5">
                  <c:v>2.9999999999999997E-4</c:v>
                </c:pt>
                <c:pt idx="6">
                  <c:v>2.0000000000000001E-4</c:v>
                </c:pt>
                <c:pt idx="7">
                  <c:v>2.0000000000000001E-4</c:v>
                </c:pt>
                <c:pt idx="8">
                  <c:v>8.9999999999999998E-4</c:v>
                </c:pt>
                <c:pt idx="9">
                  <c:v>2.0000000000000001E-4</c:v>
                </c:pt>
                <c:pt idx="10">
                  <c:v>2.0000000000000001E-4</c:v>
                </c:pt>
                <c:pt idx="11">
                  <c:v>2.0000000000000001E-4</c:v>
                </c:pt>
              </c:numCache>
            </c:numRef>
          </c:val>
          <c:smooth val="0"/>
          <c:extLst>
            <c:ext xmlns:c16="http://schemas.microsoft.com/office/drawing/2014/chart" uri="{C3380CC4-5D6E-409C-BE32-E72D297353CC}">
              <c16:uniqueId val="{00000011-B113-4070-AD71-D95E52E95C43}"/>
            </c:ext>
          </c:extLst>
        </c:ser>
        <c:dLbls>
          <c:showLegendKey val="0"/>
          <c:showVal val="0"/>
          <c:showCatName val="0"/>
          <c:showSerName val="0"/>
          <c:showPercent val="0"/>
          <c:showBubbleSize val="0"/>
        </c:dLbls>
        <c:smooth val="0"/>
        <c:axId val="520394144"/>
        <c:axId val="520396768"/>
      </c:lineChart>
      <c:catAx>
        <c:axId val="52039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20396768"/>
        <c:crosses val="autoZero"/>
        <c:auto val="1"/>
        <c:lblAlgn val="ctr"/>
        <c:lblOffset val="100"/>
        <c:noMultiLvlLbl val="0"/>
      </c:catAx>
      <c:valAx>
        <c:axId val="52039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20394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Change</a:t>
            </a:r>
            <a:r>
              <a:rPr lang="en-US" sz="4400" b="1" baseline="0" dirty="0"/>
              <a:t> in Pedigree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'Change in Ped'!$C$3</c:f>
              <c:strCache>
                <c:ptCount val="1"/>
                <c:pt idx="0">
                  <c:v>Nom11</c:v>
                </c:pt>
              </c:strCache>
            </c:strRef>
          </c:tx>
          <c:spPr>
            <a:ln w="28575" cap="rnd">
              <a:solidFill>
                <a:schemeClr val="accent1"/>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Ped'!$D$3:$O$3</c:f>
              <c:numCache>
                <c:formatCode>0.00%</c:formatCode>
                <c:ptCount val="12"/>
                <c:pt idx="0">
                  <c:v>0.13400000000000001</c:v>
                </c:pt>
                <c:pt idx="1">
                  <c:v>0.17849999999999999</c:v>
                </c:pt>
                <c:pt idx="2">
                  <c:v>0.1027</c:v>
                </c:pt>
                <c:pt idx="3">
                  <c:v>0.26290000000000002</c:v>
                </c:pt>
                <c:pt idx="4">
                  <c:v>0.2014</c:v>
                </c:pt>
                <c:pt idx="5">
                  <c:v>0.2248</c:v>
                </c:pt>
                <c:pt idx="6">
                  <c:v>0.2009</c:v>
                </c:pt>
                <c:pt idx="7">
                  <c:v>0.20810000000000001</c:v>
                </c:pt>
                <c:pt idx="8">
                  <c:v>0.20699999999999999</c:v>
                </c:pt>
                <c:pt idx="9">
                  <c:v>0.22600000000000001</c:v>
                </c:pt>
                <c:pt idx="10">
                  <c:v>0.17100000000000001</c:v>
                </c:pt>
                <c:pt idx="11">
                  <c:v>0.26229999999999998</c:v>
                </c:pt>
              </c:numCache>
            </c:numRef>
          </c:val>
          <c:smooth val="0"/>
          <c:extLst>
            <c:ext xmlns:c16="http://schemas.microsoft.com/office/drawing/2014/chart" uri="{C3380CC4-5D6E-409C-BE32-E72D297353CC}">
              <c16:uniqueId val="{00000000-7662-4268-8205-5284BE455BC0}"/>
            </c:ext>
          </c:extLst>
        </c:ser>
        <c:ser>
          <c:idx val="1"/>
          <c:order val="1"/>
          <c:tx>
            <c:strRef>
              <c:f>'Change in Ped'!$C$4</c:f>
              <c:strCache>
                <c:ptCount val="1"/>
                <c:pt idx="0">
                  <c:v>Nom5</c:v>
                </c:pt>
              </c:strCache>
            </c:strRef>
          </c:tx>
          <c:spPr>
            <a:ln w="28575" cap="rnd">
              <a:solidFill>
                <a:schemeClr val="accent2"/>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Ped'!$D$4:$O$4</c:f>
              <c:numCache>
                <c:formatCode>0.00%</c:formatCode>
                <c:ptCount val="12"/>
                <c:pt idx="0">
                  <c:v>0</c:v>
                </c:pt>
                <c:pt idx="1">
                  <c:v>0</c:v>
                </c:pt>
                <c:pt idx="2">
                  <c:v>0.3095</c:v>
                </c:pt>
                <c:pt idx="3">
                  <c:v>0</c:v>
                </c:pt>
                <c:pt idx="4">
                  <c:v>0</c:v>
                </c:pt>
                <c:pt idx="5">
                  <c:v>5</c:v>
                </c:pt>
                <c:pt idx="6">
                  <c:v>6</c:v>
                </c:pt>
                <c:pt idx="7">
                  <c:v>0</c:v>
                </c:pt>
                <c:pt idx="8">
                  <c:v>1.5</c:v>
                </c:pt>
                <c:pt idx="9">
                  <c:v>0</c:v>
                </c:pt>
                <c:pt idx="10">
                  <c:v>0</c:v>
                </c:pt>
                <c:pt idx="11">
                  <c:v>0</c:v>
                </c:pt>
              </c:numCache>
            </c:numRef>
          </c:val>
          <c:smooth val="0"/>
          <c:extLst>
            <c:ext xmlns:c16="http://schemas.microsoft.com/office/drawing/2014/chart" uri="{C3380CC4-5D6E-409C-BE32-E72D297353CC}">
              <c16:uniqueId val="{00000001-7662-4268-8205-5284BE455BC0}"/>
            </c:ext>
          </c:extLst>
        </c:ser>
        <c:ser>
          <c:idx val="2"/>
          <c:order val="2"/>
          <c:tx>
            <c:strRef>
              <c:f>'Change in Ped'!$C$5</c:f>
              <c:strCache>
                <c:ptCount val="1"/>
                <c:pt idx="0">
                  <c:v>Nom12</c:v>
                </c:pt>
              </c:strCache>
            </c:strRef>
          </c:tx>
          <c:spPr>
            <a:ln w="28575" cap="rnd">
              <a:solidFill>
                <a:schemeClr val="accent3"/>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Ped'!$D$5:$O$5</c:f>
              <c:numCache>
                <c:formatCode>0.00%</c:formatCode>
                <c:ptCount val="12"/>
                <c:pt idx="0">
                  <c:v>0.22459999999999999</c:v>
                </c:pt>
                <c:pt idx="1">
                  <c:v>0</c:v>
                </c:pt>
                <c:pt idx="2">
                  <c:v>0.15790000000000001</c:v>
                </c:pt>
                <c:pt idx="3">
                  <c:v>1</c:v>
                </c:pt>
                <c:pt idx="4">
                  <c:v>0.16389999999999999</c:v>
                </c:pt>
                <c:pt idx="5">
                  <c:v>0.11650000000000001</c:v>
                </c:pt>
                <c:pt idx="6">
                  <c:v>8.6699999999999999E-2</c:v>
                </c:pt>
                <c:pt idx="7">
                  <c:v>24</c:v>
                </c:pt>
                <c:pt idx="8">
                  <c:v>0.35510000000000003</c:v>
                </c:pt>
                <c:pt idx="9">
                  <c:v>0.16669999999999999</c:v>
                </c:pt>
                <c:pt idx="10">
                  <c:v>4</c:v>
                </c:pt>
                <c:pt idx="11">
                  <c:v>0.25</c:v>
                </c:pt>
              </c:numCache>
            </c:numRef>
          </c:val>
          <c:smooth val="0"/>
          <c:extLst>
            <c:ext xmlns:c16="http://schemas.microsoft.com/office/drawing/2014/chart" uri="{C3380CC4-5D6E-409C-BE32-E72D297353CC}">
              <c16:uniqueId val="{00000002-7662-4268-8205-5284BE455BC0}"/>
            </c:ext>
          </c:extLst>
        </c:ser>
        <c:ser>
          <c:idx val="3"/>
          <c:order val="3"/>
          <c:tx>
            <c:strRef>
              <c:f>'Change in Ped'!$C$6</c:f>
              <c:strCache>
                <c:ptCount val="1"/>
                <c:pt idx="0">
                  <c:v>Nom16</c:v>
                </c:pt>
              </c:strCache>
            </c:strRef>
          </c:tx>
          <c:spPr>
            <a:ln w="28575" cap="rnd">
              <a:solidFill>
                <a:schemeClr val="accent4"/>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Ped'!$D$6:$O$6</c:f>
              <c:numCache>
                <c:formatCode>0.00%</c:formatCode>
                <c:ptCount val="12"/>
                <c:pt idx="0">
                  <c:v>0.3</c:v>
                </c:pt>
                <c:pt idx="1">
                  <c:v>0</c:v>
                </c:pt>
                <c:pt idx="2">
                  <c:v>0</c:v>
                </c:pt>
                <c:pt idx="3">
                  <c:v>1.9E-2</c:v>
                </c:pt>
                <c:pt idx="4">
                  <c:v>0</c:v>
                </c:pt>
                <c:pt idx="5">
                  <c:v>5.7500000000000002E-2</c:v>
                </c:pt>
                <c:pt idx="6">
                  <c:v>0.1714</c:v>
                </c:pt>
                <c:pt idx="7">
                  <c:v>3.3300000000000003E-2</c:v>
                </c:pt>
                <c:pt idx="8">
                  <c:v>0.36359999999999998</c:v>
                </c:pt>
                <c:pt idx="9">
                  <c:v>8.6999999999999994E-2</c:v>
                </c:pt>
                <c:pt idx="10">
                  <c:v>5.7099999999999998E-2</c:v>
                </c:pt>
                <c:pt idx="11">
                  <c:v>0</c:v>
                </c:pt>
              </c:numCache>
            </c:numRef>
          </c:val>
          <c:smooth val="0"/>
          <c:extLst>
            <c:ext xmlns:c16="http://schemas.microsoft.com/office/drawing/2014/chart" uri="{C3380CC4-5D6E-409C-BE32-E72D297353CC}">
              <c16:uniqueId val="{00000003-7662-4268-8205-5284BE455BC0}"/>
            </c:ext>
          </c:extLst>
        </c:ser>
        <c:ser>
          <c:idx val="4"/>
          <c:order val="4"/>
          <c:tx>
            <c:strRef>
              <c:f>'Change in Ped'!$C$7</c:f>
              <c:strCache>
                <c:ptCount val="1"/>
                <c:pt idx="0">
                  <c:v>Nom6</c:v>
                </c:pt>
              </c:strCache>
            </c:strRef>
          </c:tx>
          <c:spPr>
            <a:ln w="28575" cap="rnd">
              <a:solidFill>
                <a:schemeClr val="accent5"/>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Ped'!$D$7:$O$7</c:f>
              <c:numCache>
                <c:formatCode>0.00%</c:formatCode>
                <c:ptCount val="12"/>
                <c:pt idx="0">
                  <c:v>0.48720000000000002</c:v>
                </c:pt>
                <c:pt idx="1">
                  <c:v>0.60419999999999996</c:v>
                </c:pt>
                <c:pt idx="2">
                  <c:v>0.87160000000000004</c:v>
                </c:pt>
                <c:pt idx="3">
                  <c:v>0.80869999999999997</c:v>
                </c:pt>
                <c:pt idx="4">
                  <c:v>0.69430000000000003</c:v>
                </c:pt>
                <c:pt idx="5">
                  <c:v>0.60809999999999997</c:v>
                </c:pt>
                <c:pt idx="6">
                  <c:v>1.4610000000000001</c:v>
                </c:pt>
                <c:pt idx="7">
                  <c:v>0.72440000000000004</c:v>
                </c:pt>
                <c:pt idx="8">
                  <c:v>1.0472999999999999</c:v>
                </c:pt>
                <c:pt idx="9">
                  <c:v>0.61460000000000004</c:v>
                </c:pt>
                <c:pt idx="10">
                  <c:v>0.5302</c:v>
                </c:pt>
                <c:pt idx="11">
                  <c:v>0.33629999999999999</c:v>
                </c:pt>
              </c:numCache>
            </c:numRef>
          </c:val>
          <c:smooth val="0"/>
          <c:extLst>
            <c:ext xmlns:c16="http://schemas.microsoft.com/office/drawing/2014/chart" uri="{C3380CC4-5D6E-409C-BE32-E72D297353CC}">
              <c16:uniqueId val="{00000004-7662-4268-8205-5284BE455BC0}"/>
            </c:ext>
          </c:extLst>
        </c:ser>
        <c:ser>
          <c:idx val="5"/>
          <c:order val="5"/>
          <c:tx>
            <c:strRef>
              <c:f>'Change in Ped'!$C$8</c:f>
              <c:strCache>
                <c:ptCount val="1"/>
                <c:pt idx="0">
                  <c:v>Nom4 </c:v>
                </c:pt>
              </c:strCache>
            </c:strRef>
          </c:tx>
          <c:spPr>
            <a:ln w="28575" cap="rnd">
              <a:solidFill>
                <a:schemeClr val="accent6"/>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Ped'!$D$8:$O$8</c:f>
              <c:numCache>
                <c:formatCode>0.00%</c:formatCode>
                <c:ptCount val="12"/>
                <c:pt idx="0">
                  <c:v>0.27929999999999999</c:v>
                </c:pt>
                <c:pt idx="1">
                  <c:v>0.33150000000000002</c:v>
                </c:pt>
                <c:pt idx="2">
                  <c:v>0.26579999999999998</c:v>
                </c:pt>
                <c:pt idx="3">
                  <c:v>0.23100000000000001</c:v>
                </c:pt>
                <c:pt idx="4">
                  <c:v>0.2898</c:v>
                </c:pt>
                <c:pt idx="5">
                  <c:v>0.25530000000000003</c:v>
                </c:pt>
                <c:pt idx="6">
                  <c:v>0.29949999999999999</c:v>
                </c:pt>
                <c:pt idx="7">
                  <c:v>0.24</c:v>
                </c:pt>
                <c:pt idx="8">
                  <c:v>0.31119999999999998</c:v>
                </c:pt>
                <c:pt idx="9">
                  <c:v>0.2218</c:v>
                </c:pt>
                <c:pt idx="10">
                  <c:v>0.28760000000000002</c:v>
                </c:pt>
                <c:pt idx="11">
                  <c:v>0.26369999999999999</c:v>
                </c:pt>
              </c:numCache>
            </c:numRef>
          </c:val>
          <c:smooth val="0"/>
          <c:extLst>
            <c:ext xmlns:c16="http://schemas.microsoft.com/office/drawing/2014/chart" uri="{C3380CC4-5D6E-409C-BE32-E72D297353CC}">
              <c16:uniqueId val="{00000005-7662-4268-8205-5284BE455BC0}"/>
            </c:ext>
          </c:extLst>
        </c:ser>
        <c:ser>
          <c:idx val="6"/>
          <c:order val="6"/>
          <c:tx>
            <c:strRef>
              <c:f>'Change in Ped'!$C$9</c:f>
              <c:strCache>
                <c:ptCount val="1"/>
                <c:pt idx="0">
                  <c:v>Nom10</c:v>
                </c:pt>
              </c:strCache>
            </c:strRef>
          </c:tx>
          <c:spPr>
            <a:ln w="28575" cap="rnd">
              <a:solidFill>
                <a:schemeClr val="accent1">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Ped'!$D$9:$O$9</c:f>
              <c:numCache>
                <c:formatCode>0.00%</c:formatCode>
                <c:ptCount val="12"/>
                <c:pt idx="0">
                  <c:v>0.29039999999999999</c:v>
                </c:pt>
                <c:pt idx="1">
                  <c:v>0.33779999999999999</c:v>
                </c:pt>
                <c:pt idx="2">
                  <c:v>0.22220000000000001</c:v>
                </c:pt>
                <c:pt idx="3">
                  <c:v>0.45669999999999999</c:v>
                </c:pt>
                <c:pt idx="4">
                  <c:v>0.27129999999999999</c:v>
                </c:pt>
                <c:pt idx="5">
                  <c:v>0.31119999999999998</c:v>
                </c:pt>
                <c:pt idx="6">
                  <c:v>0.3574</c:v>
                </c:pt>
                <c:pt idx="7">
                  <c:v>0.27639999999999998</c:v>
                </c:pt>
                <c:pt idx="8">
                  <c:v>0.56930000000000003</c:v>
                </c:pt>
                <c:pt idx="9">
                  <c:v>0.33639999999999998</c:v>
                </c:pt>
                <c:pt idx="10">
                  <c:v>0.3372</c:v>
                </c:pt>
                <c:pt idx="11">
                  <c:v>0.36399999999999999</c:v>
                </c:pt>
              </c:numCache>
            </c:numRef>
          </c:val>
          <c:smooth val="0"/>
          <c:extLst>
            <c:ext xmlns:c16="http://schemas.microsoft.com/office/drawing/2014/chart" uri="{C3380CC4-5D6E-409C-BE32-E72D297353CC}">
              <c16:uniqueId val="{00000006-7662-4268-8205-5284BE455BC0}"/>
            </c:ext>
          </c:extLst>
        </c:ser>
        <c:ser>
          <c:idx val="7"/>
          <c:order val="7"/>
          <c:tx>
            <c:strRef>
              <c:f>'Change in Ped'!$C$10</c:f>
              <c:strCache>
                <c:ptCount val="1"/>
                <c:pt idx="0">
                  <c:v>Nom7</c:v>
                </c:pt>
              </c:strCache>
            </c:strRef>
          </c:tx>
          <c:spPr>
            <a:ln w="28575" cap="rnd">
              <a:solidFill>
                <a:schemeClr val="accent2">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Ped'!$D$10:$O$10</c:f>
              <c:numCache>
                <c:formatCode>0.00%</c:formatCode>
                <c:ptCount val="12"/>
                <c:pt idx="0">
                  <c:v>0.19539999999999999</c:v>
                </c:pt>
                <c:pt idx="1">
                  <c:v>9.6699999999999994E-2</c:v>
                </c:pt>
                <c:pt idx="2">
                  <c:v>0.20130000000000001</c:v>
                </c:pt>
                <c:pt idx="3">
                  <c:v>0.12520000000000001</c:v>
                </c:pt>
                <c:pt idx="4">
                  <c:v>0.17849999999999999</c:v>
                </c:pt>
                <c:pt idx="5">
                  <c:v>0.25019999999999998</c:v>
                </c:pt>
                <c:pt idx="6">
                  <c:v>0.20430000000000001</c:v>
                </c:pt>
                <c:pt idx="7">
                  <c:v>0.1888</c:v>
                </c:pt>
                <c:pt idx="8">
                  <c:v>0.12570000000000001</c:v>
                </c:pt>
                <c:pt idx="9">
                  <c:v>0.30940000000000001</c:v>
                </c:pt>
                <c:pt idx="10">
                  <c:v>0.21279999999999999</c:v>
                </c:pt>
                <c:pt idx="11">
                  <c:v>0.1807</c:v>
                </c:pt>
              </c:numCache>
            </c:numRef>
          </c:val>
          <c:smooth val="0"/>
          <c:extLst>
            <c:ext xmlns:c16="http://schemas.microsoft.com/office/drawing/2014/chart" uri="{C3380CC4-5D6E-409C-BE32-E72D297353CC}">
              <c16:uniqueId val="{00000007-7662-4268-8205-5284BE455BC0}"/>
            </c:ext>
          </c:extLst>
        </c:ser>
        <c:ser>
          <c:idx val="8"/>
          <c:order val="8"/>
          <c:tx>
            <c:strRef>
              <c:f>'Change in Ped'!$C$11</c:f>
              <c:strCache>
                <c:ptCount val="1"/>
                <c:pt idx="0">
                  <c:v>Nom3</c:v>
                </c:pt>
              </c:strCache>
            </c:strRef>
          </c:tx>
          <c:spPr>
            <a:ln w="28575" cap="rnd">
              <a:solidFill>
                <a:schemeClr val="accent3">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Ped'!$D$11:$O$11</c:f>
              <c:numCache>
                <c:formatCode>0.00%</c:formatCode>
                <c:ptCount val="12"/>
                <c:pt idx="0">
                  <c:v>0.13389999999999999</c:v>
                </c:pt>
                <c:pt idx="1">
                  <c:v>8.8700000000000001E-2</c:v>
                </c:pt>
                <c:pt idx="2">
                  <c:v>0.17119999999999999</c:v>
                </c:pt>
                <c:pt idx="3">
                  <c:v>0.1031</c:v>
                </c:pt>
                <c:pt idx="4">
                  <c:v>0.12429999999999999</c:v>
                </c:pt>
                <c:pt idx="5">
                  <c:v>0.14879999999999999</c:v>
                </c:pt>
                <c:pt idx="6">
                  <c:v>9.2799999999999994E-2</c:v>
                </c:pt>
                <c:pt idx="7">
                  <c:v>0.15790000000000001</c:v>
                </c:pt>
                <c:pt idx="8">
                  <c:v>0.1943</c:v>
                </c:pt>
                <c:pt idx="9">
                  <c:v>0.1421</c:v>
                </c:pt>
                <c:pt idx="10">
                  <c:v>0.25700000000000001</c:v>
                </c:pt>
                <c:pt idx="11">
                  <c:v>9.0700000000000003E-2</c:v>
                </c:pt>
              </c:numCache>
            </c:numRef>
          </c:val>
          <c:smooth val="0"/>
          <c:extLst>
            <c:ext xmlns:c16="http://schemas.microsoft.com/office/drawing/2014/chart" uri="{C3380CC4-5D6E-409C-BE32-E72D297353CC}">
              <c16:uniqueId val="{00000008-7662-4268-8205-5284BE455BC0}"/>
            </c:ext>
          </c:extLst>
        </c:ser>
        <c:ser>
          <c:idx val="9"/>
          <c:order val="9"/>
          <c:tx>
            <c:strRef>
              <c:f>'Change in Ped'!$C$12</c:f>
              <c:strCache>
                <c:ptCount val="1"/>
                <c:pt idx="0">
                  <c:v>Nom13</c:v>
                </c:pt>
              </c:strCache>
            </c:strRef>
          </c:tx>
          <c:spPr>
            <a:ln w="28575" cap="rnd">
              <a:solidFill>
                <a:schemeClr val="accent4">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Ped'!$D$12:$O$12</c:f>
              <c:numCache>
                <c:formatCode>0.00%</c:formatCode>
                <c:ptCount val="12"/>
                <c:pt idx="0">
                  <c:v>0.13650000000000001</c:v>
                </c:pt>
                <c:pt idx="1">
                  <c:v>0.15989999999999999</c:v>
                </c:pt>
                <c:pt idx="2">
                  <c:v>0.1115</c:v>
                </c:pt>
                <c:pt idx="3">
                  <c:v>9.3600000000000003E-2</c:v>
                </c:pt>
                <c:pt idx="4">
                  <c:v>0.12139999999999999</c:v>
                </c:pt>
                <c:pt idx="5">
                  <c:v>0.15939999999999999</c:v>
                </c:pt>
                <c:pt idx="6">
                  <c:v>6.6100000000000006E-2</c:v>
                </c:pt>
                <c:pt idx="7">
                  <c:v>0.1512</c:v>
                </c:pt>
                <c:pt idx="8">
                  <c:v>0.15290000000000001</c:v>
                </c:pt>
                <c:pt idx="9">
                  <c:v>0.26329999999999998</c:v>
                </c:pt>
                <c:pt idx="10">
                  <c:v>0.3856</c:v>
                </c:pt>
                <c:pt idx="11">
                  <c:v>0.21149999999999999</c:v>
                </c:pt>
              </c:numCache>
            </c:numRef>
          </c:val>
          <c:smooth val="0"/>
          <c:extLst>
            <c:ext xmlns:c16="http://schemas.microsoft.com/office/drawing/2014/chart" uri="{C3380CC4-5D6E-409C-BE32-E72D297353CC}">
              <c16:uniqueId val="{00000009-7662-4268-8205-5284BE455BC0}"/>
            </c:ext>
          </c:extLst>
        </c:ser>
        <c:ser>
          <c:idx val="10"/>
          <c:order val="10"/>
          <c:tx>
            <c:strRef>
              <c:f>'Change in Ped'!$C$13</c:f>
              <c:strCache>
                <c:ptCount val="1"/>
                <c:pt idx="0">
                  <c:v>Nom14</c:v>
                </c:pt>
              </c:strCache>
            </c:strRef>
          </c:tx>
          <c:spPr>
            <a:ln w="28575" cap="rnd">
              <a:solidFill>
                <a:schemeClr val="accent5">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Ped'!$D$13:$O$13</c:f>
              <c:numCache>
                <c:formatCode>0.00%</c:formatCode>
                <c:ptCount val="12"/>
                <c:pt idx="0">
                  <c:v>0.17119999999999999</c:v>
                </c:pt>
                <c:pt idx="1">
                  <c:v>1</c:v>
                </c:pt>
                <c:pt idx="2">
                  <c:v>0.1202</c:v>
                </c:pt>
                <c:pt idx="3">
                  <c:v>0.4289</c:v>
                </c:pt>
                <c:pt idx="4">
                  <c:v>9.7000000000000003E-2</c:v>
                </c:pt>
                <c:pt idx="5">
                  <c:v>0.1535</c:v>
                </c:pt>
                <c:pt idx="6">
                  <c:v>0.1588</c:v>
                </c:pt>
                <c:pt idx="7">
                  <c:v>0.19</c:v>
                </c:pt>
                <c:pt idx="8">
                  <c:v>0.12920000000000001</c:v>
                </c:pt>
                <c:pt idx="9">
                  <c:v>0.13</c:v>
                </c:pt>
                <c:pt idx="10">
                  <c:v>0.16020000000000001</c:v>
                </c:pt>
                <c:pt idx="11">
                  <c:v>0.1241</c:v>
                </c:pt>
              </c:numCache>
            </c:numRef>
          </c:val>
          <c:smooth val="0"/>
          <c:extLst>
            <c:ext xmlns:c16="http://schemas.microsoft.com/office/drawing/2014/chart" uri="{C3380CC4-5D6E-409C-BE32-E72D297353CC}">
              <c16:uniqueId val="{0000000A-7662-4268-8205-5284BE455BC0}"/>
            </c:ext>
          </c:extLst>
        </c:ser>
        <c:ser>
          <c:idx val="11"/>
          <c:order val="11"/>
          <c:tx>
            <c:strRef>
              <c:f>'Change in Ped'!$C$14</c:f>
              <c:strCache>
                <c:ptCount val="1"/>
                <c:pt idx="0">
                  <c:v>Nom8</c:v>
                </c:pt>
              </c:strCache>
            </c:strRef>
          </c:tx>
          <c:spPr>
            <a:ln w="28575" cap="rnd">
              <a:solidFill>
                <a:schemeClr val="accent6">
                  <a:lumMod val="6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Ped'!$D$14:$O$14</c:f>
              <c:numCache>
                <c:formatCode>0.00%</c:formatCode>
                <c:ptCount val="12"/>
                <c:pt idx="0">
                  <c:v>0.21340000000000001</c:v>
                </c:pt>
                <c:pt idx="1">
                  <c:v>0.16719999999999999</c:v>
                </c:pt>
                <c:pt idx="2">
                  <c:v>8.3000000000000004E-2</c:v>
                </c:pt>
                <c:pt idx="3">
                  <c:v>0.1603</c:v>
                </c:pt>
                <c:pt idx="4">
                  <c:v>7.3099999999999998E-2</c:v>
                </c:pt>
                <c:pt idx="5">
                  <c:v>0.1046</c:v>
                </c:pt>
                <c:pt idx="6">
                  <c:v>0.107</c:v>
                </c:pt>
                <c:pt idx="7">
                  <c:v>7.46E-2</c:v>
                </c:pt>
                <c:pt idx="8">
                  <c:v>9.3600000000000003E-2</c:v>
                </c:pt>
                <c:pt idx="9">
                  <c:v>9.4299999999999995E-2</c:v>
                </c:pt>
                <c:pt idx="10">
                  <c:v>9.2299999999999993E-2</c:v>
                </c:pt>
                <c:pt idx="11">
                  <c:v>7.8899999999999998E-2</c:v>
                </c:pt>
              </c:numCache>
            </c:numRef>
          </c:val>
          <c:smooth val="0"/>
          <c:extLst>
            <c:ext xmlns:c16="http://schemas.microsoft.com/office/drawing/2014/chart" uri="{C3380CC4-5D6E-409C-BE32-E72D297353CC}">
              <c16:uniqueId val="{0000000B-7662-4268-8205-5284BE455BC0}"/>
            </c:ext>
          </c:extLst>
        </c:ser>
        <c:ser>
          <c:idx val="12"/>
          <c:order val="12"/>
          <c:tx>
            <c:strRef>
              <c:f>'Change in Ped'!$C$15</c:f>
              <c:strCache>
                <c:ptCount val="1"/>
                <c:pt idx="0">
                  <c:v>Nom2</c:v>
                </c:pt>
              </c:strCache>
            </c:strRef>
          </c:tx>
          <c:spPr>
            <a:ln w="28575" cap="rnd">
              <a:solidFill>
                <a:schemeClr val="accent1">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Ped'!$D$15:$O$15</c:f>
              <c:numCache>
                <c:formatCode>0.00%</c:formatCode>
                <c:ptCount val="12"/>
                <c:pt idx="0">
                  <c:v>0.39979999999999999</c:v>
                </c:pt>
                <c:pt idx="1">
                  <c:v>0.313</c:v>
                </c:pt>
                <c:pt idx="2">
                  <c:v>0.2838</c:v>
                </c:pt>
                <c:pt idx="3">
                  <c:v>0.34460000000000002</c:v>
                </c:pt>
                <c:pt idx="4">
                  <c:v>0.36299999999999999</c:v>
                </c:pt>
                <c:pt idx="5">
                  <c:v>0.34789999999999999</c:v>
                </c:pt>
                <c:pt idx="6">
                  <c:v>0.41909999999999997</c:v>
                </c:pt>
                <c:pt idx="7">
                  <c:v>0.44790000000000002</c:v>
                </c:pt>
                <c:pt idx="8">
                  <c:v>0.41499999999999998</c:v>
                </c:pt>
                <c:pt idx="9">
                  <c:v>0.46110000000000001</c:v>
                </c:pt>
                <c:pt idx="10">
                  <c:v>0.46389999999999998</c:v>
                </c:pt>
                <c:pt idx="11">
                  <c:v>0.38529999999999998</c:v>
                </c:pt>
              </c:numCache>
            </c:numRef>
          </c:val>
          <c:smooth val="0"/>
          <c:extLst>
            <c:ext xmlns:c16="http://schemas.microsoft.com/office/drawing/2014/chart" uri="{C3380CC4-5D6E-409C-BE32-E72D297353CC}">
              <c16:uniqueId val="{0000000C-7662-4268-8205-5284BE455BC0}"/>
            </c:ext>
          </c:extLst>
        </c:ser>
        <c:ser>
          <c:idx val="13"/>
          <c:order val="13"/>
          <c:tx>
            <c:strRef>
              <c:f>'Change in Ped'!$C$16</c:f>
              <c:strCache>
                <c:ptCount val="1"/>
                <c:pt idx="0">
                  <c:v>Nom9</c:v>
                </c:pt>
              </c:strCache>
            </c:strRef>
          </c:tx>
          <c:spPr>
            <a:ln w="28575" cap="rnd">
              <a:solidFill>
                <a:schemeClr val="accent2">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Ped'!$D$16:$O$16</c:f>
              <c:numCache>
                <c:formatCode>0.00%</c:formatCode>
                <c:ptCount val="12"/>
                <c:pt idx="0">
                  <c:v>0.28070000000000001</c:v>
                </c:pt>
                <c:pt idx="1">
                  <c:v>0.34150000000000003</c:v>
                </c:pt>
                <c:pt idx="2">
                  <c:v>0.30349999999999999</c:v>
                </c:pt>
                <c:pt idx="3">
                  <c:v>0.2838</c:v>
                </c:pt>
                <c:pt idx="4">
                  <c:v>0.29920000000000002</c:v>
                </c:pt>
                <c:pt idx="5">
                  <c:v>0.31740000000000002</c:v>
                </c:pt>
                <c:pt idx="6">
                  <c:v>0.30649999999999999</c:v>
                </c:pt>
                <c:pt idx="7">
                  <c:v>0.29260000000000003</c:v>
                </c:pt>
                <c:pt idx="8">
                  <c:v>0.27579999999999999</c:v>
                </c:pt>
                <c:pt idx="9">
                  <c:v>0.3241</c:v>
                </c:pt>
                <c:pt idx="10">
                  <c:v>0.29380000000000001</c:v>
                </c:pt>
                <c:pt idx="11">
                  <c:v>0.2848</c:v>
                </c:pt>
              </c:numCache>
            </c:numRef>
          </c:val>
          <c:smooth val="0"/>
          <c:extLst>
            <c:ext xmlns:c16="http://schemas.microsoft.com/office/drawing/2014/chart" uri="{C3380CC4-5D6E-409C-BE32-E72D297353CC}">
              <c16:uniqueId val="{0000000D-7662-4268-8205-5284BE455BC0}"/>
            </c:ext>
          </c:extLst>
        </c:ser>
        <c:ser>
          <c:idx val="14"/>
          <c:order val="14"/>
          <c:tx>
            <c:strRef>
              <c:f>'Change in Ped'!$C$17</c:f>
              <c:strCache>
                <c:ptCount val="1"/>
                <c:pt idx="0">
                  <c:v>Nom18</c:v>
                </c:pt>
              </c:strCache>
            </c:strRef>
          </c:tx>
          <c:spPr>
            <a:ln w="28575" cap="rnd">
              <a:solidFill>
                <a:schemeClr val="accent3">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Ped'!$D$17:$O$17</c:f>
              <c:numCache>
                <c:formatCode>0.00%</c:formatCode>
                <c:ptCount val="12"/>
                <c:pt idx="0">
                  <c:v>0.36430000000000001</c:v>
                </c:pt>
                <c:pt idx="1">
                  <c:v>0.33529999999999999</c:v>
                </c:pt>
                <c:pt idx="2">
                  <c:v>0.1731</c:v>
                </c:pt>
                <c:pt idx="3">
                  <c:v>0.24079999999999999</c:v>
                </c:pt>
                <c:pt idx="4">
                  <c:v>0.35139999999999999</c:v>
                </c:pt>
                <c:pt idx="5">
                  <c:v>0.24360000000000001</c:v>
                </c:pt>
                <c:pt idx="6">
                  <c:v>0.3553</c:v>
                </c:pt>
                <c:pt idx="7">
                  <c:v>0.2142</c:v>
                </c:pt>
                <c:pt idx="8">
                  <c:v>0.38819999999999999</c:v>
                </c:pt>
                <c:pt idx="9">
                  <c:v>0.34810000000000002</c:v>
                </c:pt>
                <c:pt idx="10">
                  <c:v>0.3977</c:v>
                </c:pt>
                <c:pt idx="11">
                  <c:v>0.4052</c:v>
                </c:pt>
              </c:numCache>
            </c:numRef>
          </c:val>
          <c:smooth val="0"/>
          <c:extLst>
            <c:ext xmlns:c16="http://schemas.microsoft.com/office/drawing/2014/chart" uri="{C3380CC4-5D6E-409C-BE32-E72D297353CC}">
              <c16:uniqueId val="{0000000E-7662-4268-8205-5284BE455BC0}"/>
            </c:ext>
          </c:extLst>
        </c:ser>
        <c:ser>
          <c:idx val="15"/>
          <c:order val="15"/>
          <c:tx>
            <c:strRef>
              <c:f>'Change in Ped'!$C$18</c:f>
              <c:strCache>
                <c:ptCount val="1"/>
                <c:pt idx="0">
                  <c:v>Nom19</c:v>
                </c:pt>
              </c:strCache>
            </c:strRef>
          </c:tx>
          <c:spPr>
            <a:ln w="28575" cap="rnd">
              <a:solidFill>
                <a:schemeClr val="accent4">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Ped'!$D$18:$O$18</c:f>
              <c:numCache>
                <c:formatCode>0.00%</c:formatCode>
                <c:ptCount val="12"/>
                <c:pt idx="0">
                  <c:v>0</c:v>
                </c:pt>
                <c:pt idx="1">
                  <c:v>9.0899999999999995E-2</c:v>
                </c:pt>
                <c:pt idx="2">
                  <c:v>0.35</c:v>
                </c:pt>
                <c:pt idx="3">
                  <c:v>0</c:v>
                </c:pt>
                <c:pt idx="4">
                  <c:v>0.18</c:v>
                </c:pt>
                <c:pt idx="5">
                  <c:v>1</c:v>
                </c:pt>
                <c:pt idx="6">
                  <c:v>0.1714</c:v>
                </c:pt>
                <c:pt idx="7">
                  <c:v>0</c:v>
                </c:pt>
                <c:pt idx="8">
                  <c:v>0</c:v>
                </c:pt>
                <c:pt idx="9">
                  <c:v>0</c:v>
                </c:pt>
                <c:pt idx="10">
                  <c:v>0</c:v>
                </c:pt>
                <c:pt idx="11">
                  <c:v>0</c:v>
                </c:pt>
              </c:numCache>
            </c:numRef>
          </c:val>
          <c:smooth val="0"/>
          <c:extLst>
            <c:ext xmlns:c16="http://schemas.microsoft.com/office/drawing/2014/chart" uri="{C3380CC4-5D6E-409C-BE32-E72D297353CC}">
              <c16:uniqueId val="{0000000F-7662-4268-8205-5284BE455BC0}"/>
            </c:ext>
          </c:extLst>
        </c:ser>
        <c:ser>
          <c:idx val="16"/>
          <c:order val="16"/>
          <c:tx>
            <c:strRef>
              <c:f>'Change in Ped'!$C$19</c:f>
              <c:strCache>
                <c:ptCount val="1"/>
                <c:pt idx="0">
                  <c:v>Nom1</c:v>
                </c:pt>
              </c:strCache>
            </c:strRef>
          </c:tx>
          <c:spPr>
            <a:ln w="28575" cap="rnd">
              <a:solidFill>
                <a:schemeClr val="accent5">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Ped'!$D$19:$O$19</c:f>
              <c:numCache>
                <c:formatCode>0.00%</c:formatCode>
                <c:ptCount val="12"/>
                <c:pt idx="0">
                  <c:v>0.26400000000000001</c:v>
                </c:pt>
                <c:pt idx="1">
                  <c:v>0.15</c:v>
                </c:pt>
                <c:pt idx="2">
                  <c:v>0.3448</c:v>
                </c:pt>
                <c:pt idx="3">
                  <c:v>5</c:v>
                </c:pt>
                <c:pt idx="4">
                  <c:v>0.20830000000000001</c:v>
                </c:pt>
                <c:pt idx="5">
                  <c:v>0</c:v>
                </c:pt>
                <c:pt idx="6">
                  <c:v>0.29409999999999997</c:v>
                </c:pt>
                <c:pt idx="7">
                  <c:v>0</c:v>
                </c:pt>
                <c:pt idx="8">
                  <c:v>0.125</c:v>
                </c:pt>
                <c:pt idx="9">
                  <c:v>0</c:v>
                </c:pt>
                <c:pt idx="10">
                  <c:v>0</c:v>
                </c:pt>
                <c:pt idx="11">
                  <c:v>0</c:v>
                </c:pt>
              </c:numCache>
            </c:numRef>
          </c:val>
          <c:smooth val="0"/>
          <c:extLst>
            <c:ext xmlns:c16="http://schemas.microsoft.com/office/drawing/2014/chart" uri="{C3380CC4-5D6E-409C-BE32-E72D297353CC}">
              <c16:uniqueId val="{00000010-7662-4268-8205-5284BE455BC0}"/>
            </c:ext>
          </c:extLst>
        </c:ser>
        <c:ser>
          <c:idx val="17"/>
          <c:order val="17"/>
          <c:tx>
            <c:strRef>
              <c:f>'Change in Ped'!$C$20</c:f>
              <c:strCache>
                <c:ptCount val="1"/>
                <c:pt idx="0">
                  <c:v>Nom15</c:v>
                </c:pt>
              </c:strCache>
            </c:strRef>
          </c:tx>
          <c:spPr>
            <a:ln w="28575" cap="rnd">
              <a:solidFill>
                <a:schemeClr val="accent6">
                  <a:lumMod val="80000"/>
                  <a:lumOff val="20000"/>
                </a:schemeClr>
              </a:solidFill>
              <a:round/>
            </a:ln>
            <a:effectLst/>
          </c:spPr>
          <c:marker>
            <c:symbol val="none"/>
          </c:marker>
          <c:cat>
            <c:strRef>
              <c:f>'Change in Ped'!$D$2:$O$2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'Change in Ped'!$D$20:$O$20</c:f>
              <c:numCache>
                <c:formatCode>0.00%</c:formatCode>
                <c:ptCount val="12"/>
                <c:pt idx="0">
                  <c:v>0.3301</c:v>
                </c:pt>
                <c:pt idx="1">
                  <c:v>0.34939999999999999</c:v>
                </c:pt>
                <c:pt idx="2">
                  <c:v>0.30370000000000003</c:v>
                </c:pt>
                <c:pt idx="3">
                  <c:v>0.2908</c:v>
                </c:pt>
                <c:pt idx="4">
                  <c:v>0.31790000000000002</c:v>
                </c:pt>
                <c:pt idx="5">
                  <c:v>0.3246</c:v>
                </c:pt>
                <c:pt idx="6">
                  <c:v>0.36530000000000001</c:v>
                </c:pt>
                <c:pt idx="7">
                  <c:v>0.36899999999999999</c:v>
                </c:pt>
                <c:pt idx="8">
                  <c:v>0.31519999999999998</c:v>
                </c:pt>
                <c:pt idx="9">
                  <c:v>0.36730000000000002</c:v>
                </c:pt>
                <c:pt idx="10">
                  <c:v>0.34</c:v>
                </c:pt>
                <c:pt idx="11">
                  <c:v>0.38640000000000002</c:v>
                </c:pt>
              </c:numCache>
            </c:numRef>
          </c:val>
          <c:smooth val="0"/>
          <c:extLst>
            <c:ext xmlns:c16="http://schemas.microsoft.com/office/drawing/2014/chart" uri="{C3380CC4-5D6E-409C-BE32-E72D297353CC}">
              <c16:uniqueId val="{00000011-7662-4268-8205-5284BE455BC0}"/>
            </c:ext>
          </c:extLst>
        </c:ser>
        <c:dLbls>
          <c:showLegendKey val="0"/>
          <c:showVal val="0"/>
          <c:showCatName val="0"/>
          <c:showSerName val="0"/>
          <c:showPercent val="0"/>
          <c:showBubbleSize val="0"/>
        </c:dLbls>
        <c:smooth val="0"/>
        <c:axId val="510194736"/>
        <c:axId val="510203264"/>
      </c:lineChart>
      <c:catAx>
        <c:axId val="51019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03264"/>
        <c:crosses val="autoZero"/>
        <c:auto val="1"/>
        <c:lblAlgn val="ctr"/>
        <c:lblOffset val="100"/>
        <c:noMultiLvlLbl val="0"/>
      </c:catAx>
      <c:valAx>
        <c:axId val="51020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1947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Sire</a:t>
            </a:r>
            <a:r>
              <a:rPr lang="en-US" sz="4400" b="1" baseline="0" dirty="0"/>
              <a:t> Pedigree Missing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SirePedMissing!$C$3</c:f>
              <c:strCache>
                <c:ptCount val="1"/>
                <c:pt idx="0">
                  <c:v>Nom11</c:v>
                </c:pt>
              </c:strCache>
            </c:strRef>
          </c:tx>
          <c:spPr>
            <a:ln w="28575" cap="rnd">
              <a:solidFill>
                <a:schemeClr val="accent1"/>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SirePedMissing!$D$3:$O$3</c:f>
              <c:numCache>
                <c:formatCode>0.00%</c:formatCode>
                <c:ptCount val="12"/>
                <c:pt idx="0">
                  <c:v>0</c:v>
                </c:pt>
                <c:pt idx="1">
                  <c:v>0</c:v>
                </c:pt>
                <c:pt idx="2">
                  <c:v>0</c:v>
                </c:pt>
                <c:pt idx="3">
                  <c:v>1.2999999999999999E-3</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73D9-4F8C-9627-CFDDCB5A871B}"/>
            </c:ext>
          </c:extLst>
        </c:ser>
        <c:ser>
          <c:idx val="1"/>
          <c:order val="1"/>
          <c:tx>
            <c:strRef>
              <c:f>SirePedMissing!$C$4</c:f>
              <c:strCache>
                <c:ptCount val="1"/>
                <c:pt idx="0">
                  <c:v>Nom5</c:v>
                </c:pt>
              </c:strCache>
            </c:strRef>
          </c:tx>
          <c:spPr>
            <a:ln w="28575" cap="rnd">
              <a:solidFill>
                <a:schemeClr val="accent2"/>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73D9-4F8C-9627-CFDDCB5A871B}"/>
            </c:ext>
          </c:extLst>
        </c:ser>
        <c:ser>
          <c:idx val="2"/>
          <c:order val="2"/>
          <c:tx>
            <c:strRef>
              <c:f>SirePedMissing!$C$5</c:f>
              <c:strCache>
                <c:ptCount val="1"/>
                <c:pt idx="0">
                  <c:v>Nom12</c:v>
                </c:pt>
              </c:strCache>
            </c:strRef>
          </c:tx>
          <c:spPr>
            <a:ln w="28575" cap="rnd">
              <a:solidFill>
                <a:schemeClr val="accent3"/>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SirePedMissing!$D$5:$O$5</c:f>
              <c:numCache>
                <c:formatCode>0.00%</c:formatCode>
                <c:ptCount val="12"/>
                <c:pt idx="0">
                  <c:v>5.3E-3</c:v>
                </c:pt>
                <c:pt idx="1">
                  <c:v>0</c:v>
                </c:pt>
                <c:pt idx="2">
                  <c:v>0</c:v>
                </c:pt>
                <c:pt idx="3">
                  <c:v>0</c:v>
                </c:pt>
                <c:pt idx="4">
                  <c:v>0</c:v>
                </c:pt>
                <c:pt idx="5">
                  <c:v>0</c:v>
                </c:pt>
                <c:pt idx="6">
                  <c:v>0</c:v>
                </c:pt>
                <c:pt idx="7">
                  <c:v>0</c:v>
                </c:pt>
                <c:pt idx="8">
                  <c:v>0</c:v>
                </c:pt>
                <c:pt idx="9">
                  <c:v>0</c:v>
                </c:pt>
                <c:pt idx="10">
                  <c:v>0</c:v>
                </c:pt>
                <c:pt idx="11">
                  <c:v>8.3000000000000001E-3</c:v>
                </c:pt>
              </c:numCache>
            </c:numRef>
          </c:val>
          <c:smooth val="0"/>
          <c:extLst>
            <c:ext xmlns:c16="http://schemas.microsoft.com/office/drawing/2014/chart" uri="{C3380CC4-5D6E-409C-BE32-E72D297353CC}">
              <c16:uniqueId val="{00000002-73D9-4F8C-9627-CFDDCB5A871B}"/>
            </c:ext>
          </c:extLst>
        </c:ser>
        <c:ser>
          <c:idx val="3"/>
          <c:order val="3"/>
          <c:tx>
            <c:strRef>
              <c:f>SirePedMissing!$C$6</c:f>
              <c:strCache>
                <c:ptCount val="1"/>
                <c:pt idx="0">
                  <c:v>Nom16</c:v>
                </c:pt>
              </c:strCache>
            </c:strRef>
          </c:tx>
          <c:spPr>
            <a:ln w="28575" cap="rnd">
              <a:solidFill>
                <a:schemeClr val="accent4"/>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SirePedMissing!$D$6:$O$6</c:f>
              <c:numCache>
                <c:formatCode>0.00%</c:formatCode>
                <c:ptCount val="12"/>
                <c:pt idx="0">
                  <c:v>0.1</c:v>
                </c:pt>
                <c:pt idx="1">
                  <c:v>0</c:v>
                </c:pt>
                <c:pt idx="2">
                  <c:v>0</c:v>
                </c:pt>
                <c:pt idx="3">
                  <c:v>0</c:v>
                </c:pt>
                <c:pt idx="4">
                  <c:v>1.2E-2</c:v>
                </c:pt>
                <c:pt idx="5">
                  <c:v>1.15E-2</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73D9-4F8C-9627-CFDDCB5A871B}"/>
            </c:ext>
          </c:extLst>
        </c:ser>
        <c:ser>
          <c:idx val="4"/>
          <c:order val="4"/>
          <c:tx>
            <c:strRef>
              <c:f>SirePedMissing!$C$7</c:f>
              <c:strCache>
                <c:ptCount val="1"/>
                <c:pt idx="0">
                  <c:v>Nom6</c:v>
                </c:pt>
              </c:strCache>
            </c:strRef>
          </c:tx>
          <c:spPr>
            <a:ln w="28575" cap="rnd">
              <a:solidFill>
                <a:schemeClr val="accent5"/>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SirePedMissing!$D$7:$O$7</c:f>
              <c:numCache>
                <c:formatCode>0.00%</c:formatCode>
                <c:ptCount val="12"/>
                <c:pt idx="0">
                  <c:v>0</c:v>
                </c:pt>
                <c:pt idx="1">
                  <c:v>0</c:v>
                </c:pt>
                <c:pt idx="2">
                  <c:v>0</c:v>
                </c:pt>
                <c:pt idx="3">
                  <c:v>1.09E-2</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4-73D9-4F8C-9627-CFDDCB5A871B}"/>
            </c:ext>
          </c:extLst>
        </c:ser>
        <c:ser>
          <c:idx val="5"/>
          <c:order val="5"/>
          <c:tx>
            <c:strRef>
              <c:f>SirePedMissing!$C$8</c:f>
              <c:strCache>
                <c:ptCount val="1"/>
                <c:pt idx="0">
                  <c:v>Nom4 </c:v>
                </c:pt>
              </c:strCache>
            </c:strRef>
          </c:tx>
          <c:spPr>
            <a:ln w="28575" cap="rnd">
              <a:solidFill>
                <a:schemeClr val="accent6"/>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SirePedMissing!$D$8:$O$8</c:f>
              <c:numCache>
                <c:formatCode>0.00%</c:formatCode>
                <c:ptCount val="12"/>
                <c:pt idx="0">
                  <c:v>3.0000000000000001E-3</c:v>
                </c:pt>
                <c:pt idx="1">
                  <c:v>1.5E-3</c:v>
                </c:pt>
                <c:pt idx="2">
                  <c:v>1.4E-3</c:v>
                </c:pt>
                <c:pt idx="3">
                  <c:v>2.7000000000000001E-3</c:v>
                </c:pt>
                <c:pt idx="4">
                  <c:v>2.0999999999999999E-3</c:v>
                </c:pt>
                <c:pt idx="5">
                  <c:v>1.2999999999999999E-3</c:v>
                </c:pt>
                <c:pt idx="6">
                  <c:v>1.8E-3</c:v>
                </c:pt>
                <c:pt idx="7">
                  <c:v>2.3999999999999998E-3</c:v>
                </c:pt>
                <c:pt idx="8">
                  <c:v>4.0000000000000002E-4</c:v>
                </c:pt>
                <c:pt idx="9">
                  <c:v>2.3999999999999998E-3</c:v>
                </c:pt>
                <c:pt idx="10">
                  <c:v>6.4000000000000003E-3</c:v>
                </c:pt>
                <c:pt idx="11">
                  <c:v>3.5000000000000001E-3</c:v>
                </c:pt>
              </c:numCache>
            </c:numRef>
          </c:val>
          <c:smooth val="0"/>
          <c:extLst>
            <c:ext xmlns:c16="http://schemas.microsoft.com/office/drawing/2014/chart" uri="{C3380CC4-5D6E-409C-BE32-E72D297353CC}">
              <c16:uniqueId val="{00000005-73D9-4F8C-9627-CFDDCB5A871B}"/>
            </c:ext>
          </c:extLst>
        </c:ser>
        <c:ser>
          <c:idx val="6"/>
          <c:order val="6"/>
          <c:tx>
            <c:strRef>
              <c:f>SirePedMissing!$C$9</c:f>
              <c:strCache>
                <c:ptCount val="1"/>
                <c:pt idx="0">
                  <c:v>Nom10</c:v>
                </c:pt>
              </c:strCache>
            </c:strRef>
          </c:tx>
          <c:spPr>
            <a:ln w="28575" cap="rnd">
              <a:solidFill>
                <a:schemeClr val="accent1">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SirePedMissing!$D$9:$O$9</c:f>
              <c:numCache>
                <c:formatCode>0.00%</c:formatCode>
                <c:ptCount val="12"/>
                <c:pt idx="0">
                  <c:v>0</c:v>
                </c:pt>
                <c:pt idx="1">
                  <c:v>1E-4</c:v>
                </c:pt>
                <c:pt idx="2">
                  <c:v>1E-4</c:v>
                </c:pt>
                <c:pt idx="3">
                  <c:v>1E-4</c:v>
                </c:pt>
                <c:pt idx="4">
                  <c:v>1E-4</c:v>
                </c:pt>
                <c:pt idx="5">
                  <c:v>1.2999999999999999E-3</c:v>
                </c:pt>
                <c:pt idx="6">
                  <c:v>0</c:v>
                </c:pt>
                <c:pt idx="7">
                  <c:v>1E-4</c:v>
                </c:pt>
                <c:pt idx="8">
                  <c:v>1.6000000000000001E-3</c:v>
                </c:pt>
                <c:pt idx="9">
                  <c:v>0</c:v>
                </c:pt>
                <c:pt idx="10">
                  <c:v>0</c:v>
                </c:pt>
                <c:pt idx="11">
                  <c:v>0</c:v>
                </c:pt>
              </c:numCache>
            </c:numRef>
          </c:val>
          <c:smooth val="0"/>
          <c:extLst>
            <c:ext xmlns:c16="http://schemas.microsoft.com/office/drawing/2014/chart" uri="{C3380CC4-5D6E-409C-BE32-E72D297353CC}">
              <c16:uniqueId val="{00000006-73D9-4F8C-9627-CFDDCB5A871B}"/>
            </c:ext>
          </c:extLst>
        </c:ser>
        <c:ser>
          <c:idx val="7"/>
          <c:order val="7"/>
          <c:tx>
            <c:strRef>
              <c:f>SirePedMissing!$C$10</c:f>
              <c:strCache>
                <c:ptCount val="1"/>
                <c:pt idx="0">
                  <c:v>Nom7</c:v>
                </c:pt>
              </c:strCache>
            </c:strRef>
          </c:tx>
          <c:spPr>
            <a:ln w="28575" cap="rnd">
              <a:solidFill>
                <a:schemeClr val="accent2">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SirePedMissing!$D$10:$O$10</c:f>
              <c:numCache>
                <c:formatCode>0.00%</c:formatCode>
                <c:ptCount val="12"/>
                <c:pt idx="0">
                  <c:v>0</c:v>
                </c:pt>
                <c:pt idx="1">
                  <c:v>1.8E-3</c:v>
                </c:pt>
                <c:pt idx="2">
                  <c:v>0</c:v>
                </c:pt>
                <c:pt idx="3">
                  <c:v>0</c:v>
                </c:pt>
                <c:pt idx="4">
                  <c:v>0</c:v>
                </c:pt>
                <c:pt idx="5">
                  <c:v>0</c:v>
                </c:pt>
                <c:pt idx="6">
                  <c:v>0</c:v>
                </c:pt>
                <c:pt idx="7">
                  <c:v>1.5E-3</c:v>
                </c:pt>
                <c:pt idx="8">
                  <c:v>0</c:v>
                </c:pt>
                <c:pt idx="9">
                  <c:v>0</c:v>
                </c:pt>
                <c:pt idx="10">
                  <c:v>1E-3</c:v>
                </c:pt>
                <c:pt idx="11">
                  <c:v>0</c:v>
                </c:pt>
              </c:numCache>
            </c:numRef>
          </c:val>
          <c:smooth val="0"/>
          <c:extLst>
            <c:ext xmlns:c16="http://schemas.microsoft.com/office/drawing/2014/chart" uri="{C3380CC4-5D6E-409C-BE32-E72D297353CC}">
              <c16:uniqueId val="{00000007-73D9-4F8C-9627-CFDDCB5A871B}"/>
            </c:ext>
          </c:extLst>
        </c:ser>
        <c:ser>
          <c:idx val="8"/>
          <c:order val="8"/>
          <c:tx>
            <c:strRef>
              <c:f>SirePedMissing!$C$11</c:f>
              <c:strCache>
                <c:ptCount val="1"/>
                <c:pt idx="0">
                  <c:v>Nom3</c:v>
                </c:pt>
              </c:strCache>
            </c:strRef>
          </c:tx>
          <c:spPr>
            <a:ln w="28575" cap="rnd">
              <a:solidFill>
                <a:schemeClr val="accent3">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SirePedMissing!$D$11:$O$11</c:f>
              <c:numCache>
                <c:formatCode>0.00%</c:formatCode>
                <c:ptCount val="12"/>
                <c:pt idx="0">
                  <c:v>8.9999999999999998E-4</c:v>
                </c:pt>
                <c:pt idx="1">
                  <c:v>0</c:v>
                </c:pt>
                <c:pt idx="2">
                  <c:v>0</c:v>
                </c:pt>
                <c:pt idx="3">
                  <c:v>0</c:v>
                </c:pt>
                <c:pt idx="4">
                  <c:v>6.9999999999999999E-4</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8-73D9-4F8C-9627-CFDDCB5A871B}"/>
            </c:ext>
          </c:extLst>
        </c:ser>
        <c:ser>
          <c:idx val="9"/>
          <c:order val="9"/>
          <c:tx>
            <c:strRef>
              <c:f>SirePedMissing!$C$12</c:f>
              <c:strCache>
                <c:ptCount val="1"/>
                <c:pt idx="0">
                  <c:v>Nom13</c:v>
                </c:pt>
              </c:strCache>
            </c:strRef>
          </c:tx>
          <c:spPr>
            <a:ln w="28575" cap="rnd">
              <a:solidFill>
                <a:schemeClr val="accent4">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SirePedMissing!$D$12:$O$12</c:f>
              <c:numCache>
                <c:formatCode>0.00%</c:formatCode>
                <c:ptCount val="12"/>
                <c:pt idx="0">
                  <c:v>0</c:v>
                </c:pt>
                <c:pt idx="1">
                  <c:v>0</c:v>
                </c:pt>
                <c:pt idx="2">
                  <c:v>0</c:v>
                </c:pt>
                <c:pt idx="3">
                  <c:v>0</c:v>
                </c:pt>
                <c:pt idx="4">
                  <c:v>0</c:v>
                </c:pt>
                <c:pt idx="5">
                  <c:v>0</c:v>
                </c:pt>
                <c:pt idx="6">
                  <c:v>0</c:v>
                </c:pt>
                <c:pt idx="7">
                  <c:v>3.0000000000000001E-3</c:v>
                </c:pt>
                <c:pt idx="8">
                  <c:v>0</c:v>
                </c:pt>
                <c:pt idx="9">
                  <c:v>0</c:v>
                </c:pt>
                <c:pt idx="10">
                  <c:v>4.1000000000000003E-3</c:v>
                </c:pt>
                <c:pt idx="11">
                  <c:v>0</c:v>
                </c:pt>
              </c:numCache>
            </c:numRef>
          </c:val>
          <c:smooth val="0"/>
          <c:extLst>
            <c:ext xmlns:c16="http://schemas.microsoft.com/office/drawing/2014/chart" uri="{C3380CC4-5D6E-409C-BE32-E72D297353CC}">
              <c16:uniqueId val="{00000009-73D9-4F8C-9627-CFDDCB5A871B}"/>
            </c:ext>
          </c:extLst>
        </c:ser>
        <c:ser>
          <c:idx val="10"/>
          <c:order val="10"/>
          <c:tx>
            <c:strRef>
              <c:f>SirePedMissing!$C$13</c:f>
              <c:strCache>
                <c:ptCount val="1"/>
                <c:pt idx="0">
                  <c:v>Nom14</c:v>
                </c:pt>
              </c:strCache>
            </c:strRef>
          </c:tx>
          <c:spPr>
            <a:ln w="28575" cap="rnd">
              <a:solidFill>
                <a:schemeClr val="accent5">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SirePedMissing!$D$13:$O$13</c:f>
              <c:numCache>
                <c:formatCode>0.00%</c:formatCode>
                <c:ptCount val="12"/>
                <c:pt idx="0">
                  <c:v>3.8300000000000001E-2</c:v>
                </c:pt>
                <c:pt idx="1">
                  <c:v>0</c:v>
                </c:pt>
                <c:pt idx="2">
                  <c:v>8.6999999999999994E-3</c:v>
                </c:pt>
                <c:pt idx="3">
                  <c:v>2.5000000000000001E-3</c:v>
                </c:pt>
                <c:pt idx="4">
                  <c:v>0</c:v>
                </c:pt>
                <c:pt idx="5">
                  <c:v>1.4E-3</c:v>
                </c:pt>
                <c:pt idx="6">
                  <c:v>1.72E-2</c:v>
                </c:pt>
                <c:pt idx="7">
                  <c:v>0</c:v>
                </c:pt>
                <c:pt idx="8">
                  <c:v>0</c:v>
                </c:pt>
                <c:pt idx="9">
                  <c:v>0</c:v>
                </c:pt>
                <c:pt idx="10">
                  <c:v>3.3999999999999998E-3</c:v>
                </c:pt>
                <c:pt idx="11">
                  <c:v>0</c:v>
                </c:pt>
              </c:numCache>
            </c:numRef>
          </c:val>
          <c:smooth val="0"/>
          <c:extLst>
            <c:ext xmlns:c16="http://schemas.microsoft.com/office/drawing/2014/chart" uri="{C3380CC4-5D6E-409C-BE32-E72D297353CC}">
              <c16:uniqueId val="{0000000A-73D9-4F8C-9627-CFDDCB5A871B}"/>
            </c:ext>
          </c:extLst>
        </c:ser>
        <c:ser>
          <c:idx val="11"/>
          <c:order val="11"/>
          <c:tx>
            <c:strRef>
              <c:f>SirePedMissing!$C$14</c:f>
              <c:strCache>
                <c:ptCount val="1"/>
                <c:pt idx="0">
                  <c:v>Nom8</c:v>
                </c:pt>
              </c:strCache>
            </c:strRef>
          </c:tx>
          <c:spPr>
            <a:ln w="28575" cap="rnd">
              <a:solidFill>
                <a:schemeClr val="accent6">
                  <a:lumMod val="6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SirePedMissing!$D$14:$O$14</c:f>
              <c:numCache>
                <c:formatCode>0.00%</c:formatCode>
                <c:ptCount val="12"/>
                <c:pt idx="0">
                  <c:v>8.0000000000000004E-4</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B-73D9-4F8C-9627-CFDDCB5A871B}"/>
            </c:ext>
          </c:extLst>
        </c:ser>
        <c:ser>
          <c:idx val="12"/>
          <c:order val="12"/>
          <c:tx>
            <c:strRef>
              <c:f>SirePedMissing!$C$15</c:f>
              <c:strCache>
                <c:ptCount val="1"/>
                <c:pt idx="0">
                  <c:v>Nom2</c:v>
                </c:pt>
              </c:strCache>
            </c:strRef>
          </c:tx>
          <c:spPr>
            <a:ln w="28575" cap="rnd">
              <a:solidFill>
                <a:schemeClr val="accent1">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SirePedMissing!$D$15:$O$15</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C-73D9-4F8C-9627-CFDDCB5A871B}"/>
            </c:ext>
          </c:extLst>
        </c:ser>
        <c:ser>
          <c:idx val="13"/>
          <c:order val="13"/>
          <c:tx>
            <c:strRef>
              <c:f>SirePedMissing!$C$16</c:f>
              <c:strCache>
                <c:ptCount val="1"/>
                <c:pt idx="0">
                  <c:v>Nom9</c:v>
                </c:pt>
              </c:strCache>
            </c:strRef>
          </c:tx>
          <c:spPr>
            <a:ln w="28575" cap="rnd">
              <a:solidFill>
                <a:schemeClr val="accent2">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SirePedMissing!$D$16:$O$16</c:f>
              <c:numCache>
                <c:formatCode>0.00%</c:formatCode>
                <c:ptCount val="12"/>
                <c:pt idx="0">
                  <c:v>0</c:v>
                </c:pt>
                <c:pt idx="1">
                  <c:v>0</c:v>
                </c:pt>
                <c:pt idx="2">
                  <c:v>1E-4</c:v>
                </c:pt>
                <c:pt idx="3">
                  <c:v>0</c:v>
                </c:pt>
                <c:pt idx="4">
                  <c:v>1E-4</c:v>
                </c:pt>
                <c:pt idx="5">
                  <c:v>1E-4</c:v>
                </c:pt>
                <c:pt idx="6">
                  <c:v>0</c:v>
                </c:pt>
                <c:pt idx="7">
                  <c:v>1E-4</c:v>
                </c:pt>
                <c:pt idx="8">
                  <c:v>1E-4</c:v>
                </c:pt>
                <c:pt idx="9">
                  <c:v>1E-4</c:v>
                </c:pt>
                <c:pt idx="10">
                  <c:v>5.9999999999999995E-4</c:v>
                </c:pt>
                <c:pt idx="11">
                  <c:v>5.0000000000000001E-4</c:v>
                </c:pt>
              </c:numCache>
            </c:numRef>
          </c:val>
          <c:smooth val="0"/>
          <c:extLst>
            <c:ext xmlns:c16="http://schemas.microsoft.com/office/drawing/2014/chart" uri="{C3380CC4-5D6E-409C-BE32-E72D297353CC}">
              <c16:uniqueId val="{0000000D-73D9-4F8C-9627-CFDDCB5A871B}"/>
            </c:ext>
          </c:extLst>
        </c:ser>
        <c:ser>
          <c:idx val="14"/>
          <c:order val="14"/>
          <c:tx>
            <c:strRef>
              <c:f>SirePedMissing!$C$17</c:f>
              <c:strCache>
                <c:ptCount val="1"/>
                <c:pt idx="0">
                  <c:v>Nom18</c:v>
                </c:pt>
              </c:strCache>
            </c:strRef>
          </c:tx>
          <c:spPr>
            <a:ln w="28575" cap="rnd">
              <a:solidFill>
                <a:schemeClr val="accent3">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SirePedMissing!$D$17:$O$17</c:f>
              <c:numCache>
                <c:formatCode>0.00%</c:formatCode>
                <c:ptCount val="12"/>
                <c:pt idx="0">
                  <c:v>3.5000000000000001E-3</c:v>
                </c:pt>
                <c:pt idx="1">
                  <c:v>0</c:v>
                </c:pt>
                <c:pt idx="2">
                  <c:v>7.9299999999999995E-2</c:v>
                </c:pt>
                <c:pt idx="3">
                  <c:v>5.5800000000000002E-2</c:v>
                </c:pt>
                <c:pt idx="4">
                  <c:v>3.8999999999999998E-3</c:v>
                </c:pt>
                <c:pt idx="5">
                  <c:v>1.44E-2</c:v>
                </c:pt>
                <c:pt idx="6">
                  <c:v>1.6000000000000001E-3</c:v>
                </c:pt>
                <c:pt idx="7">
                  <c:v>1.55E-2</c:v>
                </c:pt>
                <c:pt idx="8">
                  <c:v>3.0000000000000001E-3</c:v>
                </c:pt>
                <c:pt idx="9">
                  <c:v>2.3999999999999998E-3</c:v>
                </c:pt>
                <c:pt idx="10">
                  <c:v>0</c:v>
                </c:pt>
                <c:pt idx="11">
                  <c:v>2.5000000000000001E-3</c:v>
                </c:pt>
              </c:numCache>
            </c:numRef>
          </c:val>
          <c:smooth val="0"/>
          <c:extLst>
            <c:ext xmlns:c16="http://schemas.microsoft.com/office/drawing/2014/chart" uri="{C3380CC4-5D6E-409C-BE32-E72D297353CC}">
              <c16:uniqueId val="{0000000E-73D9-4F8C-9627-CFDDCB5A871B}"/>
            </c:ext>
          </c:extLst>
        </c:ser>
        <c:ser>
          <c:idx val="15"/>
          <c:order val="15"/>
          <c:tx>
            <c:strRef>
              <c:f>SirePedMissing!$C$18</c:f>
              <c:strCache>
                <c:ptCount val="1"/>
                <c:pt idx="0">
                  <c:v>Nom19</c:v>
                </c:pt>
              </c:strCache>
            </c:strRef>
          </c:tx>
          <c:spPr>
            <a:ln w="28575" cap="rnd">
              <a:solidFill>
                <a:schemeClr val="accent4">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SirePedMissing!$D$18:$O$18</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73D9-4F8C-9627-CFDDCB5A871B}"/>
            </c:ext>
          </c:extLst>
        </c:ser>
        <c:ser>
          <c:idx val="16"/>
          <c:order val="16"/>
          <c:tx>
            <c:strRef>
              <c:f>SirePedMissing!$C$19</c:f>
              <c:strCache>
                <c:ptCount val="1"/>
                <c:pt idx="0">
                  <c:v>Nom1</c:v>
                </c:pt>
              </c:strCache>
            </c:strRef>
          </c:tx>
          <c:spPr>
            <a:ln w="28575" cap="rnd">
              <a:solidFill>
                <a:schemeClr val="accent5">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SirePedMissing!$D$19:$O$19</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73D9-4F8C-9627-CFDDCB5A871B}"/>
            </c:ext>
          </c:extLst>
        </c:ser>
        <c:ser>
          <c:idx val="17"/>
          <c:order val="17"/>
          <c:tx>
            <c:strRef>
              <c:f>SirePedMissing!$C$20</c:f>
              <c:strCache>
                <c:ptCount val="1"/>
                <c:pt idx="0">
                  <c:v>Nom15</c:v>
                </c:pt>
              </c:strCache>
            </c:strRef>
          </c:tx>
          <c:spPr>
            <a:ln w="28575" cap="rnd">
              <a:solidFill>
                <a:schemeClr val="accent6">
                  <a:lumMod val="80000"/>
                  <a:lumOff val="20000"/>
                </a:schemeClr>
              </a:solidFill>
              <a:round/>
            </a:ln>
            <a:effectLst/>
          </c:spPr>
          <c:marker>
            <c:symbol val="none"/>
          </c:marker>
          <c:cat>
            <c:strRef>
              <c:f>SirePedMissing!$D$2:$O$2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SirePedMissing!$D$20:$O$20</c:f>
              <c:numCache>
                <c:formatCode>0.00%</c:formatCode>
                <c:ptCount val="12"/>
                <c:pt idx="0">
                  <c:v>5.9999999999999995E-4</c:v>
                </c:pt>
                <c:pt idx="1">
                  <c:v>1.5E-3</c:v>
                </c:pt>
                <c:pt idx="2">
                  <c:v>2.9999999999999997E-4</c:v>
                </c:pt>
                <c:pt idx="3">
                  <c:v>2.9999999999999997E-4</c:v>
                </c:pt>
                <c:pt idx="4">
                  <c:v>1E-3</c:v>
                </c:pt>
                <c:pt idx="5">
                  <c:v>1.1999999999999999E-3</c:v>
                </c:pt>
                <c:pt idx="6">
                  <c:v>2.9999999999999997E-4</c:v>
                </c:pt>
                <c:pt idx="7">
                  <c:v>1.2999999999999999E-3</c:v>
                </c:pt>
                <c:pt idx="8">
                  <c:v>8.9999999999999998E-4</c:v>
                </c:pt>
                <c:pt idx="9">
                  <c:v>1.2999999999999999E-3</c:v>
                </c:pt>
                <c:pt idx="10">
                  <c:v>5.9999999999999995E-4</c:v>
                </c:pt>
                <c:pt idx="11">
                  <c:v>1.6999999999999999E-3</c:v>
                </c:pt>
              </c:numCache>
            </c:numRef>
          </c:val>
          <c:smooth val="0"/>
          <c:extLst>
            <c:ext xmlns:c16="http://schemas.microsoft.com/office/drawing/2014/chart" uri="{C3380CC4-5D6E-409C-BE32-E72D297353CC}">
              <c16:uniqueId val="{00000011-73D9-4F8C-9627-CFDDCB5A871B}"/>
            </c:ext>
          </c:extLst>
        </c:ser>
        <c:dLbls>
          <c:showLegendKey val="0"/>
          <c:showVal val="0"/>
          <c:showCatName val="0"/>
          <c:showSerName val="0"/>
          <c:showPercent val="0"/>
          <c:showBubbleSize val="0"/>
        </c:dLbls>
        <c:smooth val="0"/>
        <c:axId val="510222616"/>
        <c:axId val="510223600"/>
      </c:lineChart>
      <c:catAx>
        <c:axId val="51022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23600"/>
        <c:crosses val="autoZero"/>
        <c:auto val="1"/>
        <c:lblAlgn val="ctr"/>
        <c:lblOffset val="100"/>
        <c:noMultiLvlLbl val="0"/>
      </c:catAx>
      <c:valAx>
        <c:axId val="51022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22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Dam</a:t>
            </a:r>
            <a:r>
              <a:rPr lang="en-US" sz="4400" b="1" baseline="0" dirty="0"/>
              <a:t> Pedigree Missing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DamPedMissing!$C$3</c:f>
              <c:strCache>
                <c:ptCount val="1"/>
                <c:pt idx="0">
                  <c:v>Nom11</c:v>
                </c:pt>
              </c:strCache>
            </c:strRef>
          </c:tx>
          <c:spPr>
            <a:ln w="28575" cap="rnd">
              <a:solidFill>
                <a:schemeClr val="accent1"/>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DamPedMissing!$D$3:$O$3</c:f>
              <c:numCache>
                <c:formatCode>0.00%</c:formatCode>
                <c:ptCount val="12"/>
                <c:pt idx="0">
                  <c:v>2.12E-2</c:v>
                </c:pt>
                <c:pt idx="1">
                  <c:v>2.5999999999999999E-3</c:v>
                </c:pt>
                <c:pt idx="2">
                  <c:v>3.3E-3</c:v>
                </c:pt>
                <c:pt idx="3">
                  <c:v>0</c:v>
                </c:pt>
                <c:pt idx="4">
                  <c:v>3.0999999999999999E-3</c:v>
                </c:pt>
                <c:pt idx="5">
                  <c:v>1.4E-3</c:v>
                </c:pt>
                <c:pt idx="6">
                  <c:v>1.9E-3</c:v>
                </c:pt>
                <c:pt idx="7">
                  <c:v>1.5E-3</c:v>
                </c:pt>
                <c:pt idx="8">
                  <c:v>8.9999999999999998E-4</c:v>
                </c:pt>
                <c:pt idx="9">
                  <c:v>1.4E-3</c:v>
                </c:pt>
                <c:pt idx="10">
                  <c:v>2.7000000000000001E-3</c:v>
                </c:pt>
                <c:pt idx="11">
                  <c:v>4.8999999999999998E-3</c:v>
                </c:pt>
              </c:numCache>
            </c:numRef>
          </c:val>
          <c:smooth val="0"/>
          <c:extLst>
            <c:ext xmlns:c16="http://schemas.microsoft.com/office/drawing/2014/chart" uri="{C3380CC4-5D6E-409C-BE32-E72D297353CC}">
              <c16:uniqueId val="{00000000-7886-4945-A64B-7CCF105C66BC}"/>
            </c:ext>
          </c:extLst>
        </c:ser>
        <c:ser>
          <c:idx val="1"/>
          <c:order val="1"/>
          <c:tx>
            <c:strRef>
              <c:f>DamPedMissing!$C$4</c:f>
              <c:strCache>
                <c:ptCount val="1"/>
                <c:pt idx="0">
                  <c:v>Nom5</c:v>
                </c:pt>
              </c:strCache>
            </c:strRef>
          </c:tx>
          <c:spPr>
            <a:ln w="28575" cap="rnd">
              <a:solidFill>
                <a:schemeClr val="accent2"/>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DamPedMissing!$D$4:$O$4</c:f>
              <c:numCache>
                <c:formatCode>0.00%</c:formatCode>
                <c:ptCount val="12"/>
                <c:pt idx="0">
                  <c:v>0</c:v>
                </c:pt>
                <c:pt idx="1">
                  <c:v>0</c:v>
                </c:pt>
                <c:pt idx="2">
                  <c:v>3.5700000000000003E-2</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7886-4945-A64B-7CCF105C66BC}"/>
            </c:ext>
          </c:extLst>
        </c:ser>
        <c:ser>
          <c:idx val="2"/>
          <c:order val="2"/>
          <c:tx>
            <c:strRef>
              <c:f>DamPedMissing!$C$5</c:f>
              <c:strCache>
                <c:ptCount val="1"/>
                <c:pt idx="0">
                  <c:v>Nom12</c:v>
                </c:pt>
              </c:strCache>
            </c:strRef>
          </c:tx>
          <c:spPr>
            <a:ln w="28575" cap="rnd">
              <a:solidFill>
                <a:schemeClr val="accent3"/>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DamPedMissing!$D$5:$O$5</c:f>
              <c:numCache>
                <c:formatCode>0.00%</c:formatCode>
                <c:ptCount val="12"/>
                <c:pt idx="0">
                  <c:v>7.4899999999999994E-2</c:v>
                </c:pt>
                <c:pt idx="1">
                  <c:v>0</c:v>
                </c:pt>
                <c:pt idx="2">
                  <c:v>0.1053</c:v>
                </c:pt>
                <c:pt idx="3">
                  <c:v>0</c:v>
                </c:pt>
                <c:pt idx="4">
                  <c:v>0.25140000000000001</c:v>
                </c:pt>
                <c:pt idx="5">
                  <c:v>0.57279999999999998</c:v>
                </c:pt>
                <c:pt idx="6">
                  <c:v>5.7799999999999997E-2</c:v>
                </c:pt>
                <c:pt idx="7">
                  <c:v>0</c:v>
                </c:pt>
                <c:pt idx="8">
                  <c:v>9.4200000000000006E-2</c:v>
                </c:pt>
                <c:pt idx="9">
                  <c:v>7.2900000000000006E-2</c:v>
                </c:pt>
                <c:pt idx="10">
                  <c:v>0</c:v>
                </c:pt>
                <c:pt idx="11">
                  <c:v>0.1167</c:v>
                </c:pt>
              </c:numCache>
            </c:numRef>
          </c:val>
          <c:smooth val="0"/>
          <c:extLst>
            <c:ext xmlns:c16="http://schemas.microsoft.com/office/drawing/2014/chart" uri="{C3380CC4-5D6E-409C-BE32-E72D297353CC}">
              <c16:uniqueId val="{00000002-7886-4945-A64B-7CCF105C66BC}"/>
            </c:ext>
          </c:extLst>
        </c:ser>
        <c:ser>
          <c:idx val="3"/>
          <c:order val="3"/>
          <c:tx>
            <c:strRef>
              <c:f>DamPedMissing!$C$6</c:f>
              <c:strCache>
                <c:ptCount val="1"/>
                <c:pt idx="0">
                  <c:v>Nom16</c:v>
                </c:pt>
              </c:strCache>
            </c:strRef>
          </c:tx>
          <c:spPr>
            <a:ln w="28575" cap="rnd">
              <a:solidFill>
                <a:schemeClr val="accent4"/>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DamPedMissing!$D$6:$O$6</c:f>
              <c:numCache>
                <c:formatCode>0.00%</c:formatCode>
                <c:ptCount val="12"/>
                <c:pt idx="0">
                  <c:v>0</c:v>
                </c:pt>
                <c:pt idx="1">
                  <c:v>0</c:v>
                </c:pt>
                <c:pt idx="2">
                  <c:v>0</c:v>
                </c:pt>
                <c:pt idx="3">
                  <c:v>4.4299999999999999E-2</c:v>
                </c:pt>
                <c:pt idx="4">
                  <c:v>7.2300000000000003E-2</c:v>
                </c:pt>
                <c:pt idx="5">
                  <c:v>7.4700000000000003E-2</c:v>
                </c:pt>
                <c:pt idx="6">
                  <c:v>0</c:v>
                </c:pt>
                <c:pt idx="7">
                  <c:v>0</c:v>
                </c:pt>
                <c:pt idx="8">
                  <c:v>0</c:v>
                </c:pt>
                <c:pt idx="9">
                  <c:v>0</c:v>
                </c:pt>
                <c:pt idx="10">
                  <c:v>2.86E-2</c:v>
                </c:pt>
                <c:pt idx="11">
                  <c:v>0</c:v>
                </c:pt>
              </c:numCache>
            </c:numRef>
          </c:val>
          <c:smooth val="0"/>
          <c:extLst>
            <c:ext xmlns:c16="http://schemas.microsoft.com/office/drawing/2014/chart" uri="{C3380CC4-5D6E-409C-BE32-E72D297353CC}">
              <c16:uniqueId val="{00000003-7886-4945-A64B-7CCF105C66BC}"/>
            </c:ext>
          </c:extLst>
        </c:ser>
        <c:ser>
          <c:idx val="4"/>
          <c:order val="4"/>
          <c:tx>
            <c:strRef>
              <c:f>DamPedMissing!$C$7</c:f>
              <c:strCache>
                <c:ptCount val="1"/>
                <c:pt idx="0">
                  <c:v>Nom6</c:v>
                </c:pt>
              </c:strCache>
            </c:strRef>
          </c:tx>
          <c:spPr>
            <a:ln w="28575" cap="rnd">
              <a:solidFill>
                <a:schemeClr val="accent5"/>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DamPedMissing!$D$7:$O$7</c:f>
              <c:numCache>
                <c:formatCode>0.00%</c:formatCode>
                <c:ptCount val="12"/>
                <c:pt idx="0">
                  <c:v>0.1128</c:v>
                </c:pt>
                <c:pt idx="1">
                  <c:v>4.9500000000000002E-2</c:v>
                </c:pt>
                <c:pt idx="2">
                  <c:v>7.3400000000000007E-2</c:v>
                </c:pt>
                <c:pt idx="3">
                  <c:v>0</c:v>
                </c:pt>
                <c:pt idx="4">
                  <c:v>0</c:v>
                </c:pt>
                <c:pt idx="5">
                  <c:v>4.0500000000000001E-2</c:v>
                </c:pt>
                <c:pt idx="6">
                  <c:v>0</c:v>
                </c:pt>
                <c:pt idx="7">
                  <c:v>0.11559999999999999</c:v>
                </c:pt>
                <c:pt idx="8">
                  <c:v>3.3799999999999997E-2</c:v>
                </c:pt>
                <c:pt idx="9">
                  <c:v>1.04E-2</c:v>
                </c:pt>
                <c:pt idx="10">
                  <c:v>2.1399999999999999E-2</c:v>
                </c:pt>
                <c:pt idx="11">
                  <c:v>1.77E-2</c:v>
                </c:pt>
              </c:numCache>
            </c:numRef>
          </c:val>
          <c:smooth val="0"/>
          <c:extLst>
            <c:ext xmlns:c16="http://schemas.microsoft.com/office/drawing/2014/chart" uri="{C3380CC4-5D6E-409C-BE32-E72D297353CC}">
              <c16:uniqueId val="{00000004-7886-4945-A64B-7CCF105C66BC}"/>
            </c:ext>
          </c:extLst>
        </c:ser>
        <c:ser>
          <c:idx val="5"/>
          <c:order val="5"/>
          <c:tx>
            <c:strRef>
              <c:f>DamPedMissing!$C$8</c:f>
              <c:strCache>
                <c:ptCount val="1"/>
                <c:pt idx="0">
                  <c:v>Nom4 </c:v>
                </c:pt>
              </c:strCache>
            </c:strRef>
          </c:tx>
          <c:spPr>
            <a:ln w="28575" cap="rnd">
              <a:solidFill>
                <a:schemeClr val="accent6"/>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DamPedMissing!$D$8:$O$8</c:f>
              <c:numCache>
                <c:formatCode>0.00%</c:formatCode>
                <c:ptCount val="12"/>
                <c:pt idx="0">
                  <c:v>0.51580000000000004</c:v>
                </c:pt>
                <c:pt idx="1">
                  <c:v>0.47410000000000002</c:v>
                </c:pt>
                <c:pt idx="2">
                  <c:v>0.51349999999999996</c:v>
                </c:pt>
                <c:pt idx="3">
                  <c:v>0.48280000000000001</c:v>
                </c:pt>
                <c:pt idx="4">
                  <c:v>0.53280000000000005</c:v>
                </c:pt>
                <c:pt idx="5">
                  <c:v>0.46610000000000001</c:v>
                </c:pt>
                <c:pt idx="6">
                  <c:v>0.45419999999999999</c:v>
                </c:pt>
                <c:pt idx="7">
                  <c:v>0.53359999999999996</c:v>
                </c:pt>
                <c:pt idx="8">
                  <c:v>0.53600000000000003</c:v>
                </c:pt>
                <c:pt idx="9">
                  <c:v>0.58989999999999998</c:v>
                </c:pt>
                <c:pt idx="10">
                  <c:v>0.48630000000000001</c:v>
                </c:pt>
                <c:pt idx="11">
                  <c:v>0.54420000000000002</c:v>
                </c:pt>
              </c:numCache>
            </c:numRef>
          </c:val>
          <c:smooth val="0"/>
          <c:extLst>
            <c:ext xmlns:c16="http://schemas.microsoft.com/office/drawing/2014/chart" uri="{C3380CC4-5D6E-409C-BE32-E72D297353CC}">
              <c16:uniqueId val="{00000005-7886-4945-A64B-7CCF105C66BC}"/>
            </c:ext>
          </c:extLst>
        </c:ser>
        <c:ser>
          <c:idx val="6"/>
          <c:order val="6"/>
          <c:tx>
            <c:strRef>
              <c:f>DamPedMissing!$C$9</c:f>
              <c:strCache>
                <c:ptCount val="1"/>
                <c:pt idx="0">
                  <c:v>Nom10</c:v>
                </c:pt>
              </c:strCache>
            </c:strRef>
          </c:tx>
          <c:spPr>
            <a:ln w="28575" cap="rnd">
              <a:solidFill>
                <a:schemeClr val="accent1">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DamPedMissing!$D$9:$O$9</c:f>
              <c:numCache>
                <c:formatCode>0.00%</c:formatCode>
                <c:ptCount val="12"/>
                <c:pt idx="0">
                  <c:v>6.0499999999999998E-2</c:v>
                </c:pt>
                <c:pt idx="1">
                  <c:v>1.6899999999999998E-2</c:v>
                </c:pt>
                <c:pt idx="2">
                  <c:v>1.7500000000000002E-2</c:v>
                </c:pt>
                <c:pt idx="3">
                  <c:v>5.0500000000000003E-2</c:v>
                </c:pt>
                <c:pt idx="4">
                  <c:v>5.2699999999999997E-2</c:v>
                </c:pt>
                <c:pt idx="5">
                  <c:v>6.5199999999999994E-2</c:v>
                </c:pt>
                <c:pt idx="6">
                  <c:v>3.39E-2</c:v>
                </c:pt>
                <c:pt idx="7">
                  <c:v>2.8799999999999999E-2</c:v>
                </c:pt>
                <c:pt idx="8">
                  <c:v>5.1299999999999998E-2</c:v>
                </c:pt>
                <c:pt idx="9">
                  <c:v>3.9E-2</c:v>
                </c:pt>
                <c:pt idx="10">
                  <c:v>5.8599999999999999E-2</c:v>
                </c:pt>
                <c:pt idx="11">
                  <c:v>3.2199999999999999E-2</c:v>
                </c:pt>
              </c:numCache>
            </c:numRef>
          </c:val>
          <c:smooth val="0"/>
          <c:extLst>
            <c:ext xmlns:c16="http://schemas.microsoft.com/office/drawing/2014/chart" uri="{C3380CC4-5D6E-409C-BE32-E72D297353CC}">
              <c16:uniqueId val="{00000006-7886-4945-A64B-7CCF105C66BC}"/>
            </c:ext>
          </c:extLst>
        </c:ser>
        <c:ser>
          <c:idx val="7"/>
          <c:order val="7"/>
          <c:tx>
            <c:strRef>
              <c:f>DamPedMissing!$C$10</c:f>
              <c:strCache>
                <c:ptCount val="1"/>
                <c:pt idx="0">
                  <c:v>Nom7</c:v>
                </c:pt>
              </c:strCache>
            </c:strRef>
          </c:tx>
          <c:spPr>
            <a:ln w="28575" cap="rnd">
              <a:solidFill>
                <a:schemeClr val="accent2">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DamPedMissing!$D$10:$O$10</c:f>
              <c:numCache>
                <c:formatCode>0.00%</c:formatCode>
                <c:ptCount val="12"/>
                <c:pt idx="0">
                  <c:v>2.0999999999999999E-3</c:v>
                </c:pt>
                <c:pt idx="1">
                  <c:v>1.1999999999999999E-3</c:v>
                </c:pt>
                <c:pt idx="2">
                  <c:v>6.9999999999999999E-4</c:v>
                </c:pt>
                <c:pt idx="3">
                  <c:v>0</c:v>
                </c:pt>
                <c:pt idx="4">
                  <c:v>8.9999999999999998E-4</c:v>
                </c:pt>
                <c:pt idx="5">
                  <c:v>8.0000000000000004E-4</c:v>
                </c:pt>
                <c:pt idx="6">
                  <c:v>2.5000000000000001E-3</c:v>
                </c:pt>
                <c:pt idx="7">
                  <c:v>6.9999999999999999E-4</c:v>
                </c:pt>
                <c:pt idx="8">
                  <c:v>2.7000000000000001E-3</c:v>
                </c:pt>
                <c:pt idx="9">
                  <c:v>0</c:v>
                </c:pt>
                <c:pt idx="10">
                  <c:v>1E-3</c:v>
                </c:pt>
                <c:pt idx="11">
                  <c:v>8.0000000000000004E-4</c:v>
                </c:pt>
              </c:numCache>
            </c:numRef>
          </c:val>
          <c:smooth val="0"/>
          <c:extLst>
            <c:ext xmlns:c16="http://schemas.microsoft.com/office/drawing/2014/chart" uri="{C3380CC4-5D6E-409C-BE32-E72D297353CC}">
              <c16:uniqueId val="{00000007-7886-4945-A64B-7CCF105C66BC}"/>
            </c:ext>
          </c:extLst>
        </c:ser>
        <c:ser>
          <c:idx val="8"/>
          <c:order val="8"/>
          <c:tx>
            <c:strRef>
              <c:f>DamPedMissing!$C$11</c:f>
              <c:strCache>
                <c:ptCount val="1"/>
                <c:pt idx="0">
                  <c:v>Nom3</c:v>
                </c:pt>
              </c:strCache>
            </c:strRef>
          </c:tx>
          <c:spPr>
            <a:ln w="28575" cap="rnd">
              <a:solidFill>
                <a:schemeClr val="accent3">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DamPedMissing!$D$11:$O$11</c:f>
              <c:numCache>
                <c:formatCode>0.00%</c:formatCode>
                <c:ptCount val="12"/>
                <c:pt idx="0">
                  <c:v>0</c:v>
                </c:pt>
                <c:pt idx="1">
                  <c:v>1E-3</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8-7886-4945-A64B-7CCF105C66BC}"/>
            </c:ext>
          </c:extLst>
        </c:ser>
        <c:ser>
          <c:idx val="9"/>
          <c:order val="9"/>
          <c:tx>
            <c:strRef>
              <c:f>DamPedMissing!$C$12</c:f>
              <c:strCache>
                <c:ptCount val="1"/>
                <c:pt idx="0">
                  <c:v>Nom13</c:v>
                </c:pt>
              </c:strCache>
            </c:strRef>
          </c:tx>
          <c:spPr>
            <a:ln w="28575" cap="rnd">
              <a:solidFill>
                <a:schemeClr val="accent4">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DamPedMissing!$D$12:$O$12</c:f>
              <c:numCache>
                <c:formatCode>0.00%</c:formatCode>
                <c:ptCount val="12"/>
                <c:pt idx="0">
                  <c:v>0</c:v>
                </c:pt>
                <c:pt idx="1">
                  <c:v>0</c:v>
                </c:pt>
                <c:pt idx="2">
                  <c:v>0</c:v>
                </c:pt>
                <c:pt idx="3">
                  <c:v>0</c:v>
                </c:pt>
                <c:pt idx="4">
                  <c:v>6.9999999999999999E-4</c:v>
                </c:pt>
                <c:pt idx="5">
                  <c:v>0</c:v>
                </c:pt>
                <c:pt idx="6">
                  <c:v>0</c:v>
                </c:pt>
                <c:pt idx="7">
                  <c:v>1.5E-3</c:v>
                </c:pt>
                <c:pt idx="8">
                  <c:v>1E-3</c:v>
                </c:pt>
                <c:pt idx="9">
                  <c:v>0</c:v>
                </c:pt>
                <c:pt idx="10">
                  <c:v>0</c:v>
                </c:pt>
                <c:pt idx="11">
                  <c:v>0</c:v>
                </c:pt>
              </c:numCache>
            </c:numRef>
          </c:val>
          <c:smooth val="0"/>
          <c:extLst>
            <c:ext xmlns:c16="http://schemas.microsoft.com/office/drawing/2014/chart" uri="{C3380CC4-5D6E-409C-BE32-E72D297353CC}">
              <c16:uniqueId val="{00000009-7886-4945-A64B-7CCF105C66BC}"/>
            </c:ext>
          </c:extLst>
        </c:ser>
        <c:ser>
          <c:idx val="10"/>
          <c:order val="10"/>
          <c:tx>
            <c:strRef>
              <c:f>DamPedMissing!$C$13</c:f>
              <c:strCache>
                <c:ptCount val="1"/>
                <c:pt idx="0">
                  <c:v>Nom14</c:v>
                </c:pt>
              </c:strCache>
            </c:strRef>
          </c:tx>
          <c:spPr>
            <a:ln w="28575" cap="rnd">
              <a:solidFill>
                <a:schemeClr val="accent5">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DamPedMissing!$D$13:$O$13</c:f>
              <c:numCache>
                <c:formatCode>0.00%</c:formatCode>
                <c:ptCount val="12"/>
                <c:pt idx="0">
                  <c:v>5.9700000000000003E-2</c:v>
                </c:pt>
                <c:pt idx="1">
                  <c:v>0</c:v>
                </c:pt>
                <c:pt idx="2">
                  <c:v>0.31009999999999999</c:v>
                </c:pt>
                <c:pt idx="3">
                  <c:v>5.91E-2</c:v>
                </c:pt>
                <c:pt idx="4">
                  <c:v>0.53439999999999999</c:v>
                </c:pt>
                <c:pt idx="5">
                  <c:v>0.1676</c:v>
                </c:pt>
                <c:pt idx="6">
                  <c:v>0.46779999999999999</c:v>
                </c:pt>
                <c:pt idx="7">
                  <c:v>0.2382</c:v>
                </c:pt>
                <c:pt idx="8">
                  <c:v>0.3296</c:v>
                </c:pt>
                <c:pt idx="9">
                  <c:v>0.93500000000000005</c:v>
                </c:pt>
                <c:pt idx="10">
                  <c:v>0.41949999999999998</c:v>
                </c:pt>
                <c:pt idx="11">
                  <c:v>0.80289999999999995</c:v>
                </c:pt>
              </c:numCache>
            </c:numRef>
          </c:val>
          <c:smooth val="0"/>
          <c:extLst>
            <c:ext xmlns:c16="http://schemas.microsoft.com/office/drawing/2014/chart" uri="{C3380CC4-5D6E-409C-BE32-E72D297353CC}">
              <c16:uniqueId val="{0000000A-7886-4945-A64B-7CCF105C66BC}"/>
            </c:ext>
          </c:extLst>
        </c:ser>
        <c:ser>
          <c:idx val="11"/>
          <c:order val="11"/>
          <c:tx>
            <c:strRef>
              <c:f>DamPedMissing!$C$14</c:f>
              <c:strCache>
                <c:ptCount val="1"/>
                <c:pt idx="0">
                  <c:v>Nom8</c:v>
                </c:pt>
              </c:strCache>
            </c:strRef>
          </c:tx>
          <c:spPr>
            <a:ln w="28575" cap="rnd">
              <a:solidFill>
                <a:schemeClr val="accent6">
                  <a:lumMod val="6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DamPedMissing!$D$14:$O$14</c:f>
              <c:numCache>
                <c:formatCode>0.00%</c:formatCode>
                <c:ptCount val="12"/>
                <c:pt idx="0">
                  <c:v>1.5E-3</c:v>
                </c:pt>
                <c:pt idx="1">
                  <c:v>0</c:v>
                </c:pt>
                <c:pt idx="2">
                  <c:v>3.3E-3</c:v>
                </c:pt>
                <c:pt idx="3">
                  <c:v>1.1999999999999999E-3</c:v>
                </c:pt>
                <c:pt idx="4">
                  <c:v>0</c:v>
                </c:pt>
                <c:pt idx="5">
                  <c:v>3.7000000000000002E-3</c:v>
                </c:pt>
                <c:pt idx="6">
                  <c:v>2.7000000000000001E-3</c:v>
                </c:pt>
                <c:pt idx="7">
                  <c:v>1E-3</c:v>
                </c:pt>
                <c:pt idx="8">
                  <c:v>1.2999999999999999E-3</c:v>
                </c:pt>
                <c:pt idx="9">
                  <c:v>2E-3</c:v>
                </c:pt>
                <c:pt idx="10">
                  <c:v>1E-3</c:v>
                </c:pt>
                <c:pt idx="11">
                  <c:v>1.1000000000000001E-3</c:v>
                </c:pt>
              </c:numCache>
            </c:numRef>
          </c:val>
          <c:smooth val="0"/>
          <c:extLst>
            <c:ext xmlns:c16="http://schemas.microsoft.com/office/drawing/2014/chart" uri="{C3380CC4-5D6E-409C-BE32-E72D297353CC}">
              <c16:uniqueId val="{0000000B-7886-4945-A64B-7CCF105C66BC}"/>
            </c:ext>
          </c:extLst>
        </c:ser>
        <c:ser>
          <c:idx val="12"/>
          <c:order val="12"/>
          <c:tx>
            <c:strRef>
              <c:f>DamPedMissing!$C$15</c:f>
              <c:strCache>
                <c:ptCount val="1"/>
                <c:pt idx="0">
                  <c:v>Nom2</c:v>
                </c:pt>
              </c:strCache>
            </c:strRef>
          </c:tx>
          <c:spPr>
            <a:ln w="28575" cap="rnd">
              <a:solidFill>
                <a:schemeClr val="accent1">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DamPedMissing!$D$15:$O$15</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C-7886-4945-A64B-7CCF105C66BC}"/>
            </c:ext>
          </c:extLst>
        </c:ser>
        <c:ser>
          <c:idx val="13"/>
          <c:order val="13"/>
          <c:tx>
            <c:strRef>
              <c:f>DamPedMissing!$C$16</c:f>
              <c:strCache>
                <c:ptCount val="1"/>
                <c:pt idx="0">
                  <c:v>Nom9</c:v>
                </c:pt>
              </c:strCache>
            </c:strRef>
          </c:tx>
          <c:spPr>
            <a:ln w="28575" cap="rnd">
              <a:solidFill>
                <a:schemeClr val="accent2">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DamPedMissing!$D$16:$O$16</c:f>
              <c:numCache>
                <c:formatCode>0.00%</c:formatCode>
                <c:ptCount val="12"/>
                <c:pt idx="0">
                  <c:v>3.8800000000000001E-2</c:v>
                </c:pt>
                <c:pt idx="1">
                  <c:v>3.5200000000000002E-2</c:v>
                </c:pt>
                <c:pt idx="2">
                  <c:v>0.04</c:v>
                </c:pt>
                <c:pt idx="3">
                  <c:v>4.6300000000000001E-2</c:v>
                </c:pt>
                <c:pt idx="4">
                  <c:v>7.6399999999999996E-2</c:v>
                </c:pt>
                <c:pt idx="5">
                  <c:v>4.3200000000000002E-2</c:v>
                </c:pt>
                <c:pt idx="6">
                  <c:v>4.9500000000000002E-2</c:v>
                </c:pt>
                <c:pt idx="7">
                  <c:v>5.21E-2</c:v>
                </c:pt>
                <c:pt idx="8">
                  <c:v>4.4499999999999998E-2</c:v>
                </c:pt>
                <c:pt idx="9">
                  <c:v>4.4499999999999998E-2</c:v>
                </c:pt>
                <c:pt idx="10">
                  <c:v>2.01E-2</c:v>
                </c:pt>
                <c:pt idx="11">
                  <c:v>5.7099999999999998E-2</c:v>
                </c:pt>
              </c:numCache>
            </c:numRef>
          </c:val>
          <c:smooth val="0"/>
          <c:extLst>
            <c:ext xmlns:c16="http://schemas.microsoft.com/office/drawing/2014/chart" uri="{C3380CC4-5D6E-409C-BE32-E72D297353CC}">
              <c16:uniqueId val="{0000000D-7886-4945-A64B-7CCF105C66BC}"/>
            </c:ext>
          </c:extLst>
        </c:ser>
        <c:ser>
          <c:idx val="14"/>
          <c:order val="14"/>
          <c:tx>
            <c:strRef>
              <c:f>DamPedMissing!$C$17</c:f>
              <c:strCache>
                <c:ptCount val="1"/>
                <c:pt idx="0">
                  <c:v>Nom18</c:v>
                </c:pt>
              </c:strCache>
            </c:strRef>
          </c:tx>
          <c:spPr>
            <a:ln w="28575" cap="rnd">
              <a:solidFill>
                <a:schemeClr val="accent3">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DamPedMissing!$D$17:$O$17</c:f>
              <c:numCache>
                <c:formatCode>0.00%</c:formatCode>
                <c:ptCount val="12"/>
                <c:pt idx="0">
                  <c:v>4.4400000000000002E-2</c:v>
                </c:pt>
                <c:pt idx="1">
                  <c:v>1.06E-2</c:v>
                </c:pt>
                <c:pt idx="2">
                  <c:v>0.27100000000000002</c:v>
                </c:pt>
                <c:pt idx="3">
                  <c:v>0.16589999999999999</c:v>
                </c:pt>
                <c:pt idx="4">
                  <c:v>4.8599999999999997E-2</c:v>
                </c:pt>
                <c:pt idx="5">
                  <c:v>0.13619999999999999</c:v>
                </c:pt>
                <c:pt idx="6">
                  <c:v>2.52E-2</c:v>
                </c:pt>
                <c:pt idx="7">
                  <c:v>0.1477</c:v>
                </c:pt>
                <c:pt idx="8">
                  <c:v>8.8400000000000006E-2</c:v>
                </c:pt>
                <c:pt idx="9">
                  <c:v>7.2300000000000003E-2</c:v>
                </c:pt>
                <c:pt idx="10">
                  <c:v>1.9599999999999999E-2</c:v>
                </c:pt>
                <c:pt idx="11">
                  <c:v>4.2099999999999999E-2</c:v>
                </c:pt>
              </c:numCache>
            </c:numRef>
          </c:val>
          <c:smooth val="0"/>
          <c:extLst>
            <c:ext xmlns:c16="http://schemas.microsoft.com/office/drawing/2014/chart" uri="{C3380CC4-5D6E-409C-BE32-E72D297353CC}">
              <c16:uniqueId val="{0000000E-7886-4945-A64B-7CCF105C66BC}"/>
            </c:ext>
          </c:extLst>
        </c:ser>
        <c:ser>
          <c:idx val="15"/>
          <c:order val="15"/>
          <c:tx>
            <c:strRef>
              <c:f>DamPedMissing!$C$18</c:f>
              <c:strCache>
                <c:ptCount val="1"/>
                <c:pt idx="0">
                  <c:v>Nom19</c:v>
                </c:pt>
              </c:strCache>
            </c:strRef>
          </c:tx>
          <c:spPr>
            <a:ln w="28575" cap="rnd">
              <a:solidFill>
                <a:schemeClr val="accent4">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DamPedMissing!$D$18:$O$18</c:f>
              <c:numCache>
                <c:formatCode>0.00%</c:formatCode>
                <c:ptCount val="12"/>
                <c:pt idx="0">
                  <c:v>0</c:v>
                </c:pt>
                <c:pt idx="1">
                  <c:v>0</c:v>
                </c:pt>
                <c:pt idx="2">
                  <c:v>0</c:v>
                </c:pt>
                <c:pt idx="3">
                  <c:v>0</c:v>
                </c:pt>
                <c:pt idx="4">
                  <c:v>6.8000000000000005E-2</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7886-4945-A64B-7CCF105C66BC}"/>
            </c:ext>
          </c:extLst>
        </c:ser>
        <c:ser>
          <c:idx val="16"/>
          <c:order val="16"/>
          <c:tx>
            <c:strRef>
              <c:f>DamPedMissing!$C$19</c:f>
              <c:strCache>
                <c:ptCount val="1"/>
                <c:pt idx="0">
                  <c:v>Nom1</c:v>
                </c:pt>
              </c:strCache>
            </c:strRef>
          </c:tx>
          <c:spPr>
            <a:ln w="28575" cap="rnd">
              <a:solidFill>
                <a:schemeClr val="accent5">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DamPedMissing!$D$19:$O$19</c:f>
              <c:numCache>
                <c:formatCode>0.00%</c:formatCode>
                <c:ptCount val="12"/>
                <c:pt idx="0">
                  <c:v>0.79200000000000004</c:v>
                </c:pt>
                <c:pt idx="1">
                  <c:v>0.6</c:v>
                </c:pt>
                <c:pt idx="2">
                  <c:v>0.89659999999999995</c:v>
                </c:pt>
                <c:pt idx="3">
                  <c:v>0</c:v>
                </c:pt>
                <c:pt idx="4">
                  <c:v>0.20830000000000001</c:v>
                </c:pt>
                <c:pt idx="5">
                  <c:v>0</c:v>
                </c:pt>
                <c:pt idx="6">
                  <c:v>1</c:v>
                </c:pt>
                <c:pt idx="7">
                  <c:v>0</c:v>
                </c:pt>
                <c:pt idx="8">
                  <c:v>0.125</c:v>
                </c:pt>
                <c:pt idx="9">
                  <c:v>0</c:v>
                </c:pt>
                <c:pt idx="10">
                  <c:v>0.77780000000000005</c:v>
                </c:pt>
                <c:pt idx="11">
                  <c:v>0</c:v>
                </c:pt>
              </c:numCache>
            </c:numRef>
          </c:val>
          <c:smooth val="0"/>
          <c:extLst>
            <c:ext xmlns:c16="http://schemas.microsoft.com/office/drawing/2014/chart" uri="{C3380CC4-5D6E-409C-BE32-E72D297353CC}">
              <c16:uniqueId val="{00000010-7886-4945-A64B-7CCF105C66BC}"/>
            </c:ext>
          </c:extLst>
        </c:ser>
        <c:ser>
          <c:idx val="17"/>
          <c:order val="17"/>
          <c:tx>
            <c:strRef>
              <c:f>DamPedMissing!$C$20</c:f>
              <c:strCache>
                <c:ptCount val="1"/>
                <c:pt idx="0">
                  <c:v>Nom15</c:v>
                </c:pt>
              </c:strCache>
            </c:strRef>
          </c:tx>
          <c:spPr>
            <a:ln w="28575" cap="rnd">
              <a:solidFill>
                <a:schemeClr val="accent6">
                  <a:lumMod val="80000"/>
                  <a:lumOff val="20000"/>
                </a:schemeClr>
              </a:solidFill>
              <a:round/>
            </a:ln>
            <a:effectLst/>
          </c:spPr>
          <c:marker>
            <c:symbol val="none"/>
          </c:marker>
          <c:cat>
            <c:strRef>
              <c:f>DamPedMissing!$D$2:$O$2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DamPedMissing!$D$20:$O$20</c:f>
              <c:numCache>
                <c:formatCode>0.00%</c:formatCode>
                <c:ptCount val="12"/>
                <c:pt idx="0">
                  <c:v>0.16919999999999999</c:v>
                </c:pt>
                <c:pt idx="1">
                  <c:v>0.12330000000000001</c:v>
                </c:pt>
                <c:pt idx="2">
                  <c:v>0.1129</c:v>
                </c:pt>
                <c:pt idx="3">
                  <c:v>0.16450000000000001</c:v>
                </c:pt>
                <c:pt idx="4">
                  <c:v>0.14199999999999999</c:v>
                </c:pt>
                <c:pt idx="5">
                  <c:v>0.1212</c:v>
                </c:pt>
                <c:pt idx="6">
                  <c:v>0.1449</c:v>
                </c:pt>
                <c:pt idx="7">
                  <c:v>0.14610000000000001</c:v>
                </c:pt>
                <c:pt idx="8">
                  <c:v>0.1075</c:v>
                </c:pt>
                <c:pt idx="9">
                  <c:v>0.1187</c:v>
                </c:pt>
                <c:pt idx="10">
                  <c:v>0.112</c:v>
                </c:pt>
                <c:pt idx="11">
                  <c:v>0.1167</c:v>
                </c:pt>
              </c:numCache>
            </c:numRef>
          </c:val>
          <c:smooth val="0"/>
          <c:extLst>
            <c:ext xmlns:c16="http://schemas.microsoft.com/office/drawing/2014/chart" uri="{C3380CC4-5D6E-409C-BE32-E72D297353CC}">
              <c16:uniqueId val="{00000011-7886-4945-A64B-7CCF105C66BC}"/>
            </c:ext>
          </c:extLst>
        </c:ser>
        <c:dLbls>
          <c:showLegendKey val="0"/>
          <c:showVal val="0"/>
          <c:showCatName val="0"/>
          <c:showSerName val="0"/>
          <c:showPercent val="0"/>
          <c:showBubbleSize val="0"/>
        </c:dLbls>
        <c:smooth val="0"/>
        <c:axId val="510236064"/>
        <c:axId val="510234752"/>
      </c:lineChart>
      <c:catAx>
        <c:axId val="51023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34752"/>
        <c:crosses val="autoZero"/>
        <c:auto val="1"/>
        <c:lblAlgn val="ctr"/>
        <c:lblOffset val="100"/>
        <c:noMultiLvlLbl val="0"/>
      </c:catAx>
      <c:valAx>
        <c:axId val="51023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36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Percent &lt; 10 GT processed</a:t>
            </a:r>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'&lt;10 animal GT '!$C$3</c:f>
              <c:strCache>
                <c:ptCount val="1"/>
                <c:pt idx="0">
                  <c:v>Lab2</c:v>
                </c:pt>
              </c:strCache>
            </c:strRef>
          </c:tx>
          <c:spPr>
            <a:ln w="28575" cap="rnd">
              <a:solidFill>
                <a:schemeClr val="accent1"/>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'!$D$3:$O$3</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DA35-4BE4-86F7-6E27053D3363}"/>
            </c:ext>
          </c:extLst>
        </c:ser>
        <c:ser>
          <c:idx val="1"/>
          <c:order val="1"/>
          <c:tx>
            <c:strRef>
              <c:f>'&lt;10 animal GT '!$C$4</c:f>
              <c:strCache>
                <c:ptCount val="1"/>
                <c:pt idx="0">
                  <c:v>Lab5</c:v>
                </c:pt>
              </c:strCache>
            </c:strRef>
          </c:tx>
          <c:spPr>
            <a:ln w="28575" cap="rnd">
              <a:solidFill>
                <a:schemeClr val="accent2"/>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'!$D$4:$O$4</c:f>
              <c:numCache>
                <c:formatCode>0%</c:formatCode>
                <c:ptCount val="12"/>
                <c:pt idx="0">
                  <c:v>0</c:v>
                </c:pt>
                <c:pt idx="1">
                  <c:v>0</c:v>
                </c:pt>
                <c:pt idx="2">
                  <c:v>0</c:v>
                </c:pt>
                <c:pt idx="3" formatCode="0.00%">
                  <c:v>0.28570000000000001</c:v>
                </c:pt>
                <c:pt idx="4" formatCode="0.00%">
                  <c:v>0.71430000000000005</c:v>
                </c:pt>
                <c:pt idx="5" formatCode="0.00%">
                  <c:v>0.16669999999999999</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DA35-4BE4-86F7-6E27053D3363}"/>
            </c:ext>
          </c:extLst>
        </c:ser>
        <c:ser>
          <c:idx val="2"/>
          <c:order val="2"/>
          <c:tx>
            <c:strRef>
              <c:f>'&lt;10 animal GT '!$C$5</c:f>
              <c:strCache>
                <c:ptCount val="1"/>
                <c:pt idx="0">
                  <c:v>Lab7</c:v>
                </c:pt>
              </c:strCache>
            </c:strRef>
          </c:tx>
          <c:spPr>
            <a:ln w="28575" cap="rnd">
              <a:solidFill>
                <a:schemeClr val="accent3"/>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'!$D$5:$O$5</c:f>
              <c:numCache>
                <c:formatCode>0%</c:formatCode>
                <c:ptCount val="12"/>
                <c:pt idx="0">
                  <c:v>0</c:v>
                </c:pt>
                <c:pt idx="1">
                  <c:v>0</c:v>
                </c:pt>
                <c:pt idx="2">
                  <c:v>0</c:v>
                </c:pt>
                <c:pt idx="3" formatCode="0.00%">
                  <c:v>3.0300000000000001E-2</c:v>
                </c:pt>
                <c:pt idx="4" formatCode="0.00%">
                  <c:v>5.5599999999999997E-2</c:v>
                </c:pt>
                <c:pt idx="5" formatCode="0.00%">
                  <c:v>5.1299999999999998E-2</c:v>
                </c:pt>
                <c:pt idx="6" formatCode="0.00%">
                  <c:v>3.1199999999999999E-2</c:v>
                </c:pt>
                <c:pt idx="7" formatCode="0.00%">
                  <c:v>6.8199999999999997E-2</c:v>
                </c:pt>
                <c:pt idx="8" formatCode="0.00%">
                  <c:v>2.5000000000000001E-2</c:v>
                </c:pt>
                <c:pt idx="9" formatCode="0.00%">
                  <c:v>2.4400000000000002E-2</c:v>
                </c:pt>
                <c:pt idx="10" formatCode="0.00%">
                  <c:v>6.3799999999999996E-2</c:v>
                </c:pt>
                <c:pt idx="11">
                  <c:v>0</c:v>
                </c:pt>
              </c:numCache>
            </c:numRef>
          </c:val>
          <c:smooth val="0"/>
          <c:extLst>
            <c:ext xmlns:c16="http://schemas.microsoft.com/office/drawing/2014/chart" uri="{C3380CC4-5D6E-409C-BE32-E72D297353CC}">
              <c16:uniqueId val="{00000002-DA35-4BE4-86F7-6E27053D3363}"/>
            </c:ext>
          </c:extLst>
        </c:ser>
        <c:ser>
          <c:idx val="3"/>
          <c:order val="3"/>
          <c:tx>
            <c:strRef>
              <c:f>'&lt;10 animal GT '!$C$6</c:f>
              <c:strCache>
                <c:ptCount val="1"/>
                <c:pt idx="0">
                  <c:v>Lab1</c:v>
                </c:pt>
              </c:strCache>
            </c:strRef>
          </c:tx>
          <c:spPr>
            <a:ln w="28575" cap="rnd">
              <a:solidFill>
                <a:schemeClr val="accent4"/>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'!$D$6:$O$6</c:f>
              <c:numCache>
                <c:formatCode>0%</c:formatCode>
                <c:ptCount val="12"/>
                <c:pt idx="0" formatCode="0.00%">
                  <c:v>5.2600000000000001E-2</c:v>
                </c:pt>
                <c:pt idx="1">
                  <c:v>0</c:v>
                </c:pt>
                <c:pt idx="2">
                  <c:v>0</c:v>
                </c:pt>
                <c:pt idx="3">
                  <c:v>0</c:v>
                </c:pt>
                <c:pt idx="4" formatCode="0.00%">
                  <c:v>3.5700000000000003E-2</c:v>
                </c:pt>
                <c:pt idx="5" formatCode="0.00%">
                  <c:v>3.3300000000000003E-2</c:v>
                </c:pt>
                <c:pt idx="6">
                  <c:v>0</c:v>
                </c:pt>
                <c:pt idx="7">
                  <c:v>0</c:v>
                </c:pt>
                <c:pt idx="8" formatCode="0.00%">
                  <c:v>3.85E-2</c:v>
                </c:pt>
                <c:pt idx="9">
                  <c:v>0</c:v>
                </c:pt>
                <c:pt idx="10">
                  <c:v>0</c:v>
                </c:pt>
                <c:pt idx="11">
                  <c:v>0</c:v>
                </c:pt>
              </c:numCache>
            </c:numRef>
          </c:val>
          <c:smooth val="0"/>
          <c:extLst>
            <c:ext xmlns:c16="http://schemas.microsoft.com/office/drawing/2014/chart" uri="{C3380CC4-5D6E-409C-BE32-E72D297353CC}">
              <c16:uniqueId val="{00000003-DA35-4BE4-86F7-6E27053D3363}"/>
            </c:ext>
          </c:extLst>
        </c:ser>
        <c:ser>
          <c:idx val="4"/>
          <c:order val="4"/>
          <c:tx>
            <c:strRef>
              <c:f>'&lt;10 animal GT '!$C$7</c:f>
              <c:strCache>
                <c:ptCount val="1"/>
                <c:pt idx="0">
                  <c:v>lab3</c:v>
                </c:pt>
              </c:strCache>
            </c:strRef>
          </c:tx>
          <c:spPr>
            <a:ln w="28575" cap="rnd">
              <a:solidFill>
                <a:schemeClr val="accent5"/>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'!$D$7:$O$7</c:f>
              <c:numCache>
                <c:formatCode>0.00%</c:formatCode>
                <c:ptCount val="12"/>
                <c:pt idx="0">
                  <c:v>0.25</c:v>
                </c:pt>
                <c:pt idx="1">
                  <c:v>1</c:v>
                </c:pt>
                <c:pt idx="2">
                  <c:v>0.1429</c:v>
                </c:pt>
                <c:pt idx="3">
                  <c:v>0.2</c:v>
                </c:pt>
                <c:pt idx="4">
                  <c:v>0.2</c:v>
                </c:pt>
                <c:pt idx="5">
                  <c:v>0.16669999999999999</c:v>
                </c:pt>
                <c:pt idx="6">
                  <c:v>0.16669999999999999</c:v>
                </c:pt>
                <c:pt idx="7">
                  <c:v>0.2727</c:v>
                </c:pt>
                <c:pt idx="8">
                  <c:v>0.2</c:v>
                </c:pt>
                <c:pt idx="9">
                  <c:v>0.46150000000000002</c:v>
                </c:pt>
                <c:pt idx="10">
                  <c:v>0.23530000000000001</c:v>
                </c:pt>
                <c:pt idx="11">
                  <c:v>0.41670000000000001</c:v>
                </c:pt>
              </c:numCache>
            </c:numRef>
          </c:val>
          <c:smooth val="0"/>
          <c:extLst>
            <c:ext xmlns:c16="http://schemas.microsoft.com/office/drawing/2014/chart" uri="{C3380CC4-5D6E-409C-BE32-E72D297353CC}">
              <c16:uniqueId val="{00000004-DA35-4BE4-86F7-6E27053D3363}"/>
            </c:ext>
          </c:extLst>
        </c:ser>
        <c:ser>
          <c:idx val="5"/>
          <c:order val="5"/>
          <c:tx>
            <c:strRef>
              <c:f>'&lt;10 animal GT '!$C$8</c:f>
              <c:strCache>
                <c:ptCount val="1"/>
                <c:pt idx="0">
                  <c:v>lab6</c:v>
                </c:pt>
              </c:strCache>
            </c:strRef>
          </c:tx>
          <c:spPr>
            <a:ln w="28575" cap="rnd">
              <a:solidFill>
                <a:schemeClr val="accent6"/>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'!$D$8:$O$8</c:f>
              <c:numCache>
                <c:formatCode>0.00%</c:formatCode>
                <c:ptCount val="12"/>
                <c:pt idx="0" formatCode="0%">
                  <c:v>0</c:v>
                </c:pt>
                <c:pt idx="1">
                  <c:v>0.5</c:v>
                </c:pt>
                <c:pt idx="2">
                  <c:v>0.5</c:v>
                </c:pt>
                <c:pt idx="3" formatCode="0%">
                  <c:v>0</c:v>
                </c:pt>
                <c:pt idx="4" formatCode="0%">
                  <c:v>0</c:v>
                </c:pt>
                <c:pt idx="5" formatCode="0%">
                  <c:v>0</c:v>
                </c:pt>
                <c:pt idx="6">
                  <c:v>0.5</c:v>
                </c:pt>
                <c:pt idx="7" formatCode="0%">
                  <c:v>0</c:v>
                </c:pt>
                <c:pt idx="8">
                  <c:v>1</c:v>
                </c:pt>
                <c:pt idx="9">
                  <c:v>1</c:v>
                </c:pt>
                <c:pt idx="10" formatCode="0%">
                  <c:v>0</c:v>
                </c:pt>
                <c:pt idx="11" formatCode="0%">
                  <c:v>0</c:v>
                </c:pt>
              </c:numCache>
            </c:numRef>
          </c:val>
          <c:smooth val="0"/>
          <c:extLst>
            <c:ext xmlns:c16="http://schemas.microsoft.com/office/drawing/2014/chart" uri="{C3380CC4-5D6E-409C-BE32-E72D297353CC}">
              <c16:uniqueId val="{00000005-DA35-4BE4-86F7-6E27053D3363}"/>
            </c:ext>
          </c:extLst>
        </c:ser>
        <c:ser>
          <c:idx val="6"/>
          <c:order val="6"/>
          <c:tx>
            <c:strRef>
              <c:f>'&lt;10 animal GT '!$C$9</c:f>
              <c:strCache>
                <c:ptCount val="1"/>
                <c:pt idx="0">
                  <c:v>lab4</c:v>
                </c:pt>
              </c:strCache>
            </c:strRef>
          </c:tx>
          <c:spPr>
            <a:ln w="28575" cap="rnd">
              <a:solidFill>
                <a:schemeClr val="accent1">
                  <a:lumMod val="60000"/>
                </a:schemeClr>
              </a:solidFill>
              <a:round/>
            </a:ln>
            <a:effectLst/>
          </c:spPr>
          <c:marker>
            <c:symbol val="none"/>
          </c:marker>
          <c:cat>
            <c:numRef>
              <c:f>'&lt;10 animal GT '!$D$2:$O$2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'&lt;10 animal GT '!$D$9:$O$9</c:f>
              <c:numCache>
                <c:formatCode>0.00%</c:formatCode>
                <c:ptCount val="12"/>
                <c:pt idx="0">
                  <c:v>0.02</c:v>
                </c:pt>
                <c:pt idx="1">
                  <c:v>5.7700000000000001E-2</c:v>
                </c:pt>
                <c:pt idx="2">
                  <c:v>2.4400000000000002E-2</c:v>
                </c:pt>
                <c:pt idx="3">
                  <c:v>3.6999999999999998E-2</c:v>
                </c:pt>
                <c:pt idx="4">
                  <c:v>0.1148</c:v>
                </c:pt>
                <c:pt idx="5">
                  <c:v>0.1014</c:v>
                </c:pt>
                <c:pt idx="6">
                  <c:v>0.1071</c:v>
                </c:pt>
                <c:pt idx="7">
                  <c:v>5.6599999999999998E-2</c:v>
                </c:pt>
                <c:pt idx="8">
                  <c:v>0.15790000000000001</c:v>
                </c:pt>
                <c:pt idx="9">
                  <c:v>0.13039999999999999</c:v>
                </c:pt>
                <c:pt idx="10">
                  <c:v>0.1077</c:v>
                </c:pt>
                <c:pt idx="11">
                  <c:v>4.5499999999999999E-2</c:v>
                </c:pt>
              </c:numCache>
            </c:numRef>
          </c:val>
          <c:smooth val="0"/>
          <c:extLst>
            <c:ext xmlns:c16="http://schemas.microsoft.com/office/drawing/2014/chart" uri="{C3380CC4-5D6E-409C-BE32-E72D297353CC}">
              <c16:uniqueId val="{00000006-DA35-4BE4-86F7-6E27053D3363}"/>
            </c:ext>
          </c:extLst>
        </c:ser>
        <c:dLbls>
          <c:showLegendKey val="0"/>
          <c:showVal val="0"/>
          <c:showCatName val="0"/>
          <c:showSerName val="0"/>
          <c:showPercent val="0"/>
          <c:showBubbleSize val="0"/>
        </c:dLbls>
        <c:smooth val="0"/>
        <c:axId val="355978696"/>
        <c:axId val="355981648"/>
      </c:lineChart>
      <c:dateAx>
        <c:axId val="3559786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55981648"/>
        <c:crosses val="autoZero"/>
        <c:auto val="1"/>
        <c:lblOffset val="100"/>
        <c:baseTimeUnit val="months"/>
      </c:dateAx>
      <c:valAx>
        <c:axId val="35598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559786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Percent Failing on SNP Call Rate</a:t>
            </a:r>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SNPCallRate!$C$3</c:f>
              <c:strCache>
                <c:ptCount val="1"/>
                <c:pt idx="0">
                  <c:v>Lab2</c:v>
                </c:pt>
              </c:strCache>
            </c:strRef>
          </c:tx>
          <c:spPr>
            <a:ln w="28575" cap="rnd">
              <a:solidFill>
                <a:schemeClr val="accent1"/>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SNPCallRate!$D$3:$O$3</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86FC-47FC-890C-81E91C2AFF06}"/>
            </c:ext>
          </c:extLst>
        </c:ser>
        <c:ser>
          <c:idx val="1"/>
          <c:order val="1"/>
          <c:tx>
            <c:strRef>
              <c:f>SNPCallRate!$C$4</c:f>
              <c:strCache>
                <c:ptCount val="1"/>
                <c:pt idx="0">
                  <c:v>Lab5</c:v>
                </c:pt>
              </c:strCache>
            </c:strRef>
          </c:tx>
          <c:spPr>
            <a:ln w="28575" cap="rnd">
              <a:solidFill>
                <a:schemeClr val="accent2"/>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SNPCallRate!$D$4:$O$4</c:f>
              <c:numCache>
                <c:formatCode>0%</c:formatCode>
                <c:ptCount val="12"/>
                <c:pt idx="0">
                  <c:v>0</c:v>
                </c:pt>
                <c:pt idx="1">
                  <c:v>0</c:v>
                </c:pt>
                <c:pt idx="2">
                  <c:v>0</c:v>
                </c:pt>
                <c:pt idx="3" formatCode="0.00%">
                  <c:v>0.1429</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86FC-47FC-890C-81E91C2AFF06}"/>
            </c:ext>
          </c:extLst>
        </c:ser>
        <c:ser>
          <c:idx val="2"/>
          <c:order val="2"/>
          <c:tx>
            <c:strRef>
              <c:f>SNPCallRate!$C$5</c:f>
              <c:strCache>
                <c:ptCount val="1"/>
                <c:pt idx="0">
                  <c:v>Lab7</c:v>
                </c:pt>
              </c:strCache>
            </c:strRef>
          </c:tx>
          <c:spPr>
            <a:ln w="28575" cap="rnd">
              <a:solidFill>
                <a:schemeClr val="accent3"/>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SNPCallRate!$D$5:$O$5</c:f>
              <c:numCache>
                <c:formatCode>0.00%</c:formatCode>
                <c:ptCount val="12"/>
                <c:pt idx="0">
                  <c:v>0.1429</c:v>
                </c:pt>
                <c:pt idx="1">
                  <c:v>3.2300000000000002E-2</c:v>
                </c:pt>
                <c:pt idx="2">
                  <c:v>4.3499999999999997E-2</c:v>
                </c:pt>
                <c:pt idx="3">
                  <c:v>0.1515</c:v>
                </c:pt>
                <c:pt idx="4">
                  <c:v>0.16669999999999999</c:v>
                </c:pt>
                <c:pt idx="5">
                  <c:v>0.12820000000000001</c:v>
                </c:pt>
                <c:pt idx="6">
                  <c:v>0.34379999999999999</c:v>
                </c:pt>
                <c:pt idx="7">
                  <c:v>0.18179999999999999</c:v>
                </c:pt>
                <c:pt idx="8">
                  <c:v>0.15</c:v>
                </c:pt>
                <c:pt idx="9">
                  <c:v>0.1951</c:v>
                </c:pt>
                <c:pt idx="10">
                  <c:v>0.2979</c:v>
                </c:pt>
                <c:pt idx="11">
                  <c:v>0.19439999999999999</c:v>
                </c:pt>
              </c:numCache>
            </c:numRef>
          </c:val>
          <c:smooth val="0"/>
          <c:extLst>
            <c:ext xmlns:c16="http://schemas.microsoft.com/office/drawing/2014/chart" uri="{C3380CC4-5D6E-409C-BE32-E72D297353CC}">
              <c16:uniqueId val="{00000002-86FC-47FC-890C-81E91C2AFF06}"/>
            </c:ext>
          </c:extLst>
        </c:ser>
        <c:ser>
          <c:idx val="3"/>
          <c:order val="3"/>
          <c:tx>
            <c:strRef>
              <c:f>SNPCallRate!$C$6</c:f>
              <c:strCache>
                <c:ptCount val="1"/>
                <c:pt idx="0">
                  <c:v>Lab1</c:v>
                </c:pt>
              </c:strCache>
            </c:strRef>
          </c:tx>
          <c:spPr>
            <a:ln w="28575" cap="rnd">
              <a:solidFill>
                <a:schemeClr val="accent4"/>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SNPCallRate!$D$6:$O$6</c:f>
              <c:numCache>
                <c:formatCode>0.00%</c:formatCode>
                <c:ptCount val="12"/>
                <c:pt idx="0">
                  <c:v>0.31580000000000003</c:v>
                </c:pt>
                <c:pt idx="1">
                  <c:v>0.47620000000000001</c:v>
                </c:pt>
                <c:pt idx="2">
                  <c:v>0.45</c:v>
                </c:pt>
                <c:pt idx="3">
                  <c:v>0.36359999999999998</c:v>
                </c:pt>
                <c:pt idx="4">
                  <c:v>0.5</c:v>
                </c:pt>
                <c:pt idx="5">
                  <c:v>0.5333</c:v>
                </c:pt>
                <c:pt idx="6">
                  <c:v>0.5</c:v>
                </c:pt>
                <c:pt idx="7">
                  <c:v>0.5806</c:v>
                </c:pt>
                <c:pt idx="8">
                  <c:v>0.57689999999999997</c:v>
                </c:pt>
                <c:pt idx="9">
                  <c:v>0.8</c:v>
                </c:pt>
                <c:pt idx="10">
                  <c:v>0.70369999999999999</c:v>
                </c:pt>
                <c:pt idx="11">
                  <c:v>0.5625</c:v>
                </c:pt>
              </c:numCache>
            </c:numRef>
          </c:val>
          <c:smooth val="0"/>
          <c:extLst>
            <c:ext xmlns:c16="http://schemas.microsoft.com/office/drawing/2014/chart" uri="{C3380CC4-5D6E-409C-BE32-E72D297353CC}">
              <c16:uniqueId val="{00000003-86FC-47FC-890C-81E91C2AFF06}"/>
            </c:ext>
          </c:extLst>
        </c:ser>
        <c:ser>
          <c:idx val="4"/>
          <c:order val="4"/>
          <c:tx>
            <c:strRef>
              <c:f>SNPCallRate!$C$7</c:f>
              <c:strCache>
                <c:ptCount val="1"/>
                <c:pt idx="0">
                  <c:v>lab3</c:v>
                </c:pt>
              </c:strCache>
            </c:strRef>
          </c:tx>
          <c:spPr>
            <a:ln w="28575" cap="rnd">
              <a:solidFill>
                <a:schemeClr val="accent5"/>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SNPCallRate!$D$7:$O$7</c:f>
              <c:numCache>
                <c:formatCode>0%</c:formatCode>
                <c:ptCount val="12"/>
                <c:pt idx="0" formatCode="0.00%">
                  <c:v>0.125</c:v>
                </c:pt>
                <c:pt idx="1">
                  <c:v>0</c:v>
                </c:pt>
                <c:pt idx="2" formatCode="0.00%">
                  <c:v>0.42859999999999998</c:v>
                </c:pt>
                <c:pt idx="3" formatCode="0.00%">
                  <c:v>0.4</c:v>
                </c:pt>
                <c:pt idx="4" formatCode="0.00%">
                  <c:v>0.4</c:v>
                </c:pt>
                <c:pt idx="5" formatCode="0.00%">
                  <c:v>0.41670000000000001</c:v>
                </c:pt>
                <c:pt idx="6" formatCode="0.00%">
                  <c:v>0.25</c:v>
                </c:pt>
                <c:pt idx="7" formatCode="0.00%">
                  <c:v>0.45450000000000002</c:v>
                </c:pt>
                <c:pt idx="8" formatCode="0.00%">
                  <c:v>0.2</c:v>
                </c:pt>
                <c:pt idx="9" formatCode="0.00%">
                  <c:v>7.6899999999999996E-2</c:v>
                </c:pt>
                <c:pt idx="10" formatCode="0.00%">
                  <c:v>0.29409999999999997</c:v>
                </c:pt>
                <c:pt idx="11" formatCode="0.00%">
                  <c:v>0.33329999999999999</c:v>
                </c:pt>
              </c:numCache>
            </c:numRef>
          </c:val>
          <c:smooth val="0"/>
          <c:extLst>
            <c:ext xmlns:c16="http://schemas.microsoft.com/office/drawing/2014/chart" uri="{C3380CC4-5D6E-409C-BE32-E72D297353CC}">
              <c16:uniqueId val="{00000004-86FC-47FC-890C-81E91C2AFF06}"/>
            </c:ext>
          </c:extLst>
        </c:ser>
        <c:ser>
          <c:idx val="5"/>
          <c:order val="5"/>
          <c:tx>
            <c:strRef>
              <c:f>SNPCallRate!$C$8</c:f>
              <c:strCache>
                <c:ptCount val="1"/>
                <c:pt idx="0">
                  <c:v>lab6</c:v>
                </c:pt>
              </c:strCache>
            </c:strRef>
          </c:tx>
          <c:spPr>
            <a:ln w="28575" cap="rnd">
              <a:solidFill>
                <a:schemeClr val="accent6"/>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SNPCallRate!$D$8:$O$8</c:f>
              <c:numCache>
                <c:formatCode>0%</c:formatCode>
                <c:ptCount val="12"/>
                <c:pt idx="0">
                  <c:v>0</c:v>
                </c:pt>
                <c:pt idx="1">
                  <c:v>0</c:v>
                </c:pt>
                <c:pt idx="2">
                  <c:v>0</c:v>
                </c:pt>
                <c:pt idx="3">
                  <c:v>0</c:v>
                </c:pt>
                <c:pt idx="4" formatCode="0.00%">
                  <c:v>1</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5-86FC-47FC-890C-81E91C2AFF06}"/>
            </c:ext>
          </c:extLst>
        </c:ser>
        <c:ser>
          <c:idx val="6"/>
          <c:order val="6"/>
          <c:tx>
            <c:strRef>
              <c:f>SNPCallRate!$C$9</c:f>
              <c:strCache>
                <c:ptCount val="1"/>
                <c:pt idx="0">
                  <c:v>lab4</c:v>
                </c:pt>
              </c:strCache>
            </c:strRef>
          </c:tx>
          <c:spPr>
            <a:ln w="28575" cap="rnd">
              <a:solidFill>
                <a:schemeClr val="accent1">
                  <a:lumMod val="60000"/>
                </a:schemeClr>
              </a:solidFill>
              <a:round/>
            </a:ln>
            <a:effectLst/>
          </c:spPr>
          <c:marker>
            <c:symbol val="none"/>
          </c:marker>
          <c:cat>
            <c:numRef>
              <c:f>SNPCallRate!$D$2:$O$2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SNPCallRate!$D$9:$O$9</c:f>
              <c:numCache>
                <c:formatCode>0.00%</c:formatCode>
                <c:ptCount val="12"/>
                <c:pt idx="0">
                  <c:v>0.84</c:v>
                </c:pt>
                <c:pt idx="1">
                  <c:v>0.88460000000000005</c:v>
                </c:pt>
                <c:pt idx="2">
                  <c:v>0.75609999999999999</c:v>
                </c:pt>
                <c:pt idx="3">
                  <c:v>0.79630000000000001</c:v>
                </c:pt>
                <c:pt idx="4">
                  <c:v>0.34429999999999999</c:v>
                </c:pt>
                <c:pt idx="5">
                  <c:v>0.73909999999999998</c:v>
                </c:pt>
                <c:pt idx="6">
                  <c:v>0.67859999999999998</c:v>
                </c:pt>
                <c:pt idx="7">
                  <c:v>0.45279999999999998</c:v>
                </c:pt>
                <c:pt idx="8">
                  <c:v>0.35089999999999999</c:v>
                </c:pt>
                <c:pt idx="9">
                  <c:v>0.28260000000000002</c:v>
                </c:pt>
                <c:pt idx="10">
                  <c:v>0.23080000000000001</c:v>
                </c:pt>
                <c:pt idx="11">
                  <c:v>0.54549999999999998</c:v>
                </c:pt>
              </c:numCache>
            </c:numRef>
          </c:val>
          <c:smooth val="0"/>
          <c:extLst>
            <c:ext xmlns:c16="http://schemas.microsoft.com/office/drawing/2014/chart" uri="{C3380CC4-5D6E-409C-BE32-E72D297353CC}">
              <c16:uniqueId val="{00000006-86FC-47FC-890C-81E91C2AFF06}"/>
            </c:ext>
          </c:extLst>
        </c:ser>
        <c:dLbls>
          <c:showLegendKey val="0"/>
          <c:showVal val="0"/>
          <c:showCatName val="0"/>
          <c:showSerName val="0"/>
          <c:showPercent val="0"/>
          <c:showBubbleSize val="0"/>
        </c:dLbls>
        <c:smooth val="0"/>
        <c:axId val="421049440"/>
        <c:axId val="421049768"/>
      </c:lineChart>
      <c:dateAx>
        <c:axId val="4210494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21049768"/>
        <c:crosses val="autoZero"/>
        <c:auto val="1"/>
        <c:lblOffset val="100"/>
        <c:baseTimeUnit val="months"/>
      </c:dateAx>
      <c:valAx>
        <c:axId val="421049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21049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Percent Failing</a:t>
            </a:r>
            <a:r>
              <a:rPr lang="en-US" sz="4400" b="1" baseline="0" dirty="0"/>
              <a:t> on SNP Parent-Progeny Conflicts</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'SNP PPC'!$C$3</c:f>
              <c:strCache>
                <c:ptCount val="1"/>
                <c:pt idx="0">
                  <c:v>Lab2</c:v>
                </c:pt>
              </c:strCache>
            </c:strRef>
          </c:tx>
          <c:spPr>
            <a:ln w="28575" cap="rnd">
              <a:solidFill>
                <a:schemeClr val="accent1"/>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PPC'!$D$3:$O$3</c:f>
              <c:numCache>
                <c:formatCode>0%</c:formatCode>
                <c:ptCount val="12"/>
                <c:pt idx="0">
                  <c:v>0</c:v>
                </c:pt>
                <c:pt idx="1">
                  <c:v>0</c:v>
                </c:pt>
                <c:pt idx="2" formatCode="0.00%">
                  <c:v>1</c:v>
                </c:pt>
                <c:pt idx="3">
                  <c:v>0</c:v>
                </c:pt>
                <c:pt idx="4">
                  <c:v>0</c:v>
                </c:pt>
                <c:pt idx="5">
                  <c:v>0</c:v>
                </c:pt>
                <c:pt idx="6" formatCode="0.00%">
                  <c:v>1</c:v>
                </c:pt>
                <c:pt idx="7">
                  <c:v>0</c:v>
                </c:pt>
                <c:pt idx="8">
                  <c:v>0</c:v>
                </c:pt>
                <c:pt idx="9">
                  <c:v>0</c:v>
                </c:pt>
                <c:pt idx="10">
                  <c:v>0</c:v>
                </c:pt>
                <c:pt idx="11">
                  <c:v>0</c:v>
                </c:pt>
              </c:numCache>
            </c:numRef>
          </c:val>
          <c:smooth val="0"/>
          <c:extLst>
            <c:ext xmlns:c16="http://schemas.microsoft.com/office/drawing/2014/chart" uri="{C3380CC4-5D6E-409C-BE32-E72D297353CC}">
              <c16:uniqueId val="{00000000-C7E6-4B9D-AEBD-11D281AAA81B}"/>
            </c:ext>
          </c:extLst>
        </c:ser>
        <c:ser>
          <c:idx val="1"/>
          <c:order val="1"/>
          <c:tx>
            <c:strRef>
              <c:f>'SNP PPC'!$C$4</c:f>
              <c:strCache>
                <c:ptCount val="1"/>
                <c:pt idx="0">
                  <c:v>Lab5</c:v>
                </c:pt>
              </c:strCache>
            </c:strRef>
          </c:tx>
          <c:spPr>
            <a:ln w="28575" cap="rnd">
              <a:solidFill>
                <a:schemeClr val="accent2"/>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PPC'!$D$4:$O$4</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C7E6-4B9D-AEBD-11D281AAA81B}"/>
            </c:ext>
          </c:extLst>
        </c:ser>
        <c:ser>
          <c:idx val="2"/>
          <c:order val="2"/>
          <c:tx>
            <c:strRef>
              <c:f>'SNP PPC'!$C$5</c:f>
              <c:strCache>
                <c:ptCount val="1"/>
                <c:pt idx="0">
                  <c:v>Lab7</c:v>
                </c:pt>
              </c:strCache>
            </c:strRef>
          </c:tx>
          <c:spPr>
            <a:ln w="28575" cap="rnd">
              <a:solidFill>
                <a:schemeClr val="accent3"/>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PPC'!$D$5:$O$5</c:f>
              <c:numCache>
                <c:formatCode>0%</c:formatCode>
                <c:ptCount val="12"/>
                <c:pt idx="0" formatCode="0.00%">
                  <c:v>3.5700000000000003E-2</c:v>
                </c:pt>
                <c:pt idx="1">
                  <c:v>0</c:v>
                </c:pt>
                <c:pt idx="2">
                  <c:v>0</c:v>
                </c:pt>
                <c:pt idx="3">
                  <c:v>0</c:v>
                </c:pt>
                <c:pt idx="4">
                  <c:v>0</c:v>
                </c:pt>
                <c:pt idx="5">
                  <c:v>0</c:v>
                </c:pt>
                <c:pt idx="6" formatCode="0.00%">
                  <c:v>3.1199999999999999E-2</c:v>
                </c:pt>
                <c:pt idx="7" formatCode="0.00%">
                  <c:v>2.2700000000000001E-2</c:v>
                </c:pt>
                <c:pt idx="8">
                  <c:v>0</c:v>
                </c:pt>
                <c:pt idx="9" formatCode="0.00%">
                  <c:v>2.4400000000000002E-2</c:v>
                </c:pt>
                <c:pt idx="10">
                  <c:v>0</c:v>
                </c:pt>
                <c:pt idx="11">
                  <c:v>0</c:v>
                </c:pt>
              </c:numCache>
            </c:numRef>
          </c:val>
          <c:smooth val="0"/>
          <c:extLst>
            <c:ext xmlns:c16="http://schemas.microsoft.com/office/drawing/2014/chart" uri="{C3380CC4-5D6E-409C-BE32-E72D297353CC}">
              <c16:uniqueId val="{00000002-C7E6-4B9D-AEBD-11D281AAA81B}"/>
            </c:ext>
          </c:extLst>
        </c:ser>
        <c:ser>
          <c:idx val="3"/>
          <c:order val="3"/>
          <c:tx>
            <c:strRef>
              <c:f>'SNP PPC'!$C$6</c:f>
              <c:strCache>
                <c:ptCount val="1"/>
                <c:pt idx="0">
                  <c:v>Lab1</c:v>
                </c:pt>
              </c:strCache>
            </c:strRef>
          </c:tx>
          <c:spPr>
            <a:ln w="28575" cap="rnd">
              <a:solidFill>
                <a:schemeClr val="accent4"/>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PPC'!$D$6:$O$6</c:f>
              <c:numCache>
                <c:formatCode>0.00%</c:formatCode>
                <c:ptCount val="12"/>
                <c:pt idx="0">
                  <c:v>5.2600000000000001E-2</c:v>
                </c:pt>
                <c:pt idx="1">
                  <c:v>9.5200000000000007E-2</c:v>
                </c:pt>
                <c:pt idx="2">
                  <c:v>0.1</c:v>
                </c:pt>
                <c:pt idx="3">
                  <c:v>0.36359999999999998</c:v>
                </c:pt>
                <c:pt idx="4">
                  <c:v>0.21429999999999999</c:v>
                </c:pt>
                <c:pt idx="5">
                  <c:v>3.3300000000000003E-2</c:v>
                </c:pt>
                <c:pt idx="6">
                  <c:v>0.1</c:v>
                </c:pt>
                <c:pt idx="7">
                  <c:v>3.2300000000000002E-2</c:v>
                </c:pt>
                <c:pt idx="8">
                  <c:v>3.85E-2</c:v>
                </c:pt>
                <c:pt idx="9" formatCode="0%">
                  <c:v>0</c:v>
                </c:pt>
                <c:pt idx="10" formatCode="0%">
                  <c:v>0</c:v>
                </c:pt>
                <c:pt idx="11">
                  <c:v>6.25E-2</c:v>
                </c:pt>
              </c:numCache>
            </c:numRef>
          </c:val>
          <c:smooth val="0"/>
          <c:extLst>
            <c:ext xmlns:c16="http://schemas.microsoft.com/office/drawing/2014/chart" uri="{C3380CC4-5D6E-409C-BE32-E72D297353CC}">
              <c16:uniqueId val="{00000003-C7E6-4B9D-AEBD-11D281AAA81B}"/>
            </c:ext>
          </c:extLst>
        </c:ser>
        <c:ser>
          <c:idx val="4"/>
          <c:order val="4"/>
          <c:tx>
            <c:strRef>
              <c:f>'SNP PPC'!$C$7</c:f>
              <c:strCache>
                <c:ptCount val="1"/>
                <c:pt idx="0">
                  <c:v>lab3</c:v>
                </c:pt>
              </c:strCache>
            </c:strRef>
          </c:tx>
          <c:spPr>
            <a:ln w="28575" cap="rnd">
              <a:solidFill>
                <a:schemeClr val="accent5"/>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PPC'!$D$7:$O$7</c:f>
              <c:numCache>
                <c:formatCode>0%</c:formatCode>
                <c:ptCount val="12"/>
                <c:pt idx="0" formatCode="0.00%">
                  <c:v>0.25</c:v>
                </c:pt>
                <c:pt idx="1">
                  <c:v>0</c:v>
                </c:pt>
                <c:pt idx="2">
                  <c:v>0</c:v>
                </c:pt>
                <c:pt idx="3" formatCode="0.00%">
                  <c:v>0.2</c:v>
                </c:pt>
                <c:pt idx="4" formatCode="0.00%">
                  <c:v>6.6699999999999995E-2</c:v>
                </c:pt>
                <c:pt idx="5" formatCode="0.00%">
                  <c:v>0.41670000000000001</c:v>
                </c:pt>
                <c:pt idx="6" formatCode="0.00%">
                  <c:v>0.16669999999999999</c:v>
                </c:pt>
                <c:pt idx="7" formatCode="0.00%">
                  <c:v>9.0899999999999995E-2</c:v>
                </c:pt>
                <c:pt idx="8" formatCode="0.00%">
                  <c:v>0.05</c:v>
                </c:pt>
                <c:pt idx="9">
                  <c:v>0</c:v>
                </c:pt>
                <c:pt idx="10" formatCode="0.00%">
                  <c:v>5.8799999999999998E-2</c:v>
                </c:pt>
                <c:pt idx="11" formatCode="0.00%">
                  <c:v>8.3299999999999999E-2</c:v>
                </c:pt>
              </c:numCache>
            </c:numRef>
          </c:val>
          <c:smooth val="0"/>
          <c:extLst>
            <c:ext xmlns:c16="http://schemas.microsoft.com/office/drawing/2014/chart" uri="{C3380CC4-5D6E-409C-BE32-E72D297353CC}">
              <c16:uniqueId val="{00000004-C7E6-4B9D-AEBD-11D281AAA81B}"/>
            </c:ext>
          </c:extLst>
        </c:ser>
        <c:ser>
          <c:idx val="5"/>
          <c:order val="5"/>
          <c:tx>
            <c:strRef>
              <c:f>'SNP PPC'!$C$8</c:f>
              <c:strCache>
                <c:ptCount val="1"/>
                <c:pt idx="0">
                  <c:v>lab6</c:v>
                </c:pt>
              </c:strCache>
            </c:strRef>
          </c:tx>
          <c:spPr>
            <a:ln w="28575" cap="rnd">
              <a:solidFill>
                <a:schemeClr val="accent6"/>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PPC'!$D$8:$O$8</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5-C7E6-4B9D-AEBD-11D281AAA81B}"/>
            </c:ext>
          </c:extLst>
        </c:ser>
        <c:ser>
          <c:idx val="6"/>
          <c:order val="6"/>
          <c:tx>
            <c:strRef>
              <c:f>'SNP PPC'!$C$9</c:f>
              <c:strCache>
                <c:ptCount val="1"/>
                <c:pt idx="0">
                  <c:v>lab4</c:v>
                </c:pt>
              </c:strCache>
            </c:strRef>
          </c:tx>
          <c:spPr>
            <a:ln w="28575" cap="rnd">
              <a:solidFill>
                <a:schemeClr val="accent1">
                  <a:lumMod val="60000"/>
                </a:schemeClr>
              </a:solidFill>
              <a:round/>
            </a:ln>
            <a:effectLst/>
          </c:spPr>
          <c:marker>
            <c:symbol val="none"/>
          </c:marker>
          <c:cat>
            <c:numRef>
              <c:f>'SNP PPC'!$D$2:$O$2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'SNP PPC'!$D$9:$O$9</c:f>
              <c:numCache>
                <c:formatCode>0.00%</c:formatCode>
                <c:ptCount val="12"/>
                <c:pt idx="0">
                  <c:v>0.04</c:v>
                </c:pt>
                <c:pt idx="1">
                  <c:v>3.85E-2</c:v>
                </c:pt>
                <c:pt idx="2">
                  <c:v>4.8800000000000003E-2</c:v>
                </c:pt>
                <c:pt idx="3">
                  <c:v>7.4099999999999999E-2</c:v>
                </c:pt>
                <c:pt idx="4">
                  <c:v>1.6400000000000001E-2</c:v>
                </c:pt>
                <c:pt idx="5">
                  <c:v>5.8000000000000003E-2</c:v>
                </c:pt>
                <c:pt idx="6">
                  <c:v>5.3600000000000002E-2</c:v>
                </c:pt>
                <c:pt idx="7">
                  <c:v>5.6599999999999998E-2</c:v>
                </c:pt>
                <c:pt idx="8" formatCode="0%">
                  <c:v>0</c:v>
                </c:pt>
                <c:pt idx="9">
                  <c:v>6.5199999999999994E-2</c:v>
                </c:pt>
                <c:pt idx="10">
                  <c:v>3.0800000000000001E-2</c:v>
                </c:pt>
                <c:pt idx="11">
                  <c:v>6.8199999999999997E-2</c:v>
                </c:pt>
              </c:numCache>
            </c:numRef>
          </c:val>
          <c:smooth val="0"/>
          <c:extLst>
            <c:ext xmlns:c16="http://schemas.microsoft.com/office/drawing/2014/chart" uri="{C3380CC4-5D6E-409C-BE32-E72D297353CC}">
              <c16:uniqueId val="{00000006-C7E6-4B9D-AEBD-11D281AAA81B}"/>
            </c:ext>
          </c:extLst>
        </c:ser>
        <c:dLbls>
          <c:showLegendKey val="0"/>
          <c:showVal val="0"/>
          <c:showCatName val="0"/>
          <c:showSerName val="0"/>
          <c:showPercent val="0"/>
          <c:showBubbleSize val="0"/>
        </c:dLbls>
        <c:smooth val="0"/>
        <c:axId val="355968528"/>
        <c:axId val="355975416"/>
      </c:lineChart>
      <c:dateAx>
        <c:axId val="3559685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55975416"/>
        <c:crosses val="autoZero"/>
        <c:auto val="1"/>
        <c:lblOffset val="100"/>
        <c:baseTimeUnit val="months"/>
      </c:dateAx>
      <c:valAx>
        <c:axId val="355975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55968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1" dirty="0"/>
              <a:t>Percent</a:t>
            </a:r>
            <a:r>
              <a:rPr lang="en-US" sz="3600" b="1" baseline="0" dirty="0"/>
              <a:t> Failing on HWC </a:t>
            </a:r>
            <a:endParaRPr lang="en-US" sz="3600" b="1" dirty="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HWE!$C$3</c:f>
              <c:strCache>
                <c:ptCount val="1"/>
                <c:pt idx="0">
                  <c:v>Lab2</c:v>
                </c:pt>
              </c:strCache>
            </c:strRef>
          </c:tx>
          <c:spPr>
            <a:ln w="28575" cap="rnd">
              <a:solidFill>
                <a:schemeClr val="accent1"/>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HWE!$D$3:$O$3</c:f>
              <c:numCache>
                <c:formatCode>0%</c:formatCode>
                <c:ptCount val="12"/>
                <c:pt idx="0">
                  <c:v>0</c:v>
                </c:pt>
                <c:pt idx="1">
                  <c:v>0</c:v>
                </c:pt>
                <c:pt idx="2" formatCode="0.00%">
                  <c:v>1</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B84B-46A7-8B7F-659A4ABC218E}"/>
            </c:ext>
          </c:extLst>
        </c:ser>
        <c:ser>
          <c:idx val="1"/>
          <c:order val="1"/>
          <c:tx>
            <c:strRef>
              <c:f>HWE!$C$4</c:f>
              <c:strCache>
                <c:ptCount val="1"/>
                <c:pt idx="0">
                  <c:v>Lab5</c:v>
                </c:pt>
              </c:strCache>
            </c:strRef>
          </c:tx>
          <c:spPr>
            <a:ln w="28575" cap="rnd">
              <a:solidFill>
                <a:schemeClr val="accent2"/>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HWE!$D$4:$O$4</c:f>
              <c:numCache>
                <c:formatCode>0%</c:formatCode>
                <c:ptCount val="12"/>
                <c:pt idx="0">
                  <c:v>0</c:v>
                </c:pt>
                <c:pt idx="1">
                  <c:v>0</c:v>
                </c:pt>
                <c:pt idx="2">
                  <c:v>0</c:v>
                </c:pt>
                <c:pt idx="3" formatCode="0.00%">
                  <c:v>0.1429</c:v>
                </c:pt>
                <c:pt idx="4" formatCode="0.00%">
                  <c:v>0.28570000000000001</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B84B-46A7-8B7F-659A4ABC218E}"/>
            </c:ext>
          </c:extLst>
        </c:ser>
        <c:ser>
          <c:idx val="2"/>
          <c:order val="2"/>
          <c:tx>
            <c:strRef>
              <c:f>HWE!$C$5</c:f>
              <c:strCache>
                <c:ptCount val="1"/>
                <c:pt idx="0">
                  <c:v>Lab7</c:v>
                </c:pt>
              </c:strCache>
            </c:strRef>
          </c:tx>
          <c:spPr>
            <a:ln w="28575" cap="rnd">
              <a:solidFill>
                <a:schemeClr val="accent3"/>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HWE!$D$5:$O$5</c:f>
              <c:numCache>
                <c:formatCode>0.00%</c:formatCode>
                <c:ptCount val="12"/>
                <c:pt idx="0">
                  <c:v>7.1400000000000005E-2</c:v>
                </c:pt>
                <c:pt idx="1">
                  <c:v>6.4500000000000002E-2</c:v>
                </c:pt>
                <c:pt idx="2">
                  <c:v>4.3499999999999997E-2</c:v>
                </c:pt>
                <c:pt idx="3">
                  <c:v>0.1515</c:v>
                </c:pt>
                <c:pt idx="4">
                  <c:v>8.3299999999999999E-2</c:v>
                </c:pt>
                <c:pt idx="5">
                  <c:v>7.6899999999999996E-2</c:v>
                </c:pt>
                <c:pt idx="6">
                  <c:v>0.15620000000000001</c:v>
                </c:pt>
                <c:pt idx="7">
                  <c:v>0.18179999999999999</c:v>
                </c:pt>
                <c:pt idx="8">
                  <c:v>0.125</c:v>
                </c:pt>
                <c:pt idx="9">
                  <c:v>9.7600000000000006E-2</c:v>
                </c:pt>
                <c:pt idx="10">
                  <c:v>0.12770000000000001</c:v>
                </c:pt>
                <c:pt idx="11">
                  <c:v>5.5599999999999997E-2</c:v>
                </c:pt>
              </c:numCache>
            </c:numRef>
          </c:val>
          <c:smooth val="0"/>
          <c:extLst>
            <c:ext xmlns:c16="http://schemas.microsoft.com/office/drawing/2014/chart" uri="{C3380CC4-5D6E-409C-BE32-E72D297353CC}">
              <c16:uniqueId val="{00000002-B84B-46A7-8B7F-659A4ABC218E}"/>
            </c:ext>
          </c:extLst>
        </c:ser>
        <c:ser>
          <c:idx val="3"/>
          <c:order val="3"/>
          <c:tx>
            <c:strRef>
              <c:f>HWE!$C$6</c:f>
              <c:strCache>
                <c:ptCount val="1"/>
                <c:pt idx="0">
                  <c:v>Lab1</c:v>
                </c:pt>
              </c:strCache>
            </c:strRef>
          </c:tx>
          <c:spPr>
            <a:ln w="28575" cap="rnd">
              <a:solidFill>
                <a:schemeClr val="accent4"/>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HWE!$D$6:$O$6</c:f>
              <c:numCache>
                <c:formatCode>0%</c:formatCode>
                <c:ptCount val="12"/>
                <c:pt idx="0" formatCode="0.00%">
                  <c:v>0.1053</c:v>
                </c:pt>
                <c:pt idx="1">
                  <c:v>0</c:v>
                </c:pt>
                <c:pt idx="2" formatCode="0.00%">
                  <c:v>0.1</c:v>
                </c:pt>
                <c:pt idx="3" formatCode="0.00%">
                  <c:v>0.18179999999999999</c:v>
                </c:pt>
                <c:pt idx="4" formatCode="0.00%">
                  <c:v>3.5700000000000003E-2</c:v>
                </c:pt>
                <c:pt idx="5" formatCode="0.00%">
                  <c:v>6.6699999999999995E-2</c:v>
                </c:pt>
                <c:pt idx="6" formatCode="0.00%">
                  <c:v>0.1</c:v>
                </c:pt>
                <c:pt idx="7" formatCode="0.00%">
                  <c:v>0.129</c:v>
                </c:pt>
                <c:pt idx="8" formatCode="0.00%">
                  <c:v>3.85E-2</c:v>
                </c:pt>
                <c:pt idx="9" formatCode="0.00%">
                  <c:v>0.12</c:v>
                </c:pt>
                <c:pt idx="10">
                  <c:v>0</c:v>
                </c:pt>
                <c:pt idx="11" formatCode="0.00%">
                  <c:v>6.25E-2</c:v>
                </c:pt>
              </c:numCache>
            </c:numRef>
          </c:val>
          <c:smooth val="0"/>
          <c:extLst>
            <c:ext xmlns:c16="http://schemas.microsoft.com/office/drawing/2014/chart" uri="{C3380CC4-5D6E-409C-BE32-E72D297353CC}">
              <c16:uniqueId val="{00000003-B84B-46A7-8B7F-659A4ABC218E}"/>
            </c:ext>
          </c:extLst>
        </c:ser>
        <c:ser>
          <c:idx val="4"/>
          <c:order val="4"/>
          <c:tx>
            <c:strRef>
              <c:f>HWE!$C$7</c:f>
              <c:strCache>
                <c:ptCount val="1"/>
                <c:pt idx="0">
                  <c:v>lab3</c:v>
                </c:pt>
              </c:strCache>
            </c:strRef>
          </c:tx>
          <c:spPr>
            <a:ln w="28575" cap="rnd">
              <a:solidFill>
                <a:schemeClr val="accent5"/>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HWE!$D$7:$O$7</c:f>
              <c:numCache>
                <c:formatCode>0%</c:formatCode>
                <c:ptCount val="12"/>
                <c:pt idx="0" formatCode="0.00%">
                  <c:v>0.125</c:v>
                </c:pt>
                <c:pt idx="1">
                  <c:v>0</c:v>
                </c:pt>
                <c:pt idx="2" formatCode="0.00%">
                  <c:v>0.1429</c:v>
                </c:pt>
                <c:pt idx="3" formatCode="0.00%">
                  <c:v>0.2</c:v>
                </c:pt>
                <c:pt idx="4" formatCode="0.00%">
                  <c:v>0.2</c:v>
                </c:pt>
                <c:pt idx="5">
                  <c:v>0</c:v>
                </c:pt>
                <c:pt idx="6" formatCode="0.00%">
                  <c:v>8.3299999999999999E-2</c:v>
                </c:pt>
                <c:pt idx="7" formatCode="0.00%">
                  <c:v>9.0899999999999995E-2</c:v>
                </c:pt>
                <c:pt idx="8" formatCode="0.00%">
                  <c:v>0.1</c:v>
                </c:pt>
                <c:pt idx="9" formatCode="0.00%">
                  <c:v>7.6899999999999996E-2</c:v>
                </c:pt>
                <c:pt idx="10" formatCode="0.00%">
                  <c:v>0.17649999999999999</c:v>
                </c:pt>
                <c:pt idx="11" formatCode="0.00%">
                  <c:v>0.16669999999999999</c:v>
                </c:pt>
              </c:numCache>
            </c:numRef>
          </c:val>
          <c:smooth val="0"/>
          <c:extLst>
            <c:ext xmlns:c16="http://schemas.microsoft.com/office/drawing/2014/chart" uri="{C3380CC4-5D6E-409C-BE32-E72D297353CC}">
              <c16:uniqueId val="{00000004-B84B-46A7-8B7F-659A4ABC218E}"/>
            </c:ext>
          </c:extLst>
        </c:ser>
        <c:ser>
          <c:idx val="5"/>
          <c:order val="5"/>
          <c:tx>
            <c:strRef>
              <c:f>HWE!$C$8</c:f>
              <c:strCache>
                <c:ptCount val="1"/>
                <c:pt idx="0">
                  <c:v>lab6</c:v>
                </c:pt>
              </c:strCache>
            </c:strRef>
          </c:tx>
          <c:spPr>
            <a:ln w="28575" cap="rnd">
              <a:solidFill>
                <a:schemeClr val="accent6"/>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HWE!$D$8:$O$8</c:f>
              <c:numCache>
                <c:formatCode>0%</c:formatCode>
                <c:ptCount val="12"/>
                <c:pt idx="0" formatCode="0.00%">
                  <c:v>1</c:v>
                </c:pt>
                <c:pt idx="1">
                  <c:v>0</c:v>
                </c:pt>
                <c:pt idx="2">
                  <c:v>0</c:v>
                </c:pt>
                <c:pt idx="3">
                  <c:v>0</c:v>
                </c:pt>
                <c:pt idx="4" formatCode="0.00%">
                  <c:v>1</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5-B84B-46A7-8B7F-659A4ABC218E}"/>
            </c:ext>
          </c:extLst>
        </c:ser>
        <c:ser>
          <c:idx val="6"/>
          <c:order val="6"/>
          <c:tx>
            <c:strRef>
              <c:f>HWE!$C$9</c:f>
              <c:strCache>
                <c:ptCount val="1"/>
                <c:pt idx="0">
                  <c:v>lab4</c:v>
                </c:pt>
              </c:strCache>
            </c:strRef>
          </c:tx>
          <c:spPr>
            <a:ln w="28575" cap="rnd">
              <a:solidFill>
                <a:schemeClr val="accent1">
                  <a:lumMod val="60000"/>
                </a:schemeClr>
              </a:solidFill>
              <a:round/>
            </a:ln>
            <a:effectLst/>
          </c:spPr>
          <c:marker>
            <c:symbol val="none"/>
          </c:marker>
          <c:cat>
            <c:numRef>
              <c:f>HWE!$D$2:$O$2</c:f>
              <c:numCache>
                <c:formatCode>mmm\-yy</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HWE!$D$9:$O$9</c:f>
              <c:numCache>
                <c:formatCode>0.00%</c:formatCode>
                <c:ptCount val="12"/>
                <c:pt idx="0">
                  <c:v>0.02</c:v>
                </c:pt>
                <c:pt idx="1">
                  <c:v>7.6899999999999996E-2</c:v>
                </c:pt>
                <c:pt idx="2">
                  <c:v>7.3200000000000001E-2</c:v>
                </c:pt>
                <c:pt idx="3">
                  <c:v>0.12959999999999999</c:v>
                </c:pt>
                <c:pt idx="4">
                  <c:v>3.2800000000000003E-2</c:v>
                </c:pt>
                <c:pt idx="5">
                  <c:v>5.8000000000000003E-2</c:v>
                </c:pt>
                <c:pt idx="6">
                  <c:v>5.3600000000000002E-2</c:v>
                </c:pt>
                <c:pt idx="7">
                  <c:v>9.4299999999999995E-2</c:v>
                </c:pt>
                <c:pt idx="8">
                  <c:v>3.5099999999999999E-2</c:v>
                </c:pt>
                <c:pt idx="9">
                  <c:v>4.3499999999999997E-2</c:v>
                </c:pt>
                <c:pt idx="10">
                  <c:v>3.0800000000000001E-2</c:v>
                </c:pt>
                <c:pt idx="11">
                  <c:v>0.13639999999999999</c:v>
                </c:pt>
              </c:numCache>
            </c:numRef>
          </c:val>
          <c:smooth val="0"/>
          <c:extLst>
            <c:ext xmlns:c16="http://schemas.microsoft.com/office/drawing/2014/chart" uri="{C3380CC4-5D6E-409C-BE32-E72D297353CC}">
              <c16:uniqueId val="{00000006-B84B-46A7-8B7F-659A4ABC218E}"/>
            </c:ext>
          </c:extLst>
        </c:ser>
        <c:dLbls>
          <c:showLegendKey val="0"/>
          <c:showVal val="0"/>
          <c:showCatName val="0"/>
          <c:showSerName val="0"/>
          <c:showPercent val="0"/>
          <c:showBubbleSize val="0"/>
        </c:dLbls>
        <c:smooth val="0"/>
        <c:axId val="406088400"/>
        <c:axId val="406092992"/>
      </c:lineChart>
      <c:dateAx>
        <c:axId val="406088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6092992"/>
        <c:crosses val="autoZero"/>
        <c:auto val="1"/>
        <c:lblOffset val="100"/>
        <c:baseTimeUnit val="months"/>
      </c:dateAx>
      <c:valAx>
        <c:axId val="40609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6088400"/>
        <c:crosses val="autoZero"/>
        <c:crossBetween val="between"/>
      </c:valAx>
      <c:spPr>
        <a:noFill/>
        <a:ln>
          <a:noFill/>
        </a:ln>
        <a:effectLst/>
      </c:spPr>
    </c:plotArea>
    <c:legend>
      <c:legendPos val="r"/>
      <c:layout>
        <c:manualLayout>
          <c:xMode val="edge"/>
          <c:yMode val="edge"/>
          <c:x val="0.88861951169540199"/>
          <c:y val="0.21124974037085165"/>
          <c:w val="0.11138048830459804"/>
          <c:h val="0.50267455514373149"/>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'2017-2020'!$C$11</c:f>
              <c:strCache>
                <c:ptCount val="1"/>
                <c:pt idx="0">
                  <c:v>Stud</c:v>
                </c:pt>
              </c:strCache>
            </c:strRef>
          </c:tx>
          <c:spPr>
            <a:solidFill>
              <a:schemeClr val="accent1"/>
            </a:solidFill>
            <a:ln>
              <a:noFill/>
            </a:ln>
            <a:effectLst/>
            <a:sp3d/>
          </c:spPr>
          <c:invertIfNegative val="0"/>
          <c:cat>
            <c:numRef>
              <c:f>'2017-2020'!$D$10:$H$10</c:f>
              <c:numCache>
                <c:formatCode>General</c:formatCode>
                <c:ptCount val="5"/>
                <c:pt idx="0">
                  <c:v>2017</c:v>
                </c:pt>
                <c:pt idx="1">
                  <c:v>2018</c:v>
                </c:pt>
                <c:pt idx="2">
                  <c:v>2019</c:v>
                </c:pt>
                <c:pt idx="3">
                  <c:v>2020</c:v>
                </c:pt>
                <c:pt idx="4">
                  <c:v>2021</c:v>
                </c:pt>
              </c:numCache>
            </c:numRef>
          </c:cat>
          <c:val>
            <c:numRef>
              <c:f>'2017-2020'!$D$11:$H$11</c:f>
              <c:numCache>
                <c:formatCode>0%</c:formatCode>
                <c:ptCount val="5"/>
                <c:pt idx="0">
                  <c:v>0.11436340516154546</c:v>
                </c:pt>
                <c:pt idx="1">
                  <c:v>0.12256186912177665</c:v>
                </c:pt>
                <c:pt idx="2">
                  <c:v>0.23409580884514153</c:v>
                </c:pt>
                <c:pt idx="3">
                  <c:v>0.20390910048760566</c:v>
                </c:pt>
                <c:pt idx="4">
                  <c:v>0.20342741989463567</c:v>
                </c:pt>
              </c:numCache>
            </c:numRef>
          </c:val>
          <c:extLst>
            <c:ext xmlns:c16="http://schemas.microsoft.com/office/drawing/2014/chart" uri="{C3380CC4-5D6E-409C-BE32-E72D297353CC}">
              <c16:uniqueId val="{00000000-EC93-4ECC-A89A-BB35E0A459CF}"/>
            </c:ext>
          </c:extLst>
        </c:ser>
        <c:ser>
          <c:idx val="1"/>
          <c:order val="1"/>
          <c:tx>
            <c:strRef>
              <c:f>'2017-2020'!$C$12</c:f>
              <c:strCache>
                <c:ptCount val="1"/>
                <c:pt idx="0">
                  <c:v>Lab</c:v>
                </c:pt>
              </c:strCache>
            </c:strRef>
          </c:tx>
          <c:spPr>
            <a:solidFill>
              <a:schemeClr val="accent2"/>
            </a:solidFill>
            <a:ln>
              <a:noFill/>
            </a:ln>
            <a:effectLst/>
            <a:sp3d/>
          </c:spPr>
          <c:invertIfNegative val="0"/>
          <c:cat>
            <c:numRef>
              <c:f>'2017-2020'!$D$10:$H$10</c:f>
              <c:numCache>
                <c:formatCode>General</c:formatCode>
                <c:ptCount val="5"/>
                <c:pt idx="0">
                  <c:v>2017</c:v>
                </c:pt>
                <c:pt idx="1">
                  <c:v>2018</c:v>
                </c:pt>
                <c:pt idx="2">
                  <c:v>2019</c:v>
                </c:pt>
                <c:pt idx="3">
                  <c:v>2020</c:v>
                </c:pt>
                <c:pt idx="4">
                  <c:v>2021</c:v>
                </c:pt>
              </c:numCache>
            </c:numRef>
          </c:cat>
          <c:val>
            <c:numRef>
              <c:f>'2017-2020'!$D$12:$H$12</c:f>
              <c:numCache>
                <c:formatCode>0%</c:formatCode>
                <c:ptCount val="5"/>
                <c:pt idx="0">
                  <c:v>0.75929174323243276</c:v>
                </c:pt>
                <c:pt idx="1">
                  <c:v>0.7776988014408398</c:v>
                </c:pt>
                <c:pt idx="2">
                  <c:v>0.69330609541517207</c:v>
                </c:pt>
                <c:pt idx="3">
                  <c:v>0.74178842324908945</c:v>
                </c:pt>
                <c:pt idx="4">
                  <c:v>0.75574501581000508</c:v>
                </c:pt>
              </c:numCache>
            </c:numRef>
          </c:val>
          <c:extLst>
            <c:ext xmlns:c16="http://schemas.microsoft.com/office/drawing/2014/chart" uri="{C3380CC4-5D6E-409C-BE32-E72D297353CC}">
              <c16:uniqueId val="{00000001-EC93-4ECC-A89A-BB35E0A459CF}"/>
            </c:ext>
          </c:extLst>
        </c:ser>
        <c:ser>
          <c:idx val="2"/>
          <c:order val="2"/>
          <c:tx>
            <c:strRef>
              <c:f>'2017-2020'!$C$13</c:f>
              <c:strCache>
                <c:ptCount val="1"/>
                <c:pt idx="0">
                  <c:v>Breed</c:v>
                </c:pt>
              </c:strCache>
            </c:strRef>
          </c:tx>
          <c:spPr>
            <a:solidFill>
              <a:schemeClr val="accent3"/>
            </a:solidFill>
            <a:ln>
              <a:noFill/>
            </a:ln>
            <a:effectLst/>
            <a:sp3d/>
          </c:spPr>
          <c:invertIfNegative val="0"/>
          <c:cat>
            <c:numRef>
              <c:f>'2017-2020'!$D$10:$H$10</c:f>
              <c:numCache>
                <c:formatCode>General</c:formatCode>
                <c:ptCount val="5"/>
                <c:pt idx="0">
                  <c:v>2017</c:v>
                </c:pt>
                <c:pt idx="1">
                  <c:v>2018</c:v>
                </c:pt>
                <c:pt idx="2">
                  <c:v>2019</c:v>
                </c:pt>
                <c:pt idx="3">
                  <c:v>2020</c:v>
                </c:pt>
                <c:pt idx="4">
                  <c:v>2021</c:v>
                </c:pt>
              </c:numCache>
            </c:numRef>
          </c:cat>
          <c:val>
            <c:numRef>
              <c:f>'2017-2020'!$D$13:$H$13</c:f>
              <c:numCache>
                <c:formatCode>0%</c:formatCode>
                <c:ptCount val="5"/>
                <c:pt idx="0">
                  <c:v>0.12634485160602174</c:v>
                </c:pt>
                <c:pt idx="1">
                  <c:v>9.9178873132542075E-2</c:v>
                </c:pt>
                <c:pt idx="2">
                  <c:v>7.2598095739686369E-2</c:v>
                </c:pt>
                <c:pt idx="3">
                  <c:v>5.2748090690957518E-2</c:v>
                </c:pt>
                <c:pt idx="4">
                  <c:v>3.9573651954987674E-2</c:v>
                </c:pt>
              </c:numCache>
            </c:numRef>
          </c:val>
          <c:extLst>
            <c:ext xmlns:c16="http://schemas.microsoft.com/office/drawing/2014/chart" uri="{C3380CC4-5D6E-409C-BE32-E72D297353CC}">
              <c16:uniqueId val="{00000002-EC93-4ECC-A89A-BB35E0A459CF}"/>
            </c:ext>
          </c:extLst>
        </c:ser>
        <c:ser>
          <c:idx val="3"/>
          <c:order val="3"/>
          <c:tx>
            <c:strRef>
              <c:f>'2017-2020'!$C$14</c:f>
              <c:strCache>
                <c:ptCount val="1"/>
                <c:pt idx="0">
                  <c:v>Others</c:v>
                </c:pt>
              </c:strCache>
            </c:strRef>
          </c:tx>
          <c:spPr>
            <a:solidFill>
              <a:schemeClr val="accent4"/>
            </a:solidFill>
            <a:ln>
              <a:noFill/>
            </a:ln>
            <a:effectLst/>
            <a:sp3d/>
          </c:spPr>
          <c:invertIfNegative val="0"/>
          <c:cat>
            <c:numRef>
              <c:f>'2017-2020'!$D$10:$H$10</c:f>
              <c:numCache>
                <c:formatCode>General</c:formatCode>
                <c:ptCount val="5"/>
                <c:pt idx="0">
                  <c:v>2017</c:v>
                </c:pt>
                <c:pt idx="1">
                  <c:v>2018</c:v>
                </c:pt>
                <c:pt idx="2">
                  <c:v>2019</c:v>
                </c:pt>
                <c:pt idx="3">
                  <c:v>2020</c:v>
                </c:pt>
                <c:pt idx="4">
                  <c:v>2021</c:v>
                </c:pt>
              </c:numCache>
            </c:numRef>
          </c:cat>
          <c:val>
            <c:numRef>
              <c:f>'2017-2020'!$D$14:$H$14</c:f>
              <c:numCache>
                <c:formatCode>0%</c:formatCode>
                <c:ptCount val="5"/>
                <c:pt idx="0">
                  <c:v>0</c:v>
                </c:pt>
                <c:pt idx="1">
                  <c:v>5.6045630484152515E-4</c:v>
                </c:pt>
                <c:pt idx="2">
                  <c:v>0</c:v>
                </c:pt>
                <c:pt idx="3">
                  <c:v>1.5543855723473613E-3</c:v>
                </c:pt>
                <c:pt idx="4">
                  <c:v>0</c:v>
                </c:pt>
              </c:numCache>
            </c:numRef>
          </c:val>
          <c:extLst>
            <c:ext xmlns:c16="http://schemas.microsoft.com/office/drawing/2014/chart" uri="{C3380CC4-5D6E-409C-BE32-E72D297353CC}">
              <c16:uniqueId val="{00000003-EC93-4ECC-A89A-BB35E0A459CF}"/>
            </c:ext>
          </c:extLst>
        </c:ser>
        <c:dLbls>
          <c:showLegendKey val="0"/>
          <c:showVal val="0"/>
          <c:showCatName val="0"/>
          <c:showSerName val="0"/>
          <c:showPercent val="0"/>
          <c:showBubbleSize val="0"/>
        </c:dLbls>
        <c:gapWidth val="150"/>
        <c:shape val="box"/>
        <c:axId val="596688160"/>
        <c:axId val="596687504"/>
        <c:axId val="0"/>
      </c:bar3DChart>
      <c:catAx>
        <c:axId val="596688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96687504"/>
        <c:crosses val="autoZero"/>
        <c:auto val="1"/>
        <c:lblAlgn val="ctr"/>
        <c:lblOffset val="100"/>
        <c:noMultiLvlLbl val="0"/>
      </c:catAx>
      <c:valAx>
        <c:axId val="59668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9668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forward val="1"/>
            <c:dispRSqr val="0"/>
            <c:dispEq val="1"/>
            <c:trendlineLbl>
              <c:numFmt formatCode="General" sourceLinked="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trendlineLbl>
          </c:trendline>
          <c:cat>
            <c:numRef>
              <c:f>ok!$C$5:$C$9</c:f>
              <c:numCache>
                <c:formatCode>General</c:formatCode>
                <c:ptCount val="5"/>
                <c:pt idx="0">
                  <c:v>2017</c:v>
                </c:pt>
                <c:pt idx="1">
                  <c:v>2018</c:v>
                </c:pt>
                <c:pt idx="2">
                  <c:v>2019</c:v>
                </c:pt>
                <c:pt idx="3">
                  <c:v>2020</c:v>
                </c:pt>
                <c:pt idx="4">
                  <c:v>2021</c:v>
                </c:pt>
              </c:numCache>
            </c:numRef>
          </c:cat>
          <c:val>
            <c:numRef>
              <c:f>ok!$D$5:$D$9</c:f>
              <c:numCache>
                <c:formatCode>General</c:formatCode>
                <c:ptCount val="5"/>
                <c:pt idx="0">
                  <c:v>596720</c:v>
                </c:pt>
                <c:pt idx="1">
                  <c:v>702444</c:v>
                </c:pt>
                <c:pt idx="2">
                  <c:v>792493</c:v>
                </c:pt>
                <c:pt idx="3">
                  <c:v>954437</c:v>
                </c:pt>
                <c:pt idx="4">
                  <c:v>1134608</c:v>
                </c:pt>
              </c:numCache>
            </c:numRef>
          </c:val>
          <c:extLst>
            <c:ext xmlns:c16="http://schemas.microsoft.com/office/drawing/2014/chart" uri="{C3380CC4-5D6E-409C-BE32-E72D297353CC}">
              <c16:uniqueId val="{00000002-0B50-4F05-9A20-5C1A1469BC9A}"/>
            </c:ext>
          </c:extLst>
        </c:ser>
        <c:dLbls>
          <c:showLegendKey val="0"/>
          <c:showVal val="0"/>
          <c:showCatName val="0"/>
          <c:showSerName val="0"/>
          <c:showPercent val="0"/>
          <c:showBubbleSize val="0"/>
        </c:dLbls>
        <c:gapWidth val="234"/>
        <c:overlap val="-27"/>
        <c:axId val="411817224"/>
        <c:axId val="411818208"/>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ok!$C$5:$C$9</c15:sqref>
                        </c15:formulaRef>
                      </c:ext>
                    </c:extLst>
                    <c:numCache>
                      <c:formatCode>General</c:formatCode>
                      <c:ptCount val="5"/>
                      <c:pt idx="0">
                        <c:v>2017</c:v>
                      </c:pt>
                      <c:pt idx="1">
                        <c:v>2018</c:v>
                      </c:pt>
                      <c:pt idx="2">
                        <c:v>2019</c:v>
                      </c:pt>
                      <c:pt idx="3">
                        <c:v>2020</c:v>
                      </c:pt>
                      <c:pt idx="4">
                        <c:v>2021</c:v>
                      </c:pt>
                    </c:numCache>
                  </c:numRef>
                </c:cat>
                <c:val>
                  <c:numRef>
                    <c:extLst>
                      <c:ext uri="{02D57815-91ED-43cb-92C2-25804820EDAC}">
                        <c15:formulaRef>
                          <c15:sqref>ok!$C$5:$C$9</c15:sqref>
                        </c15:formulaRef>
                      </c:ext>
                    </c:extLst>
                    <c:numCache>
                      <c:formatCode>General</c:formatCode>
                      <c:ptCount val="5"/>
                      <c:pt idx="0">
                        <c:v>2017</c:v>
                      </c:pt>
                      <c:pt idx="1">
                        <c:v>2018</c:v>
                      </c:pt>
                      <c:pt idx="2">
                        <c:v>2019</c:v>
                      </c:pt>
                      <c:pt idx="3">
                        <c:v>2020</c:v>
                      </c:pt>
                      <c:pt idx="4">
                        <c:v>2021</c:v>
                      </c:pt>
                    </c:numCache>
                  </c:numRef>
                </c:val>
                <c:extLst>
                  <c:ext xmlns:c16="http://schemas.microsoft.com/office/drawing/2014/chart" uri="{C3380CC4-5D6E-409C-BE32-E72D297353CC}">
                    <c16:uniqueId val="{00000003-0B50-4F05-9A20-5C1A1469BC9A}"/>
                  </c:ext>
                </c:extLst>
              </c15:ser>
            </c15:filteredBarSeries>
          </c:ext>
        </c:extLst>
      </c:barChart>
      <c:catAx>
        <c:axId val="41181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11818208"/>
        <c:crosses val="autoZero"/>
        <c:auto val="1"/>
        <c:lblAlgn val="ctr"/>
        <c:lblOffset val="100"/>
        <c:noMultiLvlLbl val="0"/>
      </c:catAx>
      <c:valAx>
        <c:axId val="41181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1181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No</a:t>
            </a:r>
            <a:r>
              <a:rPr lang="en-US" sz="4400" b="1" baseline="0" dirty="0"/>
              <a:t> Nomination when loading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'No Nomination'!$C$3</c:f>
              <c:strCache>
                <c:ptCount val="1"/>
                <c:pt idx="0">
                  <c:v>Nom11</c:v>
                </c:pt>
              </c:strCache>
            </c:strRef>
          </c:tx>
          <c:spPr>
            <a:ln w="28575" cap="rnd">
              <a:solidFill>
                <a:schemeClr val="accent1"/>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Nomination'!$D$3:$O$3</c:f>
              <c:numCache>
                <c:formatCode>0.00%</c:formatCode>
                <c:ptCount val="12"/>
                <c:pt idx="0">
                  <c:v>8.2000000000000007E-3</c:v>
                </c:pt>
                <c:pt idx="1">
                  <c:v>5.1999999999999998E-3</c:v>
                </c:pt>
                <c:pt idx="2">
                  <c:v>6.7000000000000002E-3</c:v>
                </c:pt>
                <c:pt idx="3">
                  <c:v>1.2999999999999999E-3</c:v>
                </c:pt>
                <c:pt idx="4">
                  <c:v>0</c:v>
                </c:pt>
                <c:pt idx="5">
                  <c:v>1.3599999999999999E-2</c:v>
                </c:pt>
                <c:pt idx="6">
                  <c:v>1.9E-3</c:v>
                </c:pt>
                <c:pt idx="7">
                  <c:v>1.5E-3</c:v>
                </c:pt>
                <c:pt idx="8">
                  <c:v>8.9999999999999998E-4</c:v>
                </c:pt>
                <c:pt idx="9">
                  <c:v>1.4E-3</c:v>
                </c:pt>
                <c:pt idx="10">
                  <c:v>4.1000000000000003E-3</c:v>
                </c:pt>
                <c:pt idx="11">
                  <c:v>0</c:v>
                </c:pt>
              </c:numCache>
            </c:numRef>
          </c:val>
          <c:smooth val="0"/>
          <c:extLst>
            <c:ext xmlns:c16="http://schemas.microsoft.com/office/drawing/2014/chart" uri="{C3380CC4-5D6E-409C-BE32-E72D297353CC}">
              <c16:uniqueId val="{00000000-2565-46BD-8BD8-CE0024F0F23D}"/>
            </c:ext>
          </c:extLst>
        </c:ser>
        <c:ser>
          <c:idx val="1"/>
          <c:order val="1"/>
          <c:tx>
            <c:strRef>
              <c:f>'No Nomination'!$C$4</c:f>
              <c:strCache>
                <c:ptCount val="1"/>
                <c:pt idx="0">
                  <c:v>Nom5</c:v>
                </c:pt>
              </c:strCache>
            </c:strRef>
          </c:tx>
          <c:spPr>
            <a:ln w="28575" cap="rnd">
              <a:solidFill>
                <a:schemeClr val="accent2"/>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2565-46BD-8BD8-CE0024F0F23D}"/>
            </c:ext>
          </c:extLst>
        </c:ser>
        <c:ser>
          <c:idx val="2"/>
          <c:order val="2"/>
          <c:tx>
            <c:strRef>
              <c:f>'No Nomination'!$C$5</c:f>
              <c:strCache>
                <c:ptCount val="1"/>
                <c:pt idx="0">
                  <c:v>Nom12</c:v>
                </c:pt>
              </c:strCache>
            </c:strRef>
          </c:tx>
          <c:spPr>
            <a:ln w="28575" cap="rnd">
              <a:solidFill>
                <a:schemeClr val="accent3"/>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Nomination'!$D$5:$O$5</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2565-46BD-8BD8-CE0024F0F23D}"/>
            </c:ext>
          </c:extLst>
        </c:ser>
        <c:ser>
          <c:idx val="3"/>
          <c:order val="3"/>
          <c:tx>
            <c:strRef>
              <c:f>'No Nomination'!$C$6</c:f>
              <c:strCache>
                <c:ptCount val="1"/>
                <c:pt idx="0">
                  <c:v>Nom16</c:v>
                </c:pt>
              </c:strCache>
            </c:strRef>
          </c:tx>
          <c:spPr>
            <a:ln w="28575" cap="rnd">
              <a:solidFill>
                <a:schemeClr val="accent4"/>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Nomination'!$D$6:$O$6</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2565-46BD-8BD8-CE0024F0F23D}"/>
            </c:ext>
          </c:extLst>
        </c:ser>
        <c:ser>
          <c:idx val="4"/>
          <c:order val="4"/>
          <c:tx>
            <c:strRef>
              <c:f>'No Nomination'!$C$7</c:f>
              <c:strCache>
                <c:ptCount val="1"/>
                <c:pt idx="0">
                  <c:v>Nom6</c:v>
                </c:pt>
              </c:strCache>
            </c:strRef>
          </c:tx>
          <c:spPr>
            <a:ln w="28575" cap="rnd">
              <a:solidFill>
                <a:schemeClr val="accent5"/>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Nomination'!$D$7:$O$7</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4-2565-46BD-8BD8-CE0024F0F23D}"/>
            </c:ext>
          </c:extLst>
        </c:ser>
        <c:ser>
          <c:idx val="5"/>
          <c:order val="5"/>
          <c:tx>
            <c:strRef>
              <c:f>'No Nomination'!$C$8</c:f>
              <c:strCache>
                <c:ptCount val="1"/>
                <c:pt idx="0">
                  <c:v>Nom4 </c:v>
                </c:pt>
              </c:strCache>
            </c:strRef>
          </c:tx>
          <c:spPr>
            <a:ln w="28575" cap="rnd">
              <a:solidFill>
                <a:schemeClr val="accent6"/>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Nomination'!$D$8:$O$8</c:f>
              <c:numCache>
                <c:formatCode>0.00%</c:formatCode>
                <c:ptCount val="12"/>
                <c:pt idx="0">
                  <c:v>0</c:v>
                </c:pt>
                <c:pt idx="1">
                  <c:v>3.5000000000000001E-3</c:v>
                </c:pt>
                <c:pt idx="2">
                  <c:v>0</c:v>
                </c:pt>
                <c:pt idx="3">
                  <c:v>2.7000000000000001E-3</c:v>
                </c:pt>
                <c:pt idx="4">
                  <c:v>0</c:v>
                </c:pt>
                <c:pt idx="5">
                  <c:v>0</c:v>
                </c:pt>
                <c:pt idx="6">
                  <c:v>0</c:v>
                </c:pt>
                <c:pt idx="7">
                  <c:v>0</c:v>
                </c:pt>
                <c:pt idx="8">
                  <c:v>2.0000000000000001E-4</c:v>
                </c:pt>
                <c:pt idx="9">
                  <c:v>1E-4</c:v>
                </c:pt>
                <c:pt idx="10">
                  <c:v>0</c:v>
                </c:pt>
                <c:pt idx="11">
                  <c:v>0</c:v>
                </c:pt>
              </c:numCache>
            </c:numRef>
          </c:val>
          <c:smooth val="0"/>
          <c:extLst>
            <c:ext xmlns:c16="http://schemas.microsoft.com/office/drawing/2014/chart" uri="{C3380CC4-5D6E-409C-BE32-E72D297353CC}">
              <c16:uniqueId val="{00000005-2565-46BD-8BD8-CE0024F0F23D}"/>
            </c:ext>
          </c:extLst>
        </c:ser>
        <c:ser>
          <c:idx val="6"/>
          <c:order val="6"/>
          <c:tx>
            <c:strRef>
              <c:f>'No Nomination'!$C$9</c:f>
              <c:strCache>
                <c:ptCount val="1"/>
                <c:pt idx="0">
                  <c:v>Nom10</c:v>
                </c:pt>
              </c:strCache>
            </c:strRef>
          </c:tx>
          <c:spPr>
            <a:ln w="28575" cap="rnd">
              <a:solidFill>
                <a:schemeClr val="accent1">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Nomination'!$D$9:$O$9</c:f>
              <c:numCache>
                <c:formatCode>0.00%</c:formatCode>
                <c:ptCount val="12"/>
                <c:pt idx="0">
                  <c:v>2.9999999999999997E-4</c:v>
                </c:pt>
                <c:pt idx="1">
                  <c:v>1E-4</c:v>
                </c:pt>
                <c:pt idx="2">
                  <c:v>0</c:v>
                </c:pt>
                <c:pt idx="3">
                  <c:v>2.0000000000000001E-4</c:v>
                </c:pt>
                <c:pt idx="4">
                  <c:v>2.0000000000000001E-4</c:v>
                </c:pt>
                <c:pt idx="5">
                  <c:v>5.9999999999999995E-4</c:v>
                </c:pt>
                <c:pt idx="6">
                  <c:v>0</c:v>
                </c:pt>
                <c:pt idx="7">
                  <c:v>0</c:v>
                </c:pt>
                <c:pt idx="8">
                  <c:v>0</c:v>
                </c:pt>
                <c:pt idx="9">
                  <c:v>1E-4</c:v>
                </c:pt>
                <c:pt idx="10">
                  <c:v>0</c:v>
                </c:pt>
                <c:pt idx="11">
                  <c:v>8.0000000000000004E-4</c:v>
                </c:pt>
              </c:numCache>
            </c:numRef>
          </c:val>
          <c:smooth val="0"/>
          <c:extLst>
            <c:ext xmlns:c16="http://schemas.microsoft.com/office/drawing/2014/chart" uri="{C3380CC4-5D6E-409C-BE32-E72D297353CC}">
              <c16:uniqueId val="{00000006-2565-46BD-8BD8-CE0024F0F23D}"/>
            </c:ext>
          </c:extLst>
        </c:ser>
        <c:ser>
          <c:idx val="7"/>
          <c:order val="7"/>
          <c:tx>
            <c:strRef>
              <c:f>'No Nomination'!$C$10</c:f>
              <c:strCache>
                <c:ptCount val="1"/>
                <c:pt idx="0">
                  <c:v>Nom7</c:v>
                </c:pt>
              </c:strCache>
            </c:strRef>
          </c:tx>
          <c:spPr>
            <a:ln w="28575" cap="rnd">
              <a:solidFill>
                <a:schemeClr val="accent2">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Nomination'!$D$10:$O$10</c:f>
              <c:numCache>
                <c:formatCode>0.00%</c:formatCode>
                <c:ptCount val="12"/>
                <c:pt idx="0">
                  <c:v>3.5999999999999999E-3</c:v>
                </c:pt>
                <c:pt idx="1">
                  <c:v>4.3E-3</c:v>
                </c:pt>
                <c:pt idx="2">
                  <c:v>5.4000000000000003E-3</c:v>
                </c:pt>
                <c:pt idx="3">
                  <c:v>5.0000000000000001E-3</c:v>
                </c:pt>
                <c:pt idx="4">
                  <c:v>4.7999999999999996E-3</c:v>
                </c:pt>
                <c:pt idx="5">
                  <c:v>8.0000000000000004E-4</c:v>
                </c:pt>
                <c:pt idx="6">
                  <c:v>2.5000000000000001E-3</c:v>
                </c:pt>
                <c:pt idx="7">
                  <c:v>5.1999999999999998E-3</c:v>
                </c:pt>
                <c:pt idx="8">
                  <c:v>1.1999999999999999E-3</c:v>
                </c:pt>
                <c:pt idx="9">
                  <c:v>1.18E-2</c:v>
                </c:pt>
                <c:pt idx="10">
                  <c:v>0</c:v>
                </c:pt>
                <c:pt idx="11">
                  <c:v>8.0000000000000004E-4</c:v>
                </c:pt>
              </c:numCache>
            </c:numRef>
          </c:val>
          <c:smooth val="0"/>
          <c:extLst>
            <c:ext xmlns:c16="http://schemas.microsoft.com/office/drawing/2014/chart" uri="{C3380CC4-5D6E-409C-BE32-E72D297353CC}">
              <c16:uniqueId val="{00000007-2565-46BD-8BD8-CE0024F0F23D}"/>
            </c:ext>
          </c:extLst>
        </c:ser>
        <c:ser>
          <c:idx val="8"/>
          <c:order val="8"/>
          <c:tx>
            <c:strRef>
              <c:f>'No Nomination'!$C$11</c:f>
              <c:strCache>
                <c:ptCount val="1"/>
                <c:pt idx="0">
                  <c:v>Nom3</c:v>
                </c:pt>
              </c:strCache>
            </c:strRef>
          </c:tx>
          <c:spPr>
            <a:ln w="28575" cap="rnd">
              <a:solidFill>
                <a:schemeClr val="accent3">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Nomination'!$D$11:$O$11</c:f>
              <c:numCache>
                <c:formatCode>0.00%</c:formatCode>
                <c:ptCount val="12"/>
                <c:pt idx="0">
                  <c:v>8.9999999999999998E-4</c:v>
                </c:pt>
                <c:pt idx="1">
                  <c:v>0.1419</c:v>
                </c:pt>
                <c:pt idx="2">
                  <c:v>3.0999999999999999E-3</c:v>
                </c:pt>
                <c:pt idx="3">
                  <c:v>3.6600000000000001E-2</c:v>
                </c:pt>
                <c:pt idx="4">
                  <c:v>0</c:v>
                </c:pt>
                <c:pt idx="5">
                  <c:v>3.2000000000000002E-3</c:v>
                </c:pt>
                <c:pt idx="6">
                  <c:v>8.0000000000000004E-4</c:v>
                </c:pt>
                <c:pt idx="7">
                  <c:v>0</c:v>
                </c:pt>
                <c:pt idx="8">
                  <c:v>1.1000000000000001E-3</c:v>
                </c:pt>
                <c:pt idx="9">
                  <c:v>2.5999999999999999E-3</c:v>
                </c:pt>
                <c:pt idx="10">
                  <c:v>0</c:v>
                </c:pt>
                <c:pt idx="11">
                  <c:v>0.3145</c:v>
                </c:pt>
              </c:numCache>
            </c:numRef>
          </c:val>
          <c:smooth val="0"/>
          <c:extLst>
            <c:ext xmlns:c16="http://schemas.microsoft.com/office/drawing/2014/chart" uri="{C3380CC4-5D6E-409C-BE32-E72D297353CC}">
              <c16:uniqueId val="{00000008-2565-46BD-8BD8-CE0024F0F23D}"/>
            </c:ext>
          </c:extLst>
        </c:ser>
        <c:ser>
          <c:idx val="9"/>
          <c:order val="9"/>
          <c:tx>
            <c:strRef>
              <c:f>'No Nomination'!$C$12</c:f>
              <c:strCache>
                <c:ptCount val="1"/>
                <c:pt idx="0">
                  <c:v>Nom13</c:v>
                </c:pt>
              </c:strCache>
            </c:strRef>
          </c:tx>
          <c:spPr>
            <a:ln w="28575" cap="rnd">
              <a:solidFill>
                <a:schemeClr val="accent4">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Nomination'!$D$12:$O$12</c:f>
              <c:numCache>
                <c:formatCode>0.00%</c:formatCode>
                <c:ptCount val="12"/>
                <c:pt idx="0">
                  <c:v>1.9E-3</c:v>
                </c:pt>
                <c:pt idx="1">
                  <c:v>3.5999999999999999E-3</c:v>
                </c:pt>
                <c:pt idx="2">
                  <c:v>7.6E-3</c:v>
                </c:pt>
                <c:pt idx="3">
                  <c:v>3.8999999999999998E-3</c:v>
                </c:pt>
                <c:pt idx="4">
                  <c:v>7.0000000000000007E-2</c:v>
                </c:pt>
                <c:pt idx="5">
                  <c:v>8.9999999999999998E-4</c:v>
                </c:pt>
                <c:pt idx="6">
                  <c:v>2.7199999999999998E-2</c:v>
                </c:pt>
                <c:pt idx="7">
                  <c:v>0</c:v>
                </c:pt>
                <c:pt idx="8">
                  <c:v>2.0999999999999999E-3</c:v>
                </c:pt>
                <c:pt idx="9">
                  <c:v>1.2999999999999999E-3</c:v>
                </c:pt>
                <c:pt idx="10">
                  <c:v>2.0999999999999999E-3</c:v>
                </c:pt>
                <c:pt idx="11">
                  <c:v>0.18179999999999999</c:v>
                </c:pt>
              </c:numCache>
            </c:numRef>
          </c:val>
          <c:smooth val="0"/>
          <c:extLst>
            <c:ext xmlns:c16="http://schemas.microsoft.com/office/drawing/2014/chart" uri="{C3380CC4-5D6E-409C-BE32-E72D297353CC}">
              <c16:uniqueId val="{00000009-2565-46BD-8BD8-CE0024F0F23D}"/>
            </c:ext>
          </c:extLst>
        </c:ser>
        <c:ser>
          <c:idx val="10"/>
          <c:order val="10"/>
          <c:tx>
            <c:strRef>
              <c:f>'No Nomination'!$C$13</c:f>
              <c:strCache>
                <c:ptCount val="1"/>
                <c:pt idx="0">
                  <c:v>Nom14</c:v>
                </c:pt>
              </c:strCache>
            </c:strRef>
          </c:tx>
          <c:spPr>
            <a:ln w="28575" cap="rnd">
              <a:solidFill>
                <a:schemeClr val="accent5">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Nomination'!$D$13:$O$13</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A-2565-46BD-8BD8-CE0024F0F23D}"/>
            </c:ext>
          </c:extLst>
        </c:ser>
        <c:ser>
          <c:idx val="11"/>
          <c:order val="11"/>
          <c:tx>
            <c:strRef>
              <c:f>'No Nomination'!$C$14</c:f>
              <c:strCache>
                <c:ptCount val="1"/>
                <c:pt idx="0">
                  <c:v>Nom8</c:v>
                </c:pt>
              </c:strCache>
            </c:strRef>
          </c:tx>
          <c:spPr>
            <a:ln w="28575" cap="rnd">
              <a:solidFill>
                <a:schemeClr val="accent6">
                  <a:lumMod val="6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Nomination'!$D$14:$O$14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B-2565-46BD-8BD8-CE0024F0F23D}"/>
            </c:ext>
          </c:extLst>
        </c:ser>
        <c:ser>
          <c:idx val="12"/>
          <c:order val="12"/>
          <c:tx>
            <c:strRef>
              <c:f>'No Nomination'!$C$15</c:f>
              <c:strCache>
                <c:ptCount val="1"/>
                <c:pt idx="0">
                  <c:v>Nom2</c:v>
                </c:pt>
              </c:strCache>
            </c:strRef>
          </c:tx>
          <c:spPr>
            <a:ln w="28575" cap="rnd">
              <a:solidFill>
                <a:schemeClr val="accent1">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Nomination'!$D$15:$O$15</c:f>
              <c:numCache>
                <c:formatCode>0.00%</c:formatCode>
                <c:ptCount val="12"/>
                <c:pt idx="0">
                  <c:v>8.0000000000000004E-4</c:v>
                </c:pt>
                <c:pt idx="1">
                  <c:v>0</c:v>
                </c:pt>
                <c:pt idx="2">
                  <c:v>0</c:v>
                </c:pt>
                <c:pt idx="3">
                  <c:v>1.6999999999999999E-3</c:v>
                </c:pt>
                <c:pt idx="4">
                  <c:v>1.1999999999999999E-3</c:v>
                </c:pt>
                <c:pt idx="5">
                  <c:v>3.85E-2</c:v>
                </c:pt>
                <c:pt idx="6">
                  <c:v>1.8E-3</c:v>
                </c:pt>
                <c:pt idx="7">
                  <c:v>9.4999999999999998E-3</c:v>
                </c:pt>
                <c:pt idx="8">
                  <c:v>1.54E-2</c:v>
                </c:pt>
                <c:pt idx="9">
                  <c:v>8.9999999999999998E-4</c:v>
                </c:pt>
                <c:pt idx="10">
                  <c:v>0</c:v>
                </c:pt>
                <c:pt idx="11">
                  <c:v>4.0000000000000001E-3</c:v>
                </c:pt>
              </c:numCache>
            </c:numRef>
          </c:val>
          <c:smooth val="0"/>
          <c:extLst>
            <c:ext xmlns:c16="http://schemas.microsoft.com/office/drawing/2014/chart" uri="{C3380CC4-5D6E-409C-BE32-E72D297353CC}">
              <c16:uniqueId val="{0000000C-2565-46BD-8BD8-CE0024F0F23D}"/>
            </c:ext>
          </c:extLst>
        </c:ser>
        <c:ser>
          <c:idx val="13"/>
          <c:order val="13"/>
          <c:tx>
            <c:strRef>
              <c:f>'No Nomination'!$C$16</c:f>
              <c:strCache>
                <c:ptCount val="1"/>
                <c:pt idx="0">
                  <c:v>Nom9</c:v>
                </c:pt>
              </c:strCache>
            </c:strRef>
          </c:tx>
          <c:spPr>
            <a:ln w="28575" cap="rnd">
              <a:solidFill>
                <a:schemeClr val="accent2">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Nomination'!$D$16:$O$16</c:f>
              <c:numCache>
                <c:formatCode>0.00%</c:formatCode>
                <c:ptCount val="12"/>
                <c:pt idx="0">
                  <c:v>1.5E-3</c:v>
                </c:pt>
                <c:pt idx="1">
                  <c:v>1.1000000000000001E-3</c:v>
                </c:pt>
                <c:pt idx="2">
                  <c:v>1.9E-3</c:v>
                </c:pt>
                <c:pt idx="3">
                  <c:v>1.8E-3</c:v>
                </c:pt>
                <c:pt idx="4">
                  <c:v>8.0000000000000004E-4</c:v>
                </c:pt>
                <c:pt idx="5">
                  <c:v>5.0000000000000001E-4</c:v>
                </c:pt>
                <c:pt idx="6">
                  <c:v>4.0000000000000002E-4</c:v>
                </c:pt>
                <c:pt idx="7">
                  <c:v>5.9999999999999995E-4</c:v>
                </c:pt>
                <c:pt idx="8">
                  <c:v>2.0999999999999999E-3</c:v>
                </c:pt>
                <c:pt idx="9">
                  <c:v>2.0000000000000001E-4</c:v>
                </c:pt>
                <c:pt idx="10">
                  <c:v>1E-4</c:v>
                </c:pt>
                <c:pt idx="11">
                  <c:v>1.2999999999999999E-3</c:v>
                </c:pt>
              </c:numCache>
            </c:numRef>
          </c:val>
          <c:smooth val="0"/>
          <c:extLst>
            <c:ext xmlns:c16="http://schemas.microsoft.com/office/drawing/2014/chart" uri="{C3380CC4-5D6E-409C-BE32-E72D297353CC}">
              <c16:uniqueId val="{0000000D-2565-46BD-8BD8-CE0024F0F23D}"/>
            </c:ext>
          </c:extLst>
        </c:ser>
        <c:ser>
          <c:idx val="14"/>
          <c:order val="14"/>
          <c:tx>
            <c:strRef>
              <c:f>'No Nomination'!$C$17</c:f>
              <c:strCache>
                <c:ptCount val="1"/>
                <c:pt idx="0">
                  <c:v>Nom18</c:v>
                </c:pt>
              </c:strCache>
            </c:strRef>
          </c:tx>
          <c:spPr>
            <a:ln w="28575" cap="rnd">
              <a:solidFill>
                <a:schemeClr val="accent3">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Nomination'!$D$17:$O$17</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E-2565-46BD-8BD8-CE0024F0F23D}"/>
            </c:ext>
          </c:extLst>
        </c:ser>
        <c:ser>
          <c:idx val="15"/>
          <c:order val="15"/>
          <c:tx>
            <c:strRef>
              <c:f>'No Nomination'!$C$18</c:f>
              <c:strCache>
                <c:ptCount val="1"/>
                <c:pt idx="0">
                  <c:v>Nom19</c:v>
                </c:pt>
              </c:strCache>
            </c:strRef>
          </c:tx>
          <c:spPr>
            <a:ln w="28575" cap="rnd">
              <a:solidFill>
                <a:schemeClr val="accent4">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Nomination'!$D$18:$O$18</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2565-46BD-8BD8-CE0024F0F23D}"/>
            </c:ext>
          </c:extLst>
        </c:ser>
        <c:ser>
          <c:idx val="16"/>
          <c:order val="16"/>
          <c:tx>
            <c:strRef>
              <c:f>'No Nomination'!$C$19</c:f>
              <c:strCache>
                <c:ptCount val="1"/>
                <c:pt idx="0">
                  <c:v>Nom1</c:v>
                </c:pt>
              </c:strCache>
            </c:strRef>
          </c:tx>
          <c:spPr>
            <a:ln w="28575" cap="rnd">
              <a:solidFill>
                <a:schemeClr val="accent5">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Nomination'!$D$19:$O$19</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2565-46BD-8BD8-CE0024F0F23D}"/>
            </c:ext>
          </c:extLst>
        </c:ser>
        <c:ser>
          <c:idx val="17"/>
          <c:order val="17"/>
          <c:tx>
            <c:strRef>
              <c:f>'No Nomination'!$C$20</c:f>
              <c:strCache>
                <c:ptCount val="1"/>
                <c:pt idx="0">
                  <c:v>Nom15</c:v>
                </c:pt>
              </c:strCache>
            </c:strRef>
          </c:tx>
          <c:spPr>
            <a:ln w="28575" cap="rnd">
              <a:solidFill>
                <a:schemeClr val="accent6">
                  <a:lumMod val="80000"/>
                  <a:lumOff val="20000"/>
                </a:schemeClr>
              </a:solidFill>
              <a:round/>
            </a:ln>
            <a:effectLst/>
          </c:spPr>
          <c:marker>
            <c:symbol val="none"/>
          </c:marker>
          <c:cat>
            <c:strRef>
              <c:f>'No Nomination'!$D$2:$O$2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'No Nomination'!$D$20:$O$20</c:f>
              <c:numCache>
                <c:formatCode>0.00%</c:formatCode>
                <c:ptCount val="12"/>
                <c:pt idx="0">
                  <c:v>1E-4</c:v>
                </c:pt>
                <c:pt idx="1">
                  <c:v>1E-4</c:v>
                </c:pt>
                <c:pt idx="2">
                  <c:v>6.9999999999999999E-4</c:v>
                </c:pt>
                <c:pt idx="3">
                  <c:v>2.0000000000000001E-4</c:v>
                </c:pt>
                <c:pt idx="4">
                  <c:v>2.0000000000000001E-4</c:v>
                </c:pt>
                <c:pt idx="5">
                  <c:v>0</c:v>
                </c:pt>
                <c:pt idx="6">
                  <c:v>1E-4</c:v>
                </c:pt>
                <c:pt idx="7">
                  <c:v>5.9999999999999995E-4</c:v>
                </c:pt>
                <c:pt idx="8">
                  <c:v>5.9999999999999995E-4</c:v>
                </c:pt>
                <c:pt idx="9">
                  <c:v>5.0000000000000001E-4</c:v>
                </c:pt>
                <c:pt idx="10">
                  <c:v>4.0000000000000002E-4</c:v>
                </c:pt>
                <c:pt idx="11">
                  <c:v>1.1999999999999999E-3</c:v>
                </c:pt>
              </c:numCache>
            </c:numRef>
          </c:val>
          <c:smooth val="0"/>
          <c:extLst>
            <c:ext xmlns:c16="http://schemas.microsoft.com/office/drawing/2014/chart" uri="{C3380CC4-5D6E-409C-BE32-E72D297353CC}">
              <c16:uniqueId val="{00000011-2565-46BD-8BD8-CE0024F0F23D}"/>
            </c:ext>
          </c:extLst>
        </c:ser>
        <c:dLbls>
          <c:showLegendKey val="0"/>
          <c:showVal val="0"/>
          <c:showCatName val="0"/>
          <c:showSerName val="0"/>
          <c:showPercent val="0"/>
          <c:showBubbleSize val="0"/>
        </c:dLbls>
        <c:smooth val="0"/>
        <c:axId val="398855328"/>
        <c:axId val="92102152"/>
      </c:lineChart>
      <c:catAx>
        <c:axId val="39885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92102152"/>
        <c:crosses val="autoZero"/>
        <c:auto val="1"/>
        <c:lblAlgn val="ctr"/>
        <c:lblOffset val="100"/>
        <c:noMultiLvlLbl val="0"/>
      </c:catAx>
      <c:valAx>
        <c:axId val="92102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98855328"/>
        <c:crosses val="autoZero"/>
        <c:crossBetween val="between"/>
      </c:valAx>
      <c:spPr>
        <a:noFill/>
        <a:ln>
          <a:noFill/>
        </a:ln>
        <a:effectLst/>
      </c:spPr>
    </c:plotArea>
    <c:legend>
      <c:legendPos val="r"/>
      <c:layout>
        <c:manualLayout>
          <c:xMode val="edge"/>
          <c:yMode val="edge"/>
          <c:x val="0.90068366780409992"/>
          <c:y val="0.11143463837853601"/>
          <c:w val="8.8400555532962E-2"/>
          <c:h val="0.78516896325459318"/>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Unknown</a:t>
            </a:r>
            <a:r>
              <a:rPr lang="en-US" sz="4400" b="1" baseline="0" dirty="0"/>
              <a:t> Animal ID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'Unknown ID'!$C$3</c:f>
              <c:strCache>
                <c:ptCount val="1"/>
                <c:pt idx="0">
                  <c:v>Nom11</c:v>
                </c:pt>
              </c:strCache>
            </c:strRef>
          </c:tx>
          <c:spPr>
            <a:ln w="28575" cap="rnd">
              <a:solidFill>
                <a:schemeClr val="accent1"/>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ID'!$D$3:$O$3</c:f>
              <c:numCache>
                <c:formatCode>0.00%</c:formatCode>
                <c:ptCount val="12"/>
                <c:pt idx="0">
                  <c:v>0</c:v>
                </c:pt>
                <c:pt idx="1">
                  <c:v>0</c:v>
                </c:pt>
                <c:pt idx="2">
                  <c:v>2.2000000000000001E-3</c:v>
                </c:pt>
                <c:pt idx="3">
                  <c:v>0</c:v>
                </c:pt>
                <c:pt idx="4">
                  <c:v>0</c:v>
                </c:pt>
                <c:pt idx="5">
                  <c:v>0</c:v>
                </c:pt>
                <c:pt idx="6">
                  <c:v>2.8E-3</c:v>
                </c:pt>
                <c:pt idx="7">
                  <c:v>0</c:v>
                </c:pt>
                <c:pt idx="8">
                  <c:v>8.9999999999999998E-4</c:v>
                </c:pt>
                <c:pt idx="9">
                  <c:v>0</c:v>
                </c:pt>
                <c:pt idx="10">
                  <c:v>1.4E-3</c:v>
                </c:pt>
                <c:pt idx="11">
                  <c:v>0</c:v>
                </c:pt>
              </c:numCache>
            </c:numRef>
          </c:val>
          <c:smooth val="0"/>
          <c:extLst>
            <c:ext xmlns:c16="http://schemas.microsoft.com/office/drawing/2014/chart" uri="{C3380CC4-5D6E-409C-BE32-E72D297353CC}">
              <c16:uniqueId val="{00000000-25EF-4383-9DF2-1056FD390A0A}"/>
            </c:ext>
          </c:extLst>
        </c:ser>
        <c:ser>
          <c:idx val="1"/>
          <c:order val="1"/>
          <c:tx>
            <c:strRef>
              <c:f>'Unknown ID'!$C$4</c:f>
              <c:strCache>
                <c:ptCount val="1"/>
                <c:pt idx="0">
                  <c:v>Nom5</c:v>
                </c:pt>
              </c:strCache>
            </c:strRef>
          </c:tx>
          <c:spPr>
            <a:ln w="28575" cap="rnd">
              <a:solidFill>
                <a:schemeClr val="accent2"/>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25EF-4383-9DF2-1056FD390A0A}"/>
            </c:ext>
          </c:extLst>
        </c:ser>
        <c:ser>
          <c:idx val="2"/>
          <c:order val="2"/>
          <c:tx>
            <c:strRef>
              <c:f>'Unknown ID'!$C$5</c:f>
              <c:strCache>
                <c:ptCount val="1"/>
                <c:pt idx="0">
                  <c:v>Nom12</c:v>
                </c:pt>
              </c:strCache>
            </c:strRef>
          </c:tx>
          <c:spPr>
            <a:ln w="28575" cap="rnd">
              <a:solidFill>
                <a:schemeClr val="accent3"/>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ID'!$D$5:$O$5</c:f>
              <c:numCache>
                <c:formatCode>0.00%</c:formatCode>
                <c:ptCount val="12"/>
                <c:pt idx="0">
                  <c:v>0</c:v>
                </c:pt>
                <c:pt idx="1">
                  <c:v>0</c:v>
                </c:pt>
                <c:pt idx="2">
                  <c:v>0</c:v>
                </c:pt>
                <c:pt idx="3">
                  <c:v>0</c:v>
                </c:pt>
                <c:pt idx="4">
                  <c:v>0</c:v>
                </c:pt>
                <c:pt idx="5">
                  <c:v>9.7000000000000003E-3</c:v>
                </c:pt>
                <c:pt idx="6">
                  <c:v>0</c:v>
                </c:pt>
                <c:pt idx="7">
                  <c:v>0</c:v>
                </c:pt>
                <c:pt idx="8">
                  <c:v>0</c:v>
                </c:pt>
                <c:pt idx="9">
                  <c:v>1.04E-2</c:v>
                </c:pt>
                <c:pt idx="10">
                  <c:v>0</c:v>
                </c:pt>
                <c:pt idx="11">
                  <c:v>0</c:v>
                </c:pt>
              </c:numCache>
            </c:numRef>
          </c:val>
          <c:smooth val="0"/>
          <c:extLst>
            <c:ext xmlns:c16="http://schemas.microsoft.com/office/drawing/2014/chart" uri="{C3380CC4-5D6E-409C-BE32-E72D297353CC}">
              <c16:uniqueId val="{00000002-25EF-4383-9DF2-1056FD390A0A}"/>
            </c:ext>
          </c:extLst>
        </c:ser>
        <c:ser>
          <c:idx val="3"/>
          <c:order val="3"/>
          <c:tx>
            <c:strRef>
              <c:f>'Unknown ID'!$C$6</c:f>
              <c:strCache>
                <c:ptCount val="1"/>
                <c:pt idx="0">
                  <c:v>Nom16</c:v>
                </c:pt>
              </c:strCache>
            </c:strRef>
          </c:tx>
          <c:spPr>
            <a:ln w="28575" cap="rnd">
              <a:solidFill>
                <a:schemeClr val="accent4"/>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ID'!$D$6:$O$6</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25EF-4383-9DF2-1056FD390A0A}"/>
            </c:ext>
          </c:extLst>
        </c:ser>
        <c:ser>
          <c:idx val="4"/>
          <c:order val="4"/>
          <c:tx>
            <c:strRef>
              <c:f>'Unknown ID'!$C$7</c:f>
              <c:strCache>
                <c:ptCount val="1"/>
                <c:pt idx="0">
                  <c:v>Nom6</c:v>
                </c:pt>
              </c:strCache>
            </c:strRef>
          </c:tx>
          <c:spPr>
            <a:ln w="28575" cap="rnd">
              <a:solidFill>
                <a:schemeClr val="accent5"/>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ID'!$D$7:$O$7</c:f>
              <c:numCache>
                <c:formatCode>0.00%</c:formatCode>
                <c:ptCount val="12"/>
                <c:pt idx="0">
                  <c:v>0</c:v>
                </c:pt>
                <c:pt idx="1">
                  <c:v>3.5000000000000001E-3</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4-25EF-4383-9DF2-1056FD390A0A}"/>
            </c:ext>
          </c:extLst>
        </c:ser>
        <c:ser>
          <c:idx val="5"/>
          <c:order val="5"/>
          <c:tx>
            <c:strRef>
              <c:f>'Unknown ID'!$C$8</c:f>
              <c:strCache>
                <c:ptCount val="1"/>
                <c:pt idx="0">
                  <c:v>Nom4 </c:v>
                </c:pt>
              </c:strCache>
            </c:strRef>
          </c:tx>
          <c:spPr>
            <a:ln w="28575" cap="rnd">
              <a:solidFill>
                <a:schemeClr val="accent6"/>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ID'!$D$8:$O$8</c:f>
              <c:numCache>
                <c:formatCode>0.00%</c:formatCode>
                <c:ptCount val="12"/>
                <c:pt idx="0">
                  <c:v>5.9999999999999995E-4</c:v>
                </c:pt>
                <c:pt idx="1">
                  <c:v>1.9E-3</c:v>
                </c:pt>
                <c:pt idx="2">
                  <c:v>1E-3</c:v>
                </c:pt>
                <c:pt idx="3">
                  <c:v>2.9999999999999997E-4</c:v>
                </c:pt>
                <c:pt idx="4">
                  <c:v>1E-3</c:v>
                </c:pt>
                <c:pt idx="5">
                  <c:v>8.0000000000000004E-4</c:v>
                </c:pt>
                <c:pt idx="6">
                  <c:v>5.9999999999999995E-4</c:v>
                </c:pt>
                <c:pt idx="7">
                  <c:v>1.5E-3</c:v>
                </c:pt>
                <c:pt idx="8">
                  <c:v>4.0000000000000002E-4</c:v>
                </c:pt>
                <c:pt idx="9">
                  <c:v>8.9999999999999998E-4</c:v>
                </c:pt>
                <c:pt idx="10">
                  <c:v>0</c:v>
                </c:pt>
                <c:pt idx="11">
                  <c:v>2.0000000000000001E-4</c:v>
                </c:pt>
              </c:numCache>
            </c:numRef>
          </c:val>
          <c:smooth val="0"/>
          <c:extLst>
            <c:ext xmlns:c16="http://schemas.microsoft.com/office/drawing/2014/chart" uri="{C3380CC4-5D6E-409C-BE32-E72D297353CC}">
              <c16:uniqueId val="{00000005-25EF-4383-9DF2-1056FD390A0A}"/>
            </c:ext>
          </c:extLst>
        </c:ser>
        <c:ser>
          <c:idx val="6"/>
          <c:order val="6"/>
          <c:tx>
            <c:strRef>
              <c:f>'Unknown ID'!$C$9</c:f>
              <c:strCache>
                <c:ptCount val="1"/>
                <c:pt idx="0">
                  <c:v>Nom10</c:v>
                </c:pt>
              </c:strCache>
            </c:strRef>
          </c:tx>
          <c:spPr>
            <a:ln w="28575" cap="rnd">
              <a:solidFill>
                <a:schemeClr val="accent1">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ID'!$D$9:$O$9</c:f>
              <c:numCache>
                <c:formatCode>0.00%</c:formatCode>
                <c:ptCount val="12"/>
                <c:pt idx="0">
                  <c:v>1.1000000000000001E-3</c:v>
                </c:pt>
                <c:pt idx="1">
                  <c:v>4.0000000000000002E-4</c:v>
                </c:pt>
                <c:pt idx="2">
                  <c:v>2.0000000000000001E-4</c:v>
                </c:pt>
                <c:pt idx="3">
                  <c:v>4.0000000000000002E-4</c:v>
                </c:pt>
                <c:pt idx="4">
                  <c:v>8.9999999999999998E-4</c:v>
                </c:pt>
                <c:pt idx="5">
                  <c:v>8.0000000000000004E-4</c:v>
                </c:pt>
                <c:pt idx="6">
                  <c:v>6.9999999999999999E-4</c:v>
                </c:pt>
                <c:pt idx="7">
                  <c:v>2.0000000000000001E-4</c:v>
                </c:pt>
                <c:pt idx="8">
                  <c:v>6.9999999999999999E-4</c:v>
                </c:pt>
                <c:pt idx="9">
                  <c:v>2.9999999999999997E-4</c:v>
                </c:pt>
                <c:pt idx="10">
                  <c:v>2.9999999999999997E-4</c:v>
                </c:pt>
                <c:pt idx="11">
                  <c:v>4.0000000000000002E-4</c:v>
                </c:pt>
              </c:numCache>
            </c:numRef>
          </c:val>
          <c:smooth val="0"/>
          <c:extLst>
            <c:ext xmlns:c16="http://schemas.microsoft.com/office/drawing/2014/chart" uri="{C3380CC4-5D6E-409C-BE32-E72D297353CC}">
              <c16:uniqueId val="{00000006-25EF-4383-9DF2-1056FD390A0A}"/>
            </c:ext>
          </c:extLst>
        </c:ser>
        <c:ser>
          <c:idx val="7"/>
          <c:order val="7"/>
          <c:tx>
            <c:strRef>
              <c:f>'Unknown ID'!$C$10</c:f>
              <c:strCache>
                <c:ptCount val="1"/>
                <c:pt idx="0">
                  <c:v>Nom7</c:v>
                </c:pt>
              </c:strCache>
            </c:strRef>
          </c:tx>
          <c:spPr>
            <a:ln w="28575" cap="rnd">
              <a:solidFill>
                <a:schemeClr val="accent2">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ID'!$D$10:$O$10</c:f>
              <c:numCache>
                <c:formatCode>0.00%</c:formatCode>
                <c:ptCount val="12"/>
                <c:pt idx="0">
                  <c:v>1E-3</c:v>
                </c:pt>
                <c:pt idx="1">
                  <c:v>1.1999999999999999E-3</c:v>
                </c:pt>
                <c:pt idx="2">
                  <c:v>0</c:v>
                </c:pt>
                <c:pt idx="3">
                  <c:v>3.5999999999999999E-3</c:v>
                </c:pt>
                <c:pt idx="4">
                  <c:v>8.9999999999999998E-4</c:v>
                </c:pt>
                <c:pt idx="5">
                  <c:v>1.5E-3</c:v>
                </c:pt>
                <c:pt idx="6">
                  <c:v>2.5000000000000001E-3</c:v>
                </c:pt>
                <c:pt idx="7">
                  <c:v>0</c:v>
                </c:pt>
                <c:pt idx="8">
                  <c:v>8.0000000000000004E-4</c:v>
                </c:pt>
                <c:pt idx="9">
                  <c:v>1.1999999999999999E-3</c:v>
                </c:pt>
                <c:pt idx="10">
                  <c:v>1E-3</c:v>
                </c:pt>
                <c:pt idx="11">
                  <c:v>8.0000000000000004E-4</c:v>
                </c:pt>
              </c:numCache>
            </c:numRef>
          </c:val>
          <c:smooth val="0"/>
          <c:extLst>
            <c:ext xmlns:c16="http://schemas.microsoft.com/office/drawing/2014/chart" uri="{C3380CC4-5D6E-409C-BE32-E72D297353CC}">
              <c16:uniqueId val="{00000007-25EF-4383-9DF2-1056FD390A0A}"/>
            </c:ext>
          </c:extLst>
        </c:ser>
        <c:ser>
          <c:idx val="8"/>
          <c:order val="8"/>
          <c:tx>
            <c:strRef>
              <c:f>'Unknown ID'!$C$11</c:f>
              <c:strCache>
                <c:ptCount val="1"/>
                <c:pt idx="0">
                  <c:v>Nom3</c:v>
                </c:pt>
              </c:strCache>
            </c:strRef>
          </c:tx>
          <c:spPr>
            <a:ln w="28575" cap="rnd">
              <a:solidFill>
                <a:schemeClr val="accent3">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ID'!$D$11:$O$11</c:f>
              <c:numCache>
                <c:formatCode>0.00%</c:formatCode>
                <c:ptCount val="12"/>
                <c:pt idx="0">
                  <c:v>6.4000000000000003E-3</c:v>
                </c:pt>
                <c:pt idx="1">
                  <c:v>2E-3</c:v>
                </c:pt>
                <c:pt idx="2">
                  <c:v>2.0999999999999999E-3</c:v>
                </c:pt>
                <c:pt idx="3">
                  <c:v>1.83E-2</c:v>
                </c:pt>
                <c:pt idx="4">
                  <c:v>4.8999999999999998E-3</c:v>
                </c:pt>
                <c:pt idx="5">
                  <c:v>2.0999999999999999E-3</c:v>
                </c:pt>
                <c:pt idx="6">
                  <c:v>1.5E-3</c:v>
                </c:pt>
                <c:pt idx="7">
                  <c:v>3.3999999999999998E-3</c:v>
                </c:pt>
                <c:pt idx="8">
                  <c:v>1.6799999999999999E-2</c:v>
                </c:pt>
                <c:pt idx="9">
                  <c:v>0</c:v>
                </c:pt>
                <c:pt idx="10">
                  <c:v>2.5000000000000001E-3</c:v>
                </c:pt>
                <c:pt idx="11">
                  <c:v>0.3145</c:v>
                </c:pt>
              </c:numCache>
            </c:numRef>
          </c:val>
          <c:smooth val="0"/>
          <c:extLst>
            <c:ext xmlns:c16="http://schemas.microsoft.com/office/drawing/2014/chart" uri="{C3380CC4-5D6E-409C-BE32-E72D297353CC}">
              <c16:uniqueId val="{00000008-25EF-4383-9DF2-1056FD390A0A}"/>
            </c:ext>
          </c:extLst>
        </c:ser>
        <c:ser>
          <c:idx val="9"/>
          <c:order val="9"/>
          <c:tx>
            <c:strRef>
              <c:f>'Unknown ID'!$C$12</c:f>
              <c:strCache>
                <c:ptCount val="1"/>
                <c:pt idx="0">
                  <c:v>Nom13</c:v>
                </c:pt>
              </c:strCache>
            </c:strRef>
          </c:tx>
          <c:spPr>
            <a:ln w="28575" cap="rnd">
              <a:solidFill>
                <a:schemeClr val="accent4">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ID'!$D$12:$O$12</c:f>
              <c:numCache>
                <c:formatCode>0.00%</c:formatCode>
                <c:ptCount val="12"/>
                <c:pt idx="0">
                  <c:v>1.9E-3</c:v>
                </c:pt>
                <c:pt idx="1">
                  <c:v>0</c:v>
                </c:pt>
                <c:pt idx="2">
                  <c:v>3.8E-3</c:v>
                </c:pt>
                <c:pt idx="3">
                  <c:v>2E-3</c:v>
                </c:pt>
                <c:pt idx="4">
                  <c:v>2.7000000000000001E-3</c:v>
                </c:pt>
                <c:pt idx="5">
                  <c:v>1.9E-3</c:v>
                </c:pt>
                <c:pt idx="6">
                  <c:v>0</c:v>
                </c:pt>
                <c:pt idx="7">
                  <c:v>3.0000000000000001E-3</c:v>
                </c:pt>
                <c:pt idx="8">
                  <c:v>2.0999999999999999E-3</c:v>
                </c:pt>
                <c:pt idx="9">
                  <c:v>1.2999999999999999E-3</c:v>
                </c:pt>
                <c:pt idx="10">
                  <c:v>4.1000000000000003E-3</c:v>
                </c:pt>
                <c:pt idx="11">
                  <c:v>0</c:v>
                </c:pt>
              </c:numCache>
            </c:numRef>
          </c:val>
          <c:smooth val="0"/>
          <c:extLst>
            <c:ext xmlns:c16="http://schemas.microsoft.com/office/drawing/2014/chart" uri="{C3380CC4-5D6E-409C-BE32-E72D297353CC}">
              <c16:uniqueId val="{00000009-25EF-4383-9DF2-1056FD390A0A}"/>
            </c:ext>
          </c:extLst>
        </c:ser>
        <c:ser>
          <c:idx val="10"/>
          <c:order val="10"/>
          <c:tx>
            <c:strRef>
              <c:f>'Unknown ID'!$C$13</c:f>
              <c:strCache>
                <c:ptCount val="1"/>
                <c:pt idx="0">
                  <c:v>Nom14</c:v>
                </c:pt>
              </c:strCache>
            </c:strRef>
          </c:tx>
          <c:spPr>
            <a:ln w="28575" cap="rnd">
              <a:solidFill>
                <a:schemeClr val="accent5">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ID'!$D$13:$O$13</c:f>
              <c:numCache>
                <c:formatCode>0.00%</c:formatCode>
                <c:ptCount val="12"/>
                <c:pt idx="0">
                  <c:v>0</c:v>
                </c:pt>
                <c:pt idx="1">
                  <c:v>0</c:v>
                </c:pt>
                <c:pt idx="2">
                  <c:v>0</c:v>
                </c:pt>
                <c:pt idx="3">
                  <c:v>1.2999999999999999E-3</c:v>
                </c:pt>
                <c:pt idx="4">
                  <c:v>0</c:v>
                </c:pt>
                <c:pt idx="5">
                  <c:v>1.4E-3</c:v>
                </c:pt>
                <c:pt idx="6">
                  <c:v>0</c:v>
                </c:pt>
                <c:pt idx="7">
                  <c:v>8.9999999999999998E-4</c:v>
                </c:pt>
                <c:pt idx="8">
                  <c:v>0</c:v>
                </c:pt>
                <c:pt idx="9">
                  <c:v>0</c:v>
                </c:pt>
                <c:pt idx="10">
                  <c:v>1.6999999999999999E-3</c:v>
                </c:pt>
                <c:pt idx="11">
                  <c:v>0</c:v>
                </c:pt>
              </c:numCache>
            </c:numRef>
          </c:val>
          <c:smooth val="0"/>
          <c:extLst>
            <c:ext xmlns:c16="http://schemas.microsoft.com/office/drawing/2014/chart" uri="{C3380CC4-5D6E-409C-BE32-E72D297353CC}">
              <c16:uniqueId val="{0000000A-25EF-4383-9DF2-1056FD390A0A}"/>
            </c:ext>
          </c:extLst>
        </c:ser>
        <c:ser>
          <c:idx val="11"/>
          <c:order val="11"/>
          <c:tx>
            <c:strRef>
              <c:f>'Unknown ID'!$C$14</c:f>
              <c:strCache>
                <c:ptCount val="1"/>
                <c:pt idx="0">
                  <c:v>Nom8</c:v>
                </c:pt>
              </c:strCache>
            </c:strRef>
          </c:tx>
          <c:spPr>
            <a:ln w="28575" cap="rnd">
              <a:solidFill>
                <a:schemeClr val="accent6">
                  <a:lumMod val="6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ID'!$D$14:$O$14</c:f>
              <c:numCache>
                <c:formatCode>0.00%</c:formatCode>
                <c:ptCount val="12"/>
                <c:pt idx="0">
                  <c:v>8.0000000000000004E-4</c:v>
                </c:pt>
                <c:pt idx="1">
                  <c:v>0</c:v>
                </c:pt>
                <c:pt idx="2">
                  <c:v>6.9999999999999999E-4</c:v>
                </c:pt>
                <c:pt idx="3">
                  <c:v>0</c:v>
                </c:pt>
                <c:pt idx="4">
                  <c:v>2.2000000000000001E-3</c:v>
                </c:pt>
                <c:pt idx="5">
                  <c:v>3.7000000000000002E-3</c:v>
                </c:pt>
                <c:pt idx="6">
                  <c:v>3.5999999999999999E-3</c:v>
                </c:pt>
                <c:pt idx="7">
                  <c:v>0</c:v>
                </c:pt>
                <c:pt idx="8">
                  <c:v>1.2999999999999999E-3</c:v>
                </c:pt>
                <c:pt idx="9">
                  <c:v>0</c:v>
                </c:pt>
                <c:pt idx="10">
                  <c:v>0</c:v>
                </c:pt>
                <c:pt idx="11">
                  <c:v>3.3999999999999998E-3</c:v>
                </c:pt>
              </c:numCache>
            </c:numRef>
          </c:val>
          <c:smooth val="0"/>
          <c:extLst>
            <c:ext xmlns:c16="http://schemas.microsoft.com/office/drawing/2014/chart" uri="{C3380CC4-5D6E-409C-BE32-E72D297353CC}">
              <c16:uniqueId val="{0000000B-25EF-4383-9DF2-1056FD390A0A}"/>
            </c:ext>
          </c:extLst>
        </c:ser>
        <c:ser>
          <c:idx val="12"/>
          <c:order val="12"/>
          <c:tx>
            <c:strRef>
              <c:f>'Unknown ID'!$C$15</c:f>
              <c:strCache>
                <c:ptCount val="1"/>
                <c:pt idx="0">
                  <c:v>Nom2</c:v>
                </c:pt>
              </c:strCache>
            </c:strRef>
          </c:tx>
          <c:spPr>
            <a:ln w="28575" cap="rnd">
              <a:solidFill>
                <a:schemeClr val="accent1">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ID'!$D$15:$O$15</c:f>
              <c:numCache>
                <c:formatCode>0.00%</c:formatCode>
                <c:ptCount val="12"/>
                <c:pt idx="0">
                  <c:v>0</c:v>
                </c:pt>
                <c:pt idx="1">
                  <c:v>8.9999999999999998E-4</c:v>
                </c:pt>
                <c:pt idx="2">
                  <c:v>0</c:v>
                </c:pt>
                <c:pt idx="3">
                  <c:v>8.9999999999999998E-4</c:v>
                </c:pt>
                <c:pt idx="4">
                  <c:v>0</c:v>
                </c:pt>
                <c:pt idx="5">
                  <c:v>0</c:v>
                </c:pt>
                <c:pt idx="6">
                  <c:v>1.8E-3</c:v>
                </c:pt>
                <c:pt idx="7">
                  <c:v>0</c:v>
                </c:pt>
                <c:pt idx="8">
                  <c:v>5.9999999999999995E-4</c:v>
                </c:pt>
                <c:pt idx="9">
                  <c:v>8.9999999999999998E-4</c:v>
                </c:pt>
                <c:pt idx="10">
                  <c:v>0</c:v>
                </c:pt>
                <c:pt idx="11">
                  <c:v>0</c:v>
                </c:pt>
              </c:numCache>
            </c:numRef>
          </c:val>
          <c:smooth val="0"/>
          <c:extLst>
            <c:ext xmlns:c16="http://schemas.microsoft.com/office/drawing/2014/chart" uri="{C3380CC4-5D6E-409C-BE32-E72D297353CC}">
              <c16:uniqueId val="{0000000C-25EF-4383-9DF2-1056FD390A0A}"/>
            </c:ext>
          </c:extLst>
        </c:ser>
        <c:ser>
          <c:idx val="13"/>
          <c:order val="13"/>
          <c:tx>
            <c:strRef>
              <c:f>'Unknown ID'!$C$16</c:f>
              <c:strCache>
                <c:ptCount val="1"/>
                <c:pt idx="0">
                  <c:v>Nom9</c:v>
                </c:pt>
              </c:strCache>
            </c:strRef>
          </c:tx>
          <c:spPr>
            <a:ln w="28575" cap="rnd">
              <a:solidFill>
                <a:schemeClr val="accent2">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ID'!$D$16:$O$16</c:f>
              <c:numCache>
                <c:formatCode>0.00%</c:formatCode>
                <c:ptCount val="12"/>
                <c:pt idx="0">
                  <c:v>4.0000000000000002E-4</c:v>
                </c:pt>
                <c:pt idx="1">
                  <c:v>5.9999999999999995E-4</c:v>
                </c:pt>
                <c:pt idx="2">
                  <c:v>2.0000000000000001E-4</c:v>
                </c:pt>
                <c:pt idx="3">
                  <c:v>5.9999999999999995E-4</c:v>
                </c:pt>
                <c:pt idx="4">
                  <c:v>5.9999999999999995E-4</c:v>
                </c:pt>
                <c:pt idx="5">
                  <c:v>1E-4</c:v>
                </c:pt>
                <c:pt idx="6">
                  <c:v>5.0000000000000001E-4</c:v>
                </c:pt>
                <c:pt idx="7">
                  <c:v>1E-4</c:v>
                </c:pt>
                <c:pt idx="8">
                  <c:v>5.9999999999999995E-4</c:v>
                </c:pt>
                <c:pt idx="9">
                  <c:v>4.0000000000000002E-4</c:v>
                </c:pt>
                <c:pt idx="10">
                  <c:v>2.0000000000000001E-4</c:v>
                </c:pt>
                <c:pt idx="11">
                  <c:v>2.9999999999999997E-4</c:v>
                </c:pt>
              </c:numCache>
            </c:numRef>
          </c:val>
          <c:smooth val="0"/>
          <c:extLst>
            <c:ext xmlns:c16="http://schemas.microsoft.com/office/drawing/2014/chart" uri="{C3380CC4-5D6E-409C-BE32-E72D297353CC}">
              <c16:uniqueId val="{0000000D-25EF-4383-9DF2-1056FD390A0A}"/>
            </c:ext>
          </c:extLst>
        </c:ser>
        <c:ser>
          <c:idx val="14"/>
          <c:order val="14"/>
          <c:tx>
            <c:strRef>
              <c:f>'Unknown ID'!$C$17</c:f>
              <c:strCache>
                <c:ptCount val="1"/>
                <c:pt idx="0">
                  <c:v>Nom18</c:v>
                </c:pt>
              </c:strCache>
            </c:strRef>
          </c:tx>
          <c:spPr>
            <a:ln w="28575" cap="rnd">
              <a:solidFill>
                <a:schemeClr val="accent3">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ID'!$D$17:$O$17</c:f>
              <c:numCache>
                <c:formatCode>0.00%</c:formatCode>
                <c:ptCount val="12"/>
                <c:pt idx="0">
                  <c:v>1.4E-3</c:v>
                </c:pt>
                <c:pt idx="1">
                  <c:v>3.8999999999999998E-3</c:v>
                </c:pt>
                <c:pt idx="2">
                  <c:v>8.3999999999999995E-3</c:v>
                </c:pt>
                <c:pt idx="3">
                  <c:v>3.0999999999999999E-3</c:v>
                </c:pt>
                <c:pt idx="4">
                  <c:v>0</c:v>
                </c:pt>
                <c:pt idx="5">
                  <c:v>1.6000000000000001E-3</c:v>
                </c:pt>
                <c:pt idx="6">
                  <c:v>8.0000000000000004E-4</c:v>
                </c:pt>
                <c:pt idx="7">
                  <c:v>0</c:v>
                </c:pt>
                <c:pt idx="8">
                  <c:v>3.8E-3</c:v>
                </c:pt>
                <c:pt idx="9">
                  <c:v>2.3999999999999998E-3</c:v>
                </c:pt>
                <c:pt idx="10">
                  <c:v>4.1000000000000003E-3</c:v>
                </c:pt>
                <c:pt idx="11">
                  <c:v>0</c:v>
                </c:pt>
              </c:numCache>
            </c:numRef>
          </c:val>
          <c:smooth val="0"/>
          <c:extLst>
            <c:ext xmlns:c16="http://schemas.microsoft.com/office/drawing/2014/chart" uri="{C3380CC4-5D6E-409C-BE32-E72D297353CC}">
              <c16:uniqueId val="{0000000E-25EF-4383-9DF2-1056FD390A0A}"/>
            </c:ext>
          </c:extLst>
        </c:ser>
        <c:ser>
          <c:idx val="15"/>
          <c:order val="15"/>
          <c:tx>
            <c:strRef>
              <c:f>'Unknown ID'!$C$18</c:f>
              <c:strCache>
                <c:ptCount val="1"/>
                <c:pt idx="0">
                  <c:v>Nom19</c:v>
                </c:pt>
              </c:strCache>
            </c:strRef>
          </c:tx>
          <c:spPr>
            <a:ln w="28575" cap="rnd">
              <a:solidFill>
                <a:schemeClr val="accent4">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ID'!$D$18:$O$18</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25EF-4383-9DF2-1056FD390A0A}"/>
            </c:ext>
          </c:extLst>
        </c:ser>
        <c:ser>
          <c:idx val="16"/>
          <c:order val="16"/>
          <c:tx>
            <c:strRef>
              <c:f>'Unknown ID'!$C$19</c:f>
              <c:strCache>
                <c:ptCount val="1"/>
                <c:pt idx="0">
                  <c:v>Nom1</c:v>
                </c:pt>
              </c:strCache>
            </c:strRef>
          </c:tx>
          <c:spPr>
            <a:ln w="28575" cap="rnd">
              <a:solidFill>
                <a:schemeClr val="accent5">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ID'!$D$19:$O$19</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25EF-4383-9DF2-1056FD390A0A}"/>
            </c:ext>
          </c:extLst>
        </c:ser>
        <c:ser>
          <c:idx val="17"/>
          <c:order val="17"/>
          <c:tx>
            <c:strRef>
              <c:f>'Unknown ID'!$C$20</c:f>
              <c:strCache>
                <c:ptCount val="1"/>
                <c:pt idx="0">
                  <c:v>Nom15</c:v>
                </c:pt>
              </c:strCache>
            </c:strRef>
          </c:tx>
          <c:spPr>
            <a:ln w="28575" cap="rnd">
              <a:solidFill>
                <a:schemeClr val="accent6">
                  <a:lumMod val="80000"/>
                  <a:lumOff val="20000"/>
                </a:schemeClr>
              </a:solidFill>
              <a:round/>
            </a:ln>
            <a:effectLst/>
          </c:spPr>
          <c:marker>
            <c:symbol val="none"/>
          </c:marker>
          <c:cat>
            <c:strRef>
              <c:f>'Unknown ID'!$D$2:$O$2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'Unknown ID'!$D$20:$O$20</c:f>
              <c:numCache>
                <c:formatCode>0.00%</c:formatCode>
                <c:ptCount val="12"/>
                <c:pt idx="0">
                  <c:v>5.9999999999999995E-4</c:v>
                </c:pt>
                <c:pt idx="1">
                  <c:v>5.0000000000000001E-4</c:v>
                </c:pt>
                <c:pt idx="2">
                  <c:v>8.0000000000000004E-4</c:v>
                </c:pt>
                <c:pt idx="3">
                  <c:v>8.0000000000000004E-4</c:v>
                </c:pt>
                <c:pt idx="4">
                  <c:v>4.0000000000000002E-4</c:v>
                </c:pt>
                <c:pt idx="5">
                  <c:v>2.9999999999999997E-4</c:v>
                </c:pt>
                <c:pt idx="6">
                  <c:v>5.0000000000000001E-4</c:v>
                </c:pt>
                <c:pt idx="7">
                  <c:v>1.1000000000000001E-3</c:v>
                </c:pt>
                <c:pt idx="8">
                  <c:v>8.0000000000000004E-4</c:v>
                </c:pt>
                <c:pt idx="9">
                  <c:v>4.0000000000000002E-4</c:v>
                </c:pt>
                <c:pt idx="10">
                  <c:v>5.9999999999999995E-4</c:v>
                </c:pt>
                <c:pt idx="11">
                  <c:v>2.9999999999999997E-4</c:v>
                </c:pt>
              </c:numCache>
            </c:numRef>
          </c:val>
          <c:smooth val="0"/>
          <c:extLst>
            <c:ext xmlns:c16="http://schemas.microsoft.com/office/drawing/2014/chart" uri="{C3380CC4-5D6E-409C-BE32-E72D297353CC}">
              <c16:uniqueId val="{00000011-25EF-4383-9DF2-1056FD390A0A}"/>
            </c:ext>
          </c:extLst>
        </c:ser>
        <c:dLbls>
          <c:showLegendKey val="0"/>
          <c:showVal val="0"/>
          <c:showCatName val="0"/>
          <c:showSerName val="0"/>
          <c:showPercent val="0"/>
          <c:showBubbleSize val="0"/>
        </c:dLbls>
        <c:smooth val="0"/>
        <c:axId val="403882360"/>
        <c:axId val="403882688"/>
      </c:lineChart>
      <c:catAx>
        <c:axId val="40388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3882688"/>
        <c:crosses val="autoZero"/>
        <c:auto val="1"/>
        <c:lblAlgn val="ctr"/>
        <c:lblOffset val="100"/>
        <c:noMultiLvlLbl val="0"/>
      </c:catAx>
      <c:valAx>
        <c:axId val="403882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3882360"/>
        <c:crosses val="autoZero"/>
        <c:crossBetween val="between"/>
      </c:valAx>
      <c:spPr>
        <a:noFill/>
        <a:ln>
          <a:noFill/>
        </a:ln>
        <a:effectLst/>
      </c:spPr>
    </c:plotArea>
    <c:legend>
      <c:legendPos val="r"/>
      <c:layout>
        <c:manualLayout>
          <c:xMode val="edge"/>
          <c:yMode val="edge"/>
          <c:x val="0.90707347549233286"/>
          <c:y val="0.10999823617835133"/>
          <c:w val="8.7791516706543463E-2"/>
          <c:h val="0.81003245958347481"/>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Blanked</a:t>
            </a:r>
            <a:r>
              <a:rPr lang="en-US" sz="4400" b="1" baseline="0" dirty="0"/>
              <a:t> Dam (%)</a:t>
            </a:r>
            <a:endParaRPr lang="en-US" sz="4400" b="1" dirty="0"/>
          </a:p>
        </c:rich>
      </c:tx>
      <c:layout>
        <c:manualLayout>
          <c:xMode val="edge"/>
          <c:yMode val="edge"/>
          <c:x val="0.40949300087489071"/>
          <c:y val="3.7037037037037035E-2"/>
        </c:manualLayout>
      </c:layout>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BlankedDam!$C$3</c:f>
              <c:strCache>
                <c:ptCount val="1"/>
                <c:pt idx="0">
                  <c:v>Nom11</c:v>
                </c:pt>
              </c:strCache>
            </c:strRef>
          </c:tx>
          <c:spPr>
            <a:ln w="28575" cap="rnd">
              <a:solidFill>
                <a:schemeClr val="accent1"/>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BlankedDam!$D$3:$O$3</c:f>
              <c:numCache>
                <c:formatCode>0.00%</c:formatCode>
                <c:ptCount val="12"/>
                <c:pt idx="0">
                  <c:v>0</c:v>
                </c:pt>
                <c:pt idx="1">
                  <c:v>0</c:v>
                </c:pt>
                <c:pt idx="2">
                  <c:v>1.1000000000000001E-3</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4103-4AB3-AEE1-3EC0E3314BFD}"/>
            </c:ext>
          </c:extLst>
        </c:ser>
        <c:ser>
          <c:idx val="1"/>
          <c:order val="1"/>
          <c:tx>
            <c:strRef>
              <c:f>BlankedDam!$C$4</c:f>
              <c:strCache>
                <c:ptCount val="1"/>
                <c:pt idx="0">
                  <c:v>Nom5</c:v>
                </c:pt>
              </c:strCache>
            </c:strRef>
          </c:tx>
          <c:spPr>
            <a:ln w="28575" cap="rnd">
              <a:solidFill>
                <a:schemeClr val="accent2"/>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4103-4AB3-AEE1-3EC0E3314BFD}"/>
            </c:ext>
          </c:extLst>
        </c:ser>
        <c:ser>
          <c:idx val="2"/>
          <c:order val="2"/>
          <c:tx>
            <c:strRef>
              <c:f>BlankedDam!$C$5</c:f>
              <c:strCache>
                <c:ptCount val="1"/>
                <c:pt idx="0">
                  <c:v>Nom12</c:v>
                </c:pt>
              </c:strCache>
            </c:strRef>
          </c:tx>
          <c:spPr>
            <a:ln w="28575" cap="rnd">
              <a:solidFill>
                <a:schemeClr val="accent3"/>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BlankedDam!$D$5:$O$5</c:f>
              <c:numCache>
                <c:formatCode>0.00%</c:formatCode>
                <c:ptCount val="12"/>
                <c:pt idx="0">
                  <c:v>1.6E-2</c:v>
                </c:pt>
                <c:pt idx="1">
                  <c:v>0</c:v>
                </c:pt>
                <c:pt idx="2">
                  <c:v>0</c:v>
                </c:pt>
                <c:pt idx="3">
                  <c:v>0</c:v>
                </c:pt>
                <c:pt idx="4">
                  <c:v>0</c:v>
                </c:pt>
                <c:pt idx="5">
                  <c:v>0</c:v>
                </c:pt>
                <c:pt idx="6">
                  <c:v>5.7999999999999996E-3</c:v>
                </c:pt>
                <c:pt idx="7">
                  <c:v>0</c:v>
                </c:pt>
                <c:pt idx="8">
                  <c:v>0</c:v>
                </c:pt>
                <c:pt idx="9">
                  <c:v>0</c:v>
                </c:pt>
                <c:pt idx="10">
                  <c:v>0</c:v>
                </c:pt>
                <c:pt idx="11">
                  <c:v>0</c:v>
                </c:pt>
              </c:numCache>
            </c:numRef>
          </c:val>
          <c:smooth val="0"/>
          <c:extLst>
            <c:ext xmlns:c16="http://schemas.microsoft.com/office/drawing/2014/chart" uri="{C3380CC4-5D6E-409C-BE32-E72D297353CC}">
              <c16:uniqueId val="{00000002-4103-4AB3-AEE1-3EC0E3314BFD}"/>
            </c:ext>
          </c:extLst>
        </c:ser>
        <c:ser>
          <c:idx val="3"/>
          <c:order val="3"/>
          <c:tx>
            <c:strRef>
              <c:f>BlankedDam!$C$6</c:f>
              <c:strCache>
                <c:ptCount val="1"/>
                <c:pt idx="0">
                  <c:v>Nom16</c:v>
                </c:pt>
              </c:strCache>
            </c:strRef>
          </c:tx>
          <c:spPr>
            <a:ln w="28575" cap="rnd">
              <a:solidFill>
                <a:schemeClr val="accent4"/>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BlankedDam!$D$6:$O$6</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4103-4AB3-AEE1-3EC0E3314BFD}"/>
            </c:ext>
          </c:extLst>
        </c:ser>
        <c:ser>
          <c:idx val="4"/>
          <c:order val="4"/>
          <c:tx>
            <c:strRef>
              <c:f>BlankedDam!$C$7</c:f>
              <c:strCache>
                <c:ptCount val="1"/>
                <c:pt idx="0">
                  <c:v>Nom6</c:v>
                </c:pt>
              </c:strCache>
            </c:strRef>
          </c:tx>
          <c:spPr>
            <a:ln w="28575" cap="rnd">
              <a:solidFill>
                <a:schemeClr val="accent5"/>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BlankedDam!$D$7:$O$7</c:f>
              <c:numCache>
                <c:formatCode>0.00%</c:formatCode>
                <c:ptCount val="12"/>
                <c:pt idx="0">
                  <c:v>5.1000000000000004E-3</c:v>
                </c:pt>
                <c:pt idx="1">
                  <c:v>7.1000000000000004E-3</c:v>
                </c:pt>
                <c:pt idx="2">
                  <c:v>0</c:v>
                </c:pt>
                <c:pt idx="3">
                  <c:v>5.4999999999999997E-3</c:v>
                </c:pt>
                <c:pt idx="4">
                  <c:v>2.5999999999999999E-3</c:v>
                </c:pt>
                <c:pt idx="5">
                  <c:v>0</c:v>
                </c:pt>
                <c:pt idx="6">
                  <c:v>0</c:v>
                </c:pt>
                <c:pt idx="7">
                  <c:v>1.3299999999999999E-2</c:v>
                </c:pt>
                <c:pt idx="8">
                  <c:v>0</c:v>
                </c:pt>
                <c:pt idx="9">
                  <c:v>6.1999999999999998E-3</c:v>
                </c:pt>
                <c:pt idx="10">
                  <c:v>1.4200000000000001E-2</c:v>
                </c:pt>
                <c:pt idx="11">
                  <c:v>8.8000000000000005E-3</c:v>
                </c:pt>
              </c:numCache>
            </c:numRef>
          </c:val>
          <c:smooth val="0"/>
          <c:extLst>
            <c:ext xmlns:c16="http://schemas.microsoft.com/office/drawing/2014/chart" uri="{C3380CC4-5D6E-409C-BE32-E72D297353CC}">
              <c16:uniqueId val="{00000004-4103-4AB3-AEE1-3EC0E3314BFD}"/>
            </c:ext>
          </c:extLst>
        </c:ser>
        <c:ser>
          <c:idx val="5"/>
          <c:order val="5"/>
          <c:tx>
            <c:strRef>
              <c:f>BlankedDam!$C$8</c:f>
              <c:strCache>
                <c:ptCount val="1"/>
                <c:pt idx="0">
                  <c:v>Nom4 </c:v>
                </c:pt>
              </c:strCache>
            </c:strRef>
          </c:tx>
          <c:spPr>
            <a:ln w="28575" cap="rnd">
              <a:solidFill>
                <a:schemeClr val="accent6"/>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BlankedDam!$D$8:$O$8</c:f>
              <c:numCache>
                <c:formatCode>0.00%</c:formatCode>
                <c:ptCount val="12"/>
                <c:pt idx="0">
                  <c:v>1.8E-3</c:v>
                </c:pt>
                <c:pt idx="1">
                  <c:v>1E-3</c:v>
                </c:pt>
                <c:pt idx="2">
                  <c:v>2.7000000000000001E-3</c:v>
                </c:pt>
                <c:pt idx="3">
                  <c:v>1.2999999999999999E-3</c:v>
                </c:pt>
                <c:pt idx="4">
                  <c:v>1.8E-3</c:v>
                </c:pt>
                <c:pt idx="5">
                  <c:v>6.7000000000000002E-3</c:v>
                </c:pt>
                <c:pt idx="6">
                  <c:v>2.0999999999999999E-3</c:v>
                </c:pt>
                <c:pt idx="7">
                  <c:v>1.1999999999999999E-3</c:v>
                </c:pt>
                <c:pt idx="8">
                  <c:v>1.9E-3</c:v>
                </c:pt>
                <c:pt idx="9">
                  <c:v>1.4E-3</c:v>
                </c:pt>
                <c:pt idx="10">
                  <c:v>5.0000000000000001E-3</c:v>
                </c:pt>
                <c:pt idx="11">
                  <c:v>3.8999999999999998E-3</c:v>
                </c:pt>
              </c:numCache>
            </c:numRef>
          </c:val>
          <c:smooth val="0"/>
          <c:extLst>
            <c:ext xmlns:c16="http://schemas.microsoft.com/office/drawing/2014/chart" uri="{C3380CC4-5D6E-409C-BE32-E72D297353CC}">
              <c16:uniqueId val="{00000005-4103-4AB3-AEE1-3EC0E3314BFD}"/>
            </c:ext>
          </c:extLst>
        </c:ser>
        <c:ser>
          <c:idx val="6"/>
          <c:order val="6"/>
          <c:tx>
            <c:strRef>
              <c:f>BlankedDam!$C$9</c:f>
              <c:strCache>
                <c:ptCount val="1"/>
                <c:pt idx="0">
                  <c:v>Nom10</c:v>
                </c:pt>
              </c:strCache>
            </c:strRef>
          </c:tx>
          <c:spPr>
            <a:ln w="28575" cap="rnd">
              <a:solidFill>
                <a:schemeClr val="accent1">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BlankedDam!$D$9:$O$9</c:f>
              <c:numCache>
                <c:formatCode>0.00%</c:formatCode>
                <c:ptCount val="12"/>
                <c:pt idx="0">
                  <c:v>1.1000000000000001E-3</c:v>
                </c:pt>
                <c:pt idx="1">
                  <c:v>4.0000000000000002E-4</c:v>
                </c:pt>
                <c:pt idx="2">
                  <c:v>2.0000000000000001E-4</c:v>
                </c:pt>
                <c:pt idx="3">
                  <c:v>1E-4</c:v>
                </c:pt>
                <c:pt idx="4">
                  <c:v>1E-4</c:v>
                </c:pt>
                <c:pt idx="5">
                  <c:v>2.9999999999999997E-4</c:v>
                </c:pt>
                <c:pt idx="6">
                  <c:v>8.0000000000000004E-4</c:v>
                </c:pt>
                <c:pt idx="7">
                  <c:v>1E-4</c:v>
                </c:pt>
                <c:pt idx="8">
                  <c:v>2.0000000000000001E-4</c:v>
                </c:pt>
                <c:pt idx="9">
                  <c:v>2.0000000000000001E-4</c:v>
                </c:pt>
                <c:pt idx="10">
                  <c:v>2.9999999999999997E-4</c:v>
                </c:pt>
                <c:pt idx="11">
                  <c:v>1E-4</c:v>
                </c:pt>
              </c:numCache>
            </c:numRef>
          </c:val>
          <c:smooth val="0"/>
          <c:extLst>
            <c:ext xmlns:c16="http://schemas.microsoft.com/office/drawing/2014/chart" uri="{C3380CC4-5D6E-409C-BE32-E72D297353CC}">
              <c16:uniqueId val="{00000006-4103-4AB3-AEE1-3EC0E3314BFD}"/>
            </c:ext>
          </c:extLst>
        </c:ser>
        <c:ser>
          <c:idx val="7"/>
          <c:order val="7"/>
          <c:tx>
            <c:strRef>
              <c:f>BlankedDam!$C$10</c:f>
              <c:strCache>
                <c:ptCount val="1"/>
                <c:pt idx="0">
                  <c:v>Nom7</c:v>
                </c:pt>
              </c:strCache>
            </c:strRef>
          </c:tx>
          <c:spPr>
            <a:ln w="28575" cap="rnd">
              <a:solidFill>
                <a:schemeClr val="accent2">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BlankedDam!$D$10:$O$10</c:f>
              <c:numCache>
                <c:formatCode>0.00%</c:formatCode>
                <c:ptCount val="12"/>
                <c:pt idx="0">
                  <c:v>8.2000000000000007E-3</c:v>
                </c:pt>
                <c:pt idx="1">
                  <c:v>4.3E-3</c:v>
                </c:pt>
                <c:pt idx="2">
                  <c:v>1.2999999999999999E-3</c:v>
                </c:pt>
                <c:pt idx="3">
                  <c:v>1.14E-2</c:v>
                </c:pt>
                <c:pt idx="4">
                  <c:v>3.0000000000000001E-3</c:v>
                </c:pt>
                <c:pt idx="5">
                  <c:v>1.5E-3</c:v>
                </c:pt>
                <c:pt idx="6">
                  <c:v>4.3E-3</c:v>
                </c:pt>
                <c:pt idx="7">
                  <c:v>3.7000000000000002E-3</c:v>
                </c:pt>
                <c:pt idx="8">
                  <c:v>8.0000000000000004E-4</c:v>
                </c:pt>
                <c:pt idx="9">
                  <c:v>3.5000000000000001E-3</c:v>
                </c:pt>
                <c:pt idx="10">
                  <c:v>1E-3</c:v>
                </c:pt>
                <c:pt idx="11">
                  <c:v>5.4999999999999997E-3</c:v>
                </c:pt>
              </c:numCache>
            </c:numRef>
          </c:val>
          <c:smooth val="0"/>
          <c:extLst>
            <c:ext xmlns:c16="http://schemas.microsoft.com/office/drawing/2014/chart" uri="{C3380CC4-5D6E-409C-BE32-E72D297353CC}">
              <c16:uniqueId val="{00000007-4103-4AB3-AEE1-3EC0E3314BFD}"/>
            </c:ext>
          </c:extLst>
        </c:ser>
        <c:ser>
          <c:idx val="8"/>
          <c:order val="8"/>
          <c:tx>
            <c:strRef>
              <c:f>BlankedDam!$C$11</c:f>
              <c:strCache>
                <c:ptCount val="1"/>
                <c:pt idx="0">
                  <c:v>Nom3</c:v>
                </c:pt>
              </c:strCache>
            </c:strRef>
          </c:tx>
          <c:spPr>
            <a:ln w="28575" cap="rnd">
              <a:solidFill>
                <a:schemeClr val="accent3">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BlankedDam!$D$11:$O$11</c:f>
              <c:numCache>
                <c:formatCode>0.00%</c:formatCode>
                <c:ptCount val="12"/>
                <c:pt idx="0">
                  <c:v>8.9999999999999998E-4</c:v>
                </c:pt>
                <c:pt idx="1">
                  <c:v>0</c:v>
                </c:pt>
                <c:pt idx="2">
                  <c:v>1E-3</c:v>
                </c:pt>
                <c:pt idx="3">
                  <c:v>0</c:v>
                </c:pt>
                <c:pt idx="4">
                  <c:v>0</c:v>
                </c:pt>
                <c:pt idx="5">
                  <c:v>0</c:v>
                </c:pt>
                <c:pt idx="6">
                  <c:v>8.0000000000000004E-4</c:v>
                </c:pt>
                <c:pt idx="7">
                  <c:v>0</c:v>
                </c:pt>
                <c:pt idx="8">
                  <c:v>0</c:v>
                </c:pt>
                <c:pt idx="9">
                  <c:v>0</c:v>
                </c:pt>
                <c:pt idx="10">
                  <c:v>8.0000000000000004E-4</c:v>
                </c:pt>
                <c:pt idx="11">
                  <c:v>6.9999999999999999E-4</c:v>
                </c:pt>
              </c:numCache>
            </c:numRef>
          </c:val>
          <c:smooth val="0"/>
          <c:extLst>
            <c:ext xmlns:c16="http://schemas.microsoft.com/office/drawing/2014/chart" uri="{C3380CC4-5D6E-409C-BE32-E72D297353CC}">
              <c16:uniqueId val="{00000008-4103-4AB3-AEE1-3EC0E3314BFD}"/>
            </c:ext>
          </c:extLst>
        </c:ser>
        <c:ser>
          <c:idx val="9"/>
          <c:order val="9"/>
          <c:tx>
            <c:strRef>
              <c:f>BlankedDam!$C$12</c:f>
              <c:strCache>
                <c:ptCount val="1"/>
                <c:pt idx="0">
                  <c:v>Nom13</c:v>
                </c:pt>
              </c:strCache>
            </c:strRef>
          </c:tx>
          <c:spPr>
            <a:ln w="28575" cap="rnd">
              <a:solidFill>
                <a:schemeClr val="accent4">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BlankedDam!$D$12:$O$12</c:f>
              <c:numCache>
                <c:formatCode>0.00%</c:formatCode>
                <c:ptCount val="12"/>
                <c:pt idx="0">
                  <c:v>1.2999999999999999E-2</c:v>
                </c:pt>
                <c:pt idx="1">
                  <c:v>1.44E-2</c:v>
                </c:pt>
                <c:pt idx="2">
                  <c:v>6.1000000000000004E-3</c:v>
                </c:pt>
                <c:pt idx="3">
                  <c:v>8.5000000000000006E-3</c:v>
                </c:pt>
                <c:pt idx="4">
                  <c:v>2E-3</c:v>
                </c:pt>
                <c:pt idx="5">
                  <c:v>2.3300000000000001E-2</c:v>
                </c:pt>
                <c:pt idx="6">
                  <c:v>2.92E-2</c:v>
                </c:pt>
                <c:pt idx="7">
                  <c:v>7.4999999999999997E-3</c:v>
                </c:pt>
                <c:pt idx="8">
                  <c:v>6.3E-3</c:v>
                </c:pt>
                <c:pt idx="9">
                  <c:v>0.1842</c:v>
                </c:pt>
                <c:pt idx="10">
                  <c:v>8.2000000000000007E-3</c:v>
                </c:pt>
                <c:pt idx="11">
                  <c:v>9.9000000000000008E-3</c:v>
                </c:pt>
              </c:numCache>
            </c:numRef>
          </c:val>
          <c:smooth val="0"/>
          <c:extLst>
            <c:ext xmlns:c16="http://schemas.microsoft.com/office/drawing/2014/chart" uri="{C3380CC4-5D6E-409C-BE32-E72D297353CC}">
              <c16:uniqueId val="{00000009-4103-4AB3-AEE1-3EC0E3314BFD}"/>
            </c:ext>
          </c:extLst>
        </c:ser>
        <c:ser>
          <c:idx val="10"/>
          <c:order val="10"/>
          <c:tx>
            <c:strRef>
              <c:f>BlankedDam!$C$13</c:f>
              <c:strCache>
                <c:ptCount val="1"/>
                <c:pt idx="0">
                  <c:v>Nom14</c:v>
                </c:pt>
              </c:strCache>
            </c:strRef>
          </c:tx>
          <c:spPr>
            <a:ln w="28575" cap="rnd">
              <a:solidFill>
                <a:schemeClr val="accent5">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BlankedDam!$D$13:$O$13</c:f>
              <c:numCache>
                <c:formatCode>0.00%</c:formatCode>
                <c:ptCount val="12"/>
                <c:pt idx="0">
                  <c:v>1.1000000000000001E-3</c:v>
                </c:pt>
                <c:pt idx="1">
                  <c:v>0</c:v>
                </c:pt>
                <c:pt idx="2">
                  <c:v>0</c:v>
                </c:pt>
                <c:pt idx="3">
                  <c:v>1.6400000000000001E-2</c:v>
                </c:pt>
                <c:pt idx="4">
                  <c:v>0</c:v>
                </c:pt>
                <c:pt idx="5">
                  <c:v>0</c:v>
                </c:pt>
                <c:pt idx="6">
                  <c:v>2.0999999999999999E-3</c:v>
                </c:pt>
                <c:pt idx="7">
                  <c:v>0</c:v>
                </c:pt>
                <c:pt idx="8">
                  <c:v>0</c:v>
                </c:pt>
                <c:pt idx="9">
                  <c:v>0</c:v>
                </c:pt>
                <c:pt idx="10">
                  <c:v>0</c:v>
                </c:pt>
                <c:pt idx="11">
                  <c:v>0</c:v>
                </c:pt>
              </c:numCache>
            </c:numRef>
          </c:val>
          <c:smooth val="0"/>
          <c:extLst>
            <c:ext xmlns:c16="http://schemas.microsoft.com/office/drawing/2014/chart" uri="{C3380CC4-5D6E-409C-BE32-E72D297353CC}">
              <c16:uniqueId val="{0000000A-4103-4AB3-AEE1-3EC0E3314BFD}"/>
            </c:ext>
          </c:extLst>
        </c:ser>
        <c:ser>
          <c:idx val="11"/>
          <c:order val="11"/>
          <c:tx>
            <c:strRef>
              <c:f>BlankedDam!$C$14</c:f>
              <c:strCache>
                <c:ptCount val="1"/>
                <c:pt idx="0">
                  <c:v>Nom8</c:v>
                </c:pt>
              </c:strCache>
            </c:strRef>
          </c:tx>
          <c:spPr>
            <a:ln w="28575" cap="rnd">
              <a:solidFill>
                <a:schemeClr val="accent6">
                  <a:lumMod val="6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BlankedDam!$D$14:$O$14</c:f>
              <c:numCache>
                <c:formatCode>0.00%</c:formatCode>
                <c:ptCount val="12"/>
                <c:pt idx="0">
                  <c:v>4.5999999999999999E-3</c:v>
                </c:pt>
                <c:pt idx="1">
                  <c:v>8.8000000000000005E-3</c:v>
                </c:pt>
                <c:pt idx="2">
                  <c:v>5.1999999999999998E-3</c:v>
                </c:pt>
                <c:pt idx="3">
                  <c:v>5.8999999999999999E-3</c:v>
                </c:pt>
                <c:pt idx="4">
                  <c:v>4.4999999999999997E-3</c:v>
                </c:pt>
                <c:pt idx="5">
                  <c:v>9.5999999999999992E-3</c:v>
                </c:pt>
                <c:pt idx="6">
                  <c:v>3.5999999999999999E-3</c:v>
                </c:pt>
                <c:pt idx="7">
                  <c:v>6.0000000000000001E-3</c:v>
                </c:pt>
                <c:pt idx="8">
                  <c:v>0</c:v>
                </c:pt>
                <c:pt idx="9">
                  <c:v>0</c:v>
                </c:pt>
                <c:pt idx="10">
                  <c:v>2.0999999999999999E-3</c:v>
                </c:pt>
                <c:pt idx="11">
                  <c:v>3.3999999999999998E-3</c:v>
                </c:pt>
              </c:numCache>
            </c:numRef>
          </c:val>
          <c:smooth val="0"/>
          <c:extLst>
            <c:ext xmlns:c16="http://schemas.microsoft.com/office/drawing/2014/chart" uri="{C3380CC4-5D6E-409C-BE32-E72D297353CC}">
              <c16:uniqueId val="{0000000B-4103-4AB3-AEE1-3EC0E3314BFD}"/>
            </c:ext>
          </c:extLst>
        </c:ser>
        <c:ser>
          <c:idx val="12"/>
          <c:order val="12"/>
          <c:tx>
            <c:strRef>
              <c:f>BlankedDam!$C$15</c:f>
              <c:strCache>
                <c:ptCount val="1"/>
                <c:pt idx="0">
                  <c:v>Nom2</c:v>
                </c:pt>
              </c:strCache>
            </c:strRef>
          </c:tx>
          <c:spPr>
            <a:ln w="28575" cap="rnd">
              <a:solidFill>
                <a:schemeClr val="accent1">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BlankedDam!$D$15:$O$15</c:f>
              <c:numCache>
                <c:formatCode>0.00%</c:formatCode>
                <c:ptCount val="12"/>
                <c:pt idx="0">
                  <c:v>0</c:v>
                </c:pt>
                <c:pt idx="1">
                  <c:v>0</c:v>
                </c:pt>
                <c:pt idx="2">
                  <c:v>6.9999999999999999E-4</c:v>
                </c:pt>
                <c:pt idx="3">
                  <c:v>8.9999999999999998E-4</c:v>
                </c:pt>
                <c:pt idx="4">
                  <c:v>0</c:v>
                </c:pt>
                <c:pt idx="5">
                  <c:v>0</c:v>
                </c:pt>
                <c:pt idx="6">
                  <c:v>5.9999999999999995E-4</c:v>
                </c:pt>
                <c:pt idx="7">
                  <c:v>0</c:v>
                </c:pt>
                <c:pt idx="8">
                  <c:v>0</c:v>
                </c:pt>
                <c:pt idx="9">
                  <c:v>0</c:v>
                </c:pt>
                <c:pt idx="10">
                  <c:v>3.2000000000000002E-3</c:v>
                </c:pt>
                <c:pt idx="11">
                  <c:v>0</c:v>
                </c:pt>
              </c:numCache>
            </c:numRef>
          </c:val>
          <c:smooth val="0"/>
          <c:extLst>
            <c:ext xmlns:c16="http://schemas.microsoft.com/office/drawing/2014/chart" uri="{C3380CC4-5D6E-409C-BE32-E72D297353CC}">
              <c16:uniqueId val="{0000000C-4103-4AB3-AEE1-3EC0E3314BFD}"/>
            </c:ext>
          </c:extLst>
        </c:ser>
        <c:ser>
          <c:idx val="13"/>
          <c:order val="13"/>
          <c:tx>
            <c:strRef>
              <c:f>BlankedDam!$C$16</c:f>
              <c:strCache>
                <c:ptCount val="1"/>
                <c:pt idx="0">
                  <c:v>Nom9</c:v>
                </c:pt>
              </c:strCache>
            </c:strRef>
          </c:tx>
          <c:spPr>
            <a:ln w="28575" cap="rnd">
              <a:solidFill>
                <a:schemeClr val="accent2">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BlankedDam!$D$16:$O$16</c:f>
              <c:numCache>
                <c:formatCode>0.00%</c:formatCode>
                <c:ptCount val="12"/>
                <c:pt idx="0">
                  <c:v>6.9999999999999999E-4</c:v>
                </c:pt>
                <c:pt idx="1">
                  <c:v>8.0000000000000004E-4</c:v>
                </c:pt>
                <c:pt idx="2">
                  <c:v>5.9999999999999995E-4</c:v>
                </c:pt>
                <c:pt idx="3">
                  <c:v>8.0000000000000004E-4</c:v>
                </c:pt>
                <c:pt idx="4">
                  <c:v>2.9999999999999997E-4</c:v>
                </c:pt>
                <c:pt idx="5">
                  <c:v>8.9999999999999998E-4</c:v>
                </c:pt>
                <c:pt idx="6">
                  <c:v>1.1000000000000001E-3</c:v>
                </c:pt>
                <c:pt idx="7">
                  <c:v>8.9999999999999998E-4</c:v>
                </c:pt>
                <c:pt idx="8">
                  <c:v>4.0000000000000002E-4</c:v>
                </c:pt>
                <c:pt idx="9">
                  <c:v>2.0000000000000001E-4</c:v>
                </c:pt>
                <c:pt idx="10">
                  <c:v>5.9999999999999995E-4</c:v>
                </c:pt>
                <c:pt idx="11">
                  <c:v>8.9999999999999998E-4</c:v>
                </c:pt>
              </c:numCache>
            </c:numRef>
          </c:val>
          <c:smooth val="0"/>
          <c:extLst>
            <c:ext xmlns:c16="http://schemas.microsoft.com/office/drawing/2014/chart" uri="{C3380CC4-5D6E-409C-BE32-E72D297353CC}">
              <c16:uniqueId val="{0000000D-4103-4AB3-AEE1-3EC0E3314BFD}"/>
            </c:ext>
          </c:extLst>
        </c:ser>
        <c:ser>
          <c:idx val="14"/>
          <c:order val="14"/>
          <c:tx>
            <c:strRef>
              <c:f>BlankedDam!$C$17</c:f>
              <c:strCache>
                <c:ptCount val="1"/>
                <c:pt idx="0">
                  <c:v>Nom18</c:v>
                </c:pt>
              </c:strCache>
            </c:strRef>
          </c:tx>
          <c:spPr>
            <a:ln w="28575" cap="rnd">
              <a:solidFill>
                <a:schemeClr val="accent3">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BlankedDam!$D$17:$O$17</c:f>
              <c:numCache>
                <c:formatCode>0.00%</c:formatCode>
                <c:ptCount val="12"/>
                <c:pt idx="0">
                  <c:v>4.1999999999999997E-3</c:v>
                </c:pt>
                <c:pt idx="1">
                  <c:v>3.8999999999999998E-3</c:v>
                </c:pt>
                <c:pt idx="2">
                  <c:v>1.5599999999999999E-2</c:v>
                </c:pt>
                <c:pt idx="3">
                  <c:v>6.8999999999999999E-3</c:v>
                </c:pt>
                <c:pt idx="4">
                  <c:v>1.47E-2</c:v>
                </c:pt>
                <c:pt idx="5">
                  <c:v>4.0000000000000001E-3</c:v>
                </c:pt>
                <c:pt idx="6">
                  <c:v>0</c:v>
                </c:pt>
                <c:pt idx="7">
                  <c:v>0</c:v>
                </c:pt>
                <c:pt idx="8">
                  <c:v>3.0000000000000001E-3</c:v>
                </c:pt>
                <c:pt idx="9">
                  <c:v>3.6200000000000003E-2</c:v>
                </c:pt>
                <c:pt idx="10">
                  <c:v>0</c:v>
                </c:pt>
                <c:pt idx="11">
                  <c:v>3.3999999999999998E-3</c:v>
                </c:pt>
              </c:numCache>
            </c:numRef>
          </c:val>
          <c:smooth val="0"/>
          <c:extLst>
            <c:ext xmlns:c16="http://schemas.microsoft.com/office/drawing/2014/chart" uri="{C3380CC4-5D6E-409C-BE32-E72D297353CC}">
              <c16:uniqueId val="{0000000E-4103-4AB3-AEE1-3EC0E3314BFD}"/>
            </c:ext>
          </c:extLst>
        </c:ser>
        <c:ser>
          <c:idx val="15"/>
          <c:order val="15"/>
          <c:tx>
            <c:strRef>
              <c:f>BlankedDam!$C$18</c:f>
              <c:strCache>
                <c:ptCount val="1"/>
                <c:pt idx="0">
                  <c:v>Nom19</c:v>
                </c:pt>
              </c:strCache>
            </c:strRef>
          </c:tx>
          <c:spPr>
            <a:ln w="28575" cap="rnd">
              <a:solidFill>
                <a:schemeClr val="accent4">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BlankedDam!$D$18:$O$18</c:f>
              <c:numCache>
                <c:formatCode>0.00%</c:formatCode>
                <c:ptCount val="12"/>
                <c:pt idx="0">
                  <c:v>0</c:v>
                </c:pt>
                <c:pt idx="1">
                  <c:v>0</c:v>
                </c:pt>
                <c:pt idx="2">
                  <c:v>0</c:v>
                </c:pt>
                <c:pt idx="3">
                  <c:v>0</c:v>
                </c:pt>
                <c:pt idx="4">
                  <c:v>4.0000000000000001E-3</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4103-4AB3-AEE1-3EC0E3314BFD}"/>
            </c:ext>
          </c:extLst>
        </c:ser>
        <c:ser>
          <c:idx val="16"/>
          <c:order val="16"/>
          <c:tx>
            <c:strRef>
              <c:f>BlankedDam!$C$19</c:f>
              <c:strCache>
                <c:ptCount val="1"/>
                <c:pt idx="0">
                  <c:v>Nom1</c:v>
                </c:pt>
              </c:strCache>
            </c:strRef>
          </c:tx>
          <c:spPr>
            <a:ln w="28575" cap="rnd">
              <a:solidFill>
                <a:schemeClr val="accent5">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BlankedDam!$D$19:$O$19</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4103-4AB3-AEE1-3EC0E3314BFD}"/>
            </c:ext>
          </c:extLst>
        </c:ser>
        <c:ser>
          <c:idx val="17"/>
          <c:order val="17"/>
          <c:tx>
            <c:strRef>
              <c:f>BlankedDam!$C$20</c:f>
              <c:strCache>
                <c:ptCount val="1"/>
                <c:pt idx="0">
                  <c:v>Nom15</c:v>
                </c:pt>
              </c:strCache>
            </c:strRef>
          </c:tx>
          <c:spPr>
            <a:ln w="28575" cap="rnd">
              <a:solidFill>
                <a:schemeClr val="accent6">
                  <a:lumMod val="80000"/>
                  <a:lumOff val="20000"/>
                </a:schemeClr>
              </a:solidFill>
              <a:round/>
            </a:ln>
            <a:effectLst/>
          </c:spPr>
          <c:marker>
            <c:symbol val="none"/>
          </c:marker>
          <c:cat>
            <c:strRef>
              <c:f>BlankedDam!$D$2:$O$2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BlankedDam!$D$20:$O$20</c:f>
              <c:numCache>
                <c:formatCode>0.00%</c:formatCode>
                <c:ptCount val="12"/>
                <c:pt idx="0">
                  <c:v>5.5999999999999999E-3</c:v>
                </c:pt>
                <c:pt idx="1">
                  <c:v>5.7999999999999996E-3</c:v>
                </c:pt>
                <c:pt idx="2">
                  <c:v>5.4000000000000003E-3</c:v>
                </c:pt>
                <c:pt idx="3">
                  <c:v>3.5000000000000001E-3</c:v>
                </c:pt>
                <c:pt idx="4">
                  <c:v>4.1999999999999997E-3</c:v>
                </c:pt>
                <c:pt idx="5">
                  <c:v>3.5999999999999999E-3</c:v>
                </c:pt>
                <c:pt idx="6">
                  <c:v>4.0000000000000001E-3</c:v>
                </c:pt>
                <c:pt idx="7">
                  <c:v>3.8E-3</c:v>
                </c:pt>
                <c:pt idx="8">
                  <c:v>6.8999999999999999E-3</c:v>
                </c:pt>
                <c:pt idx="9">
                  <c:v>5.3E-3</c:v>
                </c:pt>
                <c:pt idx="10">
                  <c:v>6.4000000000000003E-3</c:v>
                </c:pt>
                <c:pt idx="11">
                  <c:v>3.8999999999999998E-3</c:v>
                </c:pt>
              </c:numCache>
            </c:numRef>
          </c:val>
          <c:smooth val="0"/>
          <c:extLst>
            <c:ext xmlns:c16="http://schemas.microsoft.com/office/drawing/2014/chart" uri="{C3380CC4-5D6E-409C-BE32-E72D297353CC}">
              <c16:uniqueId val="{00000011-4103-4AB3-AEE1-3EC0E3314BFD}"/>
            </c:ext>
          </c:extLst>
        </c:ser>
        <c:dLbls>
          <c:showLegendKey val="0"/>
          <c:showVal val="0"/>
          <c:showCatName val="0"/>
          <c:showSerName val="0"/>
          <c:showPercent val="0"/>
          <c:showBubbleSize val="0"/>
        </c:dLbls>
        <c:smooth val="0"/>
        <c:axId val="500322024"/>
        <c:axId val="500327272"/>
      </c:lineChart>
      <c:catAx>
        <c:axId val="50032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00327272"/>
        <c:crosses val="autoZero"/>
        <c:auto val="1"/>
        <c:lblAlgn val="ctr"/>
        <c:lblOffset val="100"/>
        <c:noMultiLvlLbl val="0"/>
      </c:catAx>
      <c:valAx>
        <c:axId val="500327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00322024"/>
        <c:crosses val="autoZero"/>
        <c:crossBetween val="between"/>
      </c:valAx>
      <c:spPr>
        <a:noFill/>
        <a:ln>
          <a:noFill/>
        </a:ln>
        <a:effectLst/>
      </c:spPr>
    </c:plotArea>
    <c:legend>
      <c:legendPos val="r"/>
      <c:layout>
        <c:manualLayout>
          <c:xMode val="edge"/>
          <c:yMode val="edge"/>
          <c:x val="0.90526451273205888"/>
          <c:y val="0.10336244333094727"/>
          <c:w val="8.7881771422910107E-2"/>
          <c:h val="0.80092796251708209"/>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Usability</a:t>
            </a:r>
            <a:r>
              <a:rPr lang="en-US" sz="4400" b="1" baseline="0" dirty="0"/>
              <a:t> Code=N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UsabilityN!$C$3</c:f>
              <c:strCache>
                <c:ptCount val="1"/>
                <c:pt idx="0">
                  <c:v>Nom11</c:v>
                </c:pt>
              </c:strCache>
            </c:strRef>
          </c:tx>
          <c:spPr>
            <a:ln w="28575" cap="rnd">
              <a:solidFill>
                <a:schemeClr val="accent1"/>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UsabilityN!$D$3:$O$3</c:f>
              <c:numCache>
                <c:formatCode>0.00%</c:formatCode>
                <c:ptCount val="12"/>
                <c:pt idx="0">
                  <c:v>5.2900000000000003E-2</c:v>
                </c:pt>
                <c:pt idx="1">
                  <c:v>4.99E-2</c:v>
                </c:pt>
                <c:pt idx="2">
                  <c:v>5.6899999999999999E-2</c:v>
                </c:pt>
                <c:pt idx="3">
                  <c:v>8.3699999999999997E-2</c:v>
                </c:pt>
                <c:pt idx="4">
                  <c:v>5.8900000000000001E-2</c:v>
                </c:pt>
                <c:pt idx="5">
                  <c:v>6.9500000000000006E-2</c:v>
                </c:pt>
                <c:pt idx="6">
                  <c:v>4.8099999999999997E-2</c:v>
                </c:pt>
                <c:pt idx="7">
                  <c:v>1.66E-2</c:v>
                </c:pt>
                <c:pt idx="8">
                  <c:v>2.6800000000000001E-2</c:v>
                </c:pt>
                <c:pt idx="9">
                  <c:v>7.5800000000000006E-2</c:v>
                </c:pt>
                <c:pt idx="10">
                  <c:v>9.7100000000000006E-2</c:v>
                </c:pt>
                <c:pt idx="11">
                  <c:v>6.6199999999999995E-2</c:v>
                </c:pt>
              </c:numCache>
            </c:numRef>
          </c:val>
          <c:smooth val="0"/>
          <c:extLst>
            <c:ext xmlns:c16="http://schemas.microsoft.com/office/drawing/2014/chart" uri="{C3380CC4-5D6E-409C-BE32-E72D297353CC}">
              <c16:uniqueId val="{00000000-5FC5-4786-85F4-8A3F2E638D7F}"/>
            </c:ext>
          </c:extLst>
        </c:ser>
        <c:ser>
          <c:idx val="1"/>
          <c:order val="1"/>
          <c:tx>
            <c:strRef>
              <c:f>UsabilityN!$C$4</c:f>
              <c:strCache>
                <c:ptCount val="1"/>
                <c:pt idx="0">
                  <c:v>Nom5</c:v>
                </c:pt>
              </c:strCache>
            </c:strRef>
          </c:tx>
          <c:spPr>
            <a:ln w="28575" cap="rnd">
              <a:solidFill>
                <a:schemeClr val="accent2"/>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5FC5-4786-85F4-8A3F2E638D7F}"/>
            </c:ext>
          </c:extLst>
        </c:ser>
        <c:ser>
          <c:idx val="2"/>
          <c:order val="2"/>
          <c:tx>
            <c:strRef>
              <c:f>UsabilityN!$C$5</c:f>
              <c:strCache>
                <c:ptCount val="1"/>
                <c:pt idx="0">
                  <c:v>Nom12</c:v>
                </c:pt>
              </c:strCache>
            </c:strRef>
          </c:tx>
          <c:spPr>
            <a:ln w="28575" cap="rnd">
              <a:solidFill>
                <a:schemeClr val="accent3"/>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UsabilityN!$D$5:$O$5</c:f>
              <c:numCache>
                <c:formatCode>0.00%</c:formatCode>
                <c:ptCount val="12"/>
                <c:pt idx="0">
                  <c:v>0</c:v>
                </c:pt>
                <c:pt idx="1">
                  <c:v>0</c:v>
                </c:pt>
                <c:pt idx="2">
                  <c:v>0</c:v>
                </c:pt>
                <c:pt idx="3">
                  <c:v>0</c:v>
                </c:pt>
                <c:pt idx="4">
                  <c:v>0</c:v>
                </c:pt>
                <c:pt idx="5">
                  <c:v>0</c:v>
                </c:pt>
                <c:pt idx="6">
                  <c:v>0.12720000000000001</c:v>
                </c:pt>
                <c:pt idx="7">
                  <c:v>0</c:v>
                </c:pt>
                <c:pt idx="8">
                  <c:v>0</c:v>
                </c:pt>
                <c:pt idx="9">
                  <c:v>1.04E-2</c:v>
                </c:pt>
                <c:pt idx="10">
                  <c:v>0</c:v>
                </c:pt>
                <c:pt idx="11">
                  <c:v>0</c:v>
                </c:pt>
              </c:numCache>
            </c:numRef>
          </c:val>
          <c:smooth val="0"/>
          <c:extLst>
            <c:ext xmlns:c16="http://schemas.microsoft.com/office/drawing/2014/chart" uri="{C3380CC4-5D6E-409C-BE32-E72D297353CC}">
              <c16:uniqueId val="{00000002-5FC5-4786-85F4-8A3F2E638D7F}"/>
            </c:ext>
          </c:extLst>
        </c:ser>
        <c:ser>
          <c:idx val="3"/>
          <c:order val="3"/>
          <c:tx>
            <c:strRef>
              <c:f>UsabilityN!$C$6</c:f>
              <c:strCache>
                <c:ptCount val="1"/>
                <c:pt idx="0">
                  <c:v>Nom16</c:v>
                </c:pt>
              </c:strCache>
            </c:strRef>
          </c:tx>
          <c:spPr>
            <a:ln w="28575" cap="rnd">
              <a:solidFill>
                <a:schemeClr val="accent4"/>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UsabilityN!$D$6:$O$6</c:f>
              <c:numCache>
                <c:formatCode>0.00%</c:formatCode>
                <c:ptCount val="12"/>
                <c:pt idx="0">
                  <c:v>0</c:v>
                </c:pt>
                <c:pt idx="1">
                  <c:v>0</c:v>
                </c:pt>
                <c:pt idx="2">
                  <c:v>0</c:v>
                </c:pt>
                <c:pt idx="3">
                  <c:v>1.9E-2</c:v>
                </c:pt>
                <c:pt idx="4">
                  <c:v>1.2E-2</c:v>
                </c:pt>
                <c:pt idx="5">
                  <c:v>4.02E-2</c:v>
                </c:pt>
                <c:pt idx="6">
                  <c:v>0</c:v>
                </c:pt>
                <c:pt idx="7">
                  <c:v>3.3300000000000003E-2</c:v>
                </c:pt>
                <c:pt idx="8">
                  <c:v>0</c:v>
                </c:pt>
                <c:pt idx="9">
                  <c:v>4.3499999999999997E-2</c:v>
                </c:pt>
                <c:pt idx="10">
                  <c:v>2.86E-2</c:v>
                </c:pt>
                <c:pt idx="11">
                  <c:v>0</c:v>
                </c:pt>
              </c:numCache>
            </c:numRef>
          </c:val>
          <c:smooth val="0"/>
          <c:extLst>
            <c:ext xmlns:c16="http://schemas.microsoft.com/office/drawing/2014/chart" uri="{C3380CC4-5D6E-409C-BE32-E72D297353CC}">
              <c16:uniqueId val="{00000003-5FC5-4786-85F4-8A3F2E638D7F}"/>
            </c:ext>
          </c:extLst>
        </c:ser>
        <c:ser>
          <c:idx val="4"/>
          <c:order val="4"/>
          <c:tx>
            <c:strRef>
              <c:f>UsabilityN!$C$7</c:f>
              <c:strCache>
                <c:ptCount val="1"/>
                <c:pt idx="0">
                  <c:v>Nom6</c:v>
                </c:pt>
              </c:strCache>
            </c:strRef>
          </c:tx>
          <c:spPr>
            <a:ln w="28575" cap="rnd">
              <a:solidFill>
                <a:schemeClr val="accent5"/>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UsabilityN!$D$7:$O$7</c:f>
              <c:numCache>
                <c:formatCode>0.00%</c:formatCode>
                <c:ptCount val="12"/>
                <c:pt idx="0">
                  <c:v>1.54E-2</c:v>
                </c:pt>
                <c:pt idx="1">
                  <c:v>3.5000000000000001E-3</c:v>
                </c:pt>
                <c:pt idx="2">
                  <c:v>0</c:v>
                </c:pt>
                <c:pt idx="3">
                  <c:v>5.4999999999999997E-3</c:v>
                </c:pt>
                <c:pt idx="4">
                  <c:v>5.1999999999999998E-3</c:v>
                </c:pt>
                <c:pt idx="5">
                  <c:v>0</c:v>
                </c:pt>
                <c:pt idx="6">
                  <c:v>3.5000000000000001E-3</c:v>
                </c:pt>
                <c:pt idx="7">
                  <c:v>1.3299999999999999E-2</c:v>
                </c:pt>
                <c:pt idx="8">
                  <c:v>0</c:v>
                </c:pt>
                <c:pt idx="9">
                  <c:v>6.1999999999999998E-3</c:v>
                </c:pt>
                <c:pt idx="10">
                  <c:v>0</c:v>
                </c:pt>
                <c:pt idx="11">
                  <c:v>8.8000000000000005E-3</c:v>
                </c:pt>
              </c:numCache>
            </c:numRef>
          </c:val>
          <c:smooth val="0"/>
          <c:extLst>
            <c:ext xmlns:c16="http://schemas.microsoft.com/office/drawing/2014/chart" uri="{C3380CC4-5D6E-409C-BE32-E72D297353CC}">
              <c16:uniqueId val="{00000004-5FC5-4786-85F4-8A3F2E638D7F}"/>
            </c:ext>
          </c:extLst>
        </c:ser>
        <c:ser>
          <c:idx val="5"/>
          <c:order val="5"/>
          <c:tx>
            <c:strRef>
              <c:f>UsabilityN!$C$8</c:f>
              <c:strCache>
                <c:ptCount val="1"/>
                <c:pt idx="0">
                  <c:v>Nom4 </c:v>
                </c:pt>
              </c:strCache>
            </c:strRef>
          </c:tx>
          <c:spPr>
            <a:ln w="28575" cap="rnd">
              <a:solidFill>
                <a:schemeClr val="accent6"/>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UsabilityN!$D$8:$O$8</c:f>
              <c:numCache>
                <c:formatCode>0.00%</c:formatCode>
                <c:ptCount val="12"/>
                <c:pt idx="0">
                  <c:v>2.3400000000000001E-2</c:v>
                </c:pt>
                <c:pt idx="1">
                  <c:v>1.5800000000000002E-2</c:v>
                </c:pt>
                <c:pt idx="2">
                  <c:v>1.6899999999999998E-2</c:v>
                </c:pt>
                <c:pt idx="3">
                  <c:v>2.35E-2</c:v>
                </c:pt>
                <c:pt idx="4">
                  <c:v>1.72E-2</c:v>
                </c:pt>
                <c:pt idx="5">
                  <c:v>3.1199999999999999E-2</c:v>
                </c:pt>
                <c:pt idx="6">
                  <c:v>1.4200000000000001E-2</c:v>
                </c:pt>
                <c:pt idx="7">
                  <c:v>3.4500000000000003E-2</c:v>
                </c:pt>
                <c:pt idx="8">
                  <c:v>9.9000000000000008E-3</c:v>
                </c:pt>
                <c:pt idx="9">
                  <c:v>1.0500000000000001E-2</c:v>
                </c:pt>
                <c:pt idx="10">
                  <c:v>1.2200000000000001E-2</c:v>
                </c:pt>
                <c:pt idx="11">
                  <c:v>1.12E-2</c:v>
                </c:pt>
              </c:numCache>
            </c:numRef>
          </c:val>
          <c:smooth val="0"/>
          <c:extLst>
            <c:ext xmlns:c16="http://schemas.microsoft.com/office/drawing/2014/chart" uri="{C3380CC4-5D6E-409C-BE32-E72D297353CC}">
              <c16:uniqueId val="{00000005-5FC5-4786-85F4-8A3F2E638D7F}"/>
            </c:ext>
          </c:extLst>
        </c:ser>
        <c:ser>
          <c:idx val="6"/>
          <c:order val="6"/>
          <c:tx>
            <c:strRef>
              <c:f>UsabilityN!$C$9</c:f>
              <c:strCache>
                <c:ptCount val="1"/>
                <c:pt idx="0">
                  <c:v>Nom10</c:v>
                </c:pt>
              </c:strCache>
            </c:strRef>
          </c:tx>
          <c:spPr>
            <a:ln w="28575" cap="rnd">
              <a:solidFill>
                <a:schemeClr val="accent1">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UsabilityN!$D$9:$O$9</c:f>
              <c:numCache>
                <c:formatCode>0.00%</c:formatCode>
                <c:ptCount val="12"/>
                <c:pt idx="0">
                  <c:v>3.95E-2</c:v>
                </c:pt>
                <c:pt idx="1">
                  <c:v>1.44E-2</c:v>
                </c:pt>
                <c:pt idx="2">
                  <c:v>3.5799999999999998E-2</c:v>
                </c:pt>
                <c:pt idx="3">
                  <c:v>1.49E-2</c:v>
                </c:pt>
                <c:pt idx="4">
                  <c:v>2.0400000000000001E-2</c:v>
                </c:pt>
                <c:pt idx="5">
                  <c:v>1.29E-2</c:v>
                </c:pt>
                <c:pt idx="6">
                  <c:v>6.8999999999999999E-3</c:v>
                </c:pt>
                <c:pt idx="7">
                  <c:v>1.49E-2</c:v>
                </c:pt>
                <c:pt idx="8">
                  <c:v>2.1600000000000001E-2</c:v>
                </c:pt>
                <c:pt idx="9">
                  <c:v>1.9099999999999999E-2</c:v>
                </c:pt>
                <c:pt idx="10">
                  <c:v>6.7999999999999996E-3</c:v>
                </c:pt>
                <c:pt idx="11">
                  <c:v>8.6E-3</c:v>
                </c:pt>
              </c:numCache>
            </c:numRef>
          </c:val>
          <c:smooth val="0"/>
          <c:extLst>
            <c:ext xmlns:c16="http://schemas.microsoft.com/office/drawing/2014/chart" uri="{C3380CC4-5D6E-409C-BE32-E72D297353CC}">
              <c16:uniqueId val="{00000006-5FC5-4786-85F4-8A3F2E638D7F}"/>
            </c:ext>
          </c:extLst>
        </c:ser>
        <c:ser>
          <c:idx val="7"/>
          <c:order val="7"/>
          <c:tx>
            <c:strRef>
              <c:f>UsabilityN!$C$10</c:f>
              <c:strCache>
                <c:ptCount val="1"/>
                <c:pt idx="0">
                  <c:v>Nom7</c:v>
                </c:pt>
              </c:strCache>
            </c:strRef>
          </c:tx>
          <c:spPr>
            <a:ln w="28575" cap="rnd">
              <a:solidFill>
                <a:schemeClr val="accent2">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UsabilityN!$D$10:$O$10</c:f>
              <c:numCache>
                <c:formatCode>0.00%</c:formatCode>
                <c:ptCount val="12"/>
                <c:pt idx="0">
                  <c:v>8.7400000000000005E-2</c:v>
                </c:pt>
                <c:pt idx="1">
                  <c:v>0.10780000000000001</c:v>
                </c:pt>
                <c:pt idx="2">
                  <c:v>8.5900000000000004E-2</c:v>
                </c:pt>
                <c:pt idx="3">
                  <c:v>8.9599999999999999E-2</c:v>
                </c:pt>
                <c:pt idx="4">
                  <c:v>0.1108</c:v>
                </c:pt>
                <c:pt idx="5">
                  <c:v>0.1008</c:v>
                </c:pt>
                <c:pt idx="6">
                  <c:v>6.3799999999999996E-2</c:v>
                </c:pt>
                <c:pt idx="7">
                  <c:v>0.1048</c:v>
                </c:pt>
                <c:pt idx="8">
                  <c:v>7.1300000000000002E-2</c:v>
                </c:pt>
                <c:pt idx="9">
                  <c:v>0.12939999999999999</c:v>
                </c:pt>
                <c:pt idx="10">
                  <c:v>7.4499999999999997E-2</c:v>
                </c:pt>
                <c:pt idx="11">
                  <c:v>8.6400000000000005E-2</c:v>
                </c:pt>
              </c:numCache>
            </c:numRef>
          </c:val>
          <c:smooth val="0"/>
          <c:extLst>
            <c:ext xmlns:c16="http://schemas.microsoft.com/office/drawing/2014/chart" uri="{C3380CC4-5D6E-409C-BE32-E72D297353CC}">
              <c16:uniqueId val="{00000007-5FC5-4786-85F4-8A3F2E638D7F}"/>
            </c:ext>
          </c:extLst>
        </c:ser>
        <c:ser>
          <c:idx val="8"/>
          <c:order val="8"/>
          <c:tx>
            <c:strRef>
              <c:f>UsabilityN!$C$11</c:f>
              <c:strCache>
                <c:ptCount val="1"/>
                <c:pt idx="0">
                  <c:v>Nom3</c:v>
                </c:pt>
              </c:strCache>
            </c:strRef>
          </c:tx>
          <c:spPr>
            <a:ln w="28575" cap="rnd">
              <a:solidFill>
                <a:schemeClr val="accent3">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UsabilityN!$D$11:$O$11</c:f>
              <c:numCache>
                <c:formatCode>0.00%</c:formatCode>
                <c:ptCount val="12"/>
                <c:pt idx="0">
                  <c:v>8.2000000000000003E-2</c:v>
                </c:pt>
                <c:pt idx="1">
                  <c:v>0.28179999999999999</c:v>
                </c:pt>
                <c:pt idx="2">
                  <c:v>0.10440000000000001</c:v>
                </c:pt>
                <c:pt idx="3">
                  <c:v>0.12920000000000001</c:v>
                </c:pt>
                <c:pt idx="4">
                  <c:v>7.6499999999999999E-2</c:v>
                </c:pt>
                <c:pt idx="5">
                  <c:v>7.2300000000000003E-2</c:v>
                </c:pt>
                <c:pt idx="6">
                  <c:v>9.1999999999999998E-2</c:v>
                </c:pt>
                <c:pt idx="7">
                  <c:v>9.6299999999999997E-2</c:v>
                </c:pt>
                <c:pt idx="8">
                  <c:v>7.46E-2</c:v>
                </c:pt>
                <c:pt idx="9">
                  <c:v>6.2E-2</c:v>
                </c:pt>
                <c:pt idx="10">
                  <c:v>5.2400000000000002E-2</c:v>
                </c:pt>
                <c:pt idx="11">
                  <c:v>5.1299999999999998E-2</c:v>
                </c:pt>
              </c:numCache>
            </c:numRef>
          </c:val>
          <c:smooth val="0"/>
          <c:extLst>
            <c:ext xmlns:c16="http://schemas.microsoft.com/office/drawing/2014/chart" uri="{C3380CC4-5D6E-409C-BE32-E72D297353CC}">
              <c16:uniqueId val="{00000008-5FC5-4786-85F4-8A3F2E638D7F}"/>
            </c:ext>
          </c:extLst>
        </c:ser>
        <c:ser>
          <c:idx val="9"/>
          <c:order val="9"/>
          <c:tx>
            <c:strRef>
              <c:f>UsabilityN!$C$12</c:f>
              <c:strCache>
                <c:ptCount val="1"/>
                <c:pt idx="0">
                  <c:v>Nom13</c:v>
                </c:pt>
              </c:strCache>
            </c:strRef>
          </c:tx>
          <c:spPr>
            <a:ln w="28575" cap="rnd">
              <a:solidFill>
                <a:schemeClr val="accent4">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UsabilityN!$D$12:$O$12</c:f>
              <c:numCache>
                <c:formatCode>0.00%</c:formatCode>
                <c:ptCount val="12"/>
                <c:pt idx="0">
                  <c:v>6.3E-2</c:v>
                </c:pt>
                <c:pt idx="1">
                  <c:v>3.4099999999999998E-2</c:v>
                </c:pt>
                <c:pt idx="2">
                  <c:v>9.7100000000000006E-2</c:v>
                </c:pt>
                <c:pt idx="3">
                  <c:v>6.9599999999999995E-2</c:v>
                </c:pt>
                <c:pt idx="4">
                  <c:v>5.74E-2</c:v>
                </c:pt>
                <c:pt idx="5">
                  <c:v>5.5E-2</c:v>
                </c:pt>
                <c:pt idx="6">
                  <c:v>9.6199999999999994E-2</c:v>
                </c:pt>
                <c:pt idx="7">
                  <c:v>0.10780000000000001</c:v>
                </c:pt>
                <c:pt idx="8">
                  <c:v>9.11E-2</c:v>
                </c:pt>
                <c:pt idx="9">
                  <c:v>0.25419999999999998</c:v>
                </c:pt>
                <c:pt idx="10">
                  <c:v>0.17319999999999999</c:v>
                </c:pt>
                <c:pt idx="11">
                  <c:v>0.14430000000000001</c:v>
                </c:pt>
              </c:numCache>
            </c:numRef>
          </c:val>
          <c:smooth val="0"/>
          <c:extLst>
            <c:ext xmlns:c16="http://schemas.microsoft.com/office/drawing/2014/chart" uri="{C3380CC4-5D6E-409C-BE32-E72D297353CC}">
              <c16:uniqueId val="{00000009-5FC5-4786-85F4-8A3F2E638D7F}"/>
            </c:ext>
          </c:extLst>
        </c:ser>
        <c:ser>
          <c:idx val="10"/>
          <c:order val="10"/>
          <c:tx>
            <c:strRef>
              <c:f>UsabilityN!$C$13</c:f>
              <c:strCache>
                <c:ptCount val="1"/>
                <c:pt idx="0">
                  <c:v>Nom14</c:v>
                </c:pt>
              </c:strCache>
            </c:strRef>
          </c:tx>
          <c:spPr>
            <a:ln w="28575" cap="rnd">
              <a:solidFill>
                <a:schemeClr val="accent5">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UsabilityN!$D$13:$O$13</c:f>
              <c:numCache>
                <c:formatCode>0.00%</c:formatCode>
                <c:ptCount val="12"/>
                <c:pt idx="0">
                  <c:v>2.3599999999999999E-2</c:v>
                </c:pt>
                <c:pt idx="1">
                  <c:v>0</c:v>
                </c:pt>
                <c:pt idx="2">
                  <c:v>8.0100000000000005E-2</c:v>
                </c:pt>
                <c:pt idx="3">
                  <c:v>6.3E-3</c:v>
                </c:pt>
                <c:pt idx="4">
                  <c:v>0.1411</c:v>
                </c:pt>
                <c:pt idx="5">
                  <c:v>0.107</c:v>
                </c:pt>
                <c:pt idx="6">
                  <c:v>5.3600000000000002E-2</c:v>
                </c:pt>
                <c:pt idx="7">
                  <c:v>1.29E-2</c:v>
                </c:pt>
                <c:pt idx="8">
                  <c:v>8.6099999999999996E-2</c:v>
                </c:pt>
                <c:pt idx="9">
                  <c:v>0</c:v>
                </c:pt>
                <c:pt idx="10">
                  <c:v>3.3999999999999998E-3</c:v>
                </c:pt>
                <c:pt idx="11">
                  <c:v>7.3000000000000001E-3</c:v>
                </c:pt>
              </c:numCache>
            </c:numRef>
          </c:val>
          <c:smooth val="0"/>
          <c:extLst>
            <c:ext xmlns:c16="http://schemas.microsoft.com/office/drawing/2014/chart" uri="{C3380CC4-5D6E-409C-BE32-E72D297353CC}">
              <c16:uniqueId val="{0000000A-5FC5-4786-85F4-8A3F2E638D7F}"/>
            </c:ext>
          </c:extLst>
        </c:ser>
        <c:ser>
          <c:idx val="11"/>
          <c:order val="11"/>
          <c:tx>
            <c:strRef>
              <c:f>UsabilityN!$C$14</c:f>
              <c:strCache>
                <c:ptCount val="1"/>
                <c:pt idx="0">
                  <c:v>Nom8</c:v>
                </c:pt>
              </c:strCache>
            </c:strRef>
          </c:tx>
          <c:spPr>
            <a:ln w="28575" cap="rnd">
              <a:solidFill>
                <a:schemeClr val="accent6">
                  <a:lumMod val="6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UsabilityN!$D$14:$O$14</c:f>
              <c:numCache>
                <c:formatCode>0.00%</c:formatCode>
                <c:ptCount val="12"/>
                <c:pt idx="0">
                  <c:v>5.5500000000000001E-2</c:v>
                </c:pt>
                <c:pt idx="1">
                  <c:v>4.8399999999999999E-2</c:v>
                </c:pt>
                <c:pt idx="2">
                  <c:v>7.5800000000000006E-2</c:v>
                </c:pt>
                <c:pt idx="3">
                  <c:v>3.9199999999999999E-2</c:v>
                </c:pt>
                <c:pt idx="4">
                  <c:v>5.2200000000000003E-2</c:v>
                </c:pt>
                <c:pt idx="5">
                  <c:v>7.5700000000000003E-2</c:v>
                </c:pt>
                <c:pt idx="6">
                  <c:v>0.05</c:v>
                </c:pt>
                <c:pt idx="7">
                  <c:v>6.2600000000000003E-2</c:v>
                </c:pt>
                <c:pt idx="8">
                  <c:v>4.82E-2</c:v>
                </c:pt>
                <c:pt idx="9">
                  <c:v>4.9700000000000001E-2</c:v>
                </c:pt>
                <c:pt idx="10">
                  <c:v>5.8799999999999998E-2</c:v>
                </c:pt>
                <c:pt idx="11">
                  <c:v>4.4600000000000001E-2</c:v>
                </c:pt>
              </c:numCache>
            </c:numRef>
          </c:val>
          <c:smooth val="0"/>
          <c:extLst>
            <c:ext xmlns:c16="http://schemas.microsoft.com/office/drawing/2014/chart" uri="{C3380CC4-5D6E-409C-BE32-E72D297353CC}">
              <c16:uniqueId val="{0000000B-5FC5-4786-85F4-8A3F2E638D7F}"/>
            </c:ext>
          </c:extLst>
        </c:ser>
        <c:ser>
          <c:idx val="12"/>
          <c:order val="12"/>
          <c:tx>
            <c:strRef>
              <c:f>UsabilityN!$C$15</c:f>
              <c:strCache>
                <c:ptCount val="1"/>
                <c:pt idx="0">
                  <c:v>Nom2</c:v>
                </c:pt>
              </c:strCache>
            </c:strRef>
          </c:tx>
          <c:spPr>
            <a:ln w="28575" cap="rnd">
              <a:solidFill>
                <a:schemeClr val="accent1">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UsabilityN!$D$15:$O$15</c:f>
              <c:numCache>
                <c:formatCode>0.00%</c:formatCode>
                <c:ptCount val="12"/>
                <c:pt idx="0">
                  <c:v>8.3000000000000001E-3</c:v>
                </c:pt>
                <c:pt idx="1">
                  <c:v>1.4800000000000001E-2</c:v>
                </c:pt>
                <c:pt idx="2">
                  <c:v>5.5999999999999999E-3</c:v>
                </c:pt>
                <c:pt idx="3">
                  <c:v>1.7299999999999999E-2</c:v>
                </c:pt>
                <c:pt idx="4">
                  <c:v>1.2699999999999999E-2</c:v>
                </c:pt>
                <c:pt idx="5">
                  <c:v>1.14E-2</c:v>
                </c:pt>
                <c:pt idx="6">
                  <c:v>1.23E-2</c:v>
                </c:pt>
                <c:pt idx="7">
                  <c:v>1.9800000000000002E-2</c:v>
                </c:pt>
                <c:pt idx="8">
                  <c:v>8.6E-3</c:v>
                </c:pt>
                <c:pt idx="9">
                  <c:v>1.2800000000000001E-2</c:v>
                </c:pt>
                <c:pt idx="10">
                  <c:v>1.6899999999999998E-2</c:v>
                </c:pt>
                <c:pt idx="11">
                  <c:v>1.1299999999999999E-2</c:v>
                </c:pt>
              </c:numCache>
            </c:numRef>
          </c:val>
          <c:smooth val="0"/>
          <c:extLst>
            <c:ext xmlns:c16="http://schemas.microsoft.com/office/drawing/2014/chart" uri="{C3380CC4-5D6E-409C-BE32-E72D297353CC}">
              <c16:uniqueId val="{0000000C-5FC5-4786-85F4-8A3F2E638D7F}"/>
            </c:ext>
          </c:extLst>
        </c:ser>
        <c:ser>
          <c:idx val="13"/>
          <c:order val="13"/>
          <c:tx>
            <c:strRef>
              <c:f>UsabilityN!$C$16</c:f>
              <c:strCache>
                <c:ptCount val="1"/>
                <c:pt idx="0">
                  <c:v>Nom9</c:v>
                </c:pt>
              </c:strCache>
            </c:strRef>
          </c:tx>
          <c:spPr>
            <a:ln w="28575" cap="rnd">
              <a:solidFill>
                <a:schemeClr val="accent2">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UsabilityN!$D$16:$O$16</c:f>
              <c:numCache>
                <c:formatCode>0.00%</c:formatCode>
                <c:ptCount val="12"/>
                <c:pt idx="0">
                  <c:v>2.6599999999999999E-2</c:v>
                </c:pt>
                <c:pt idx="1">
                  <c:v>2.3E-2</c:v>
                </c:pt>
                <c:pt idx="2">
                  <c:v>3.9800000000000002E-2</c:v>
                </c:pt>
                <c:pt idx="3">
                  <c:v>3.1E-2</c:v>
                </c:pt>
                <c:pt idx="4">
                  <c:v>2.7300000000000001E-2</c:v>
                </c:pt>
                <c:pt idx="5">
                  <c:v>3.2899999999999999E-2</c:v>
                </c:pt>
                <c:pt idx="6">
                  <c:v>1.7500000000000002E-2</c:v>
                </c:pt>
                <c:pt idx="7">
                  <c:v>2.4799999999999999E-2</c:v>
                </c:pt>
                <c:pt idx="8">
                  <c:v>2.12E-2</c:v>
                </c:pt>
                <c:pt idx="9">
                  <c:v>1.7899999999999999E-2</c:v>
                </c:pt>
                <c:pt idx="10">
                  <c:v>2.2700000000000001E-2</c:v>
                </c:pt>
                <c:pt idx="11">
                  <c:v>1.7999999999999999E-2</c:v>
                </c:pt>
              </c:numCache>
            </c:numRef>
          </c:val>
          <c:smooth val="0"/>
          <c:extLst>
            <c:ext xmlns:c16="http://schemas.microsoft.com/office/drawing/2014/chart" uri="{C3380CC4-5D6E-409C-BE32-E72D297353CC}">
              <c16:uniqueId val="{0000000D-5FC5-4786-85F4-8A3F2E638D7F}"/>
            </c:ext>
          </c:extLst>
        </c:ser>
        <c:ser>
          <c:idx val="14"/>
          <c:order val="14"/>
          <c:tx>
            <c:strRef>
              <c:f>UsabilityN!$C$17</c:f>
              <c:strCache>
                <c:ptCount val="1"/>
                <c:pt idx="0">
                  <c:v>Nom18</c:v>
                </c:pt>
              </c:strCache>
            </c:strRef>
          </c:tx>
          <c:spPr>
            <a:ln w="28575" cap="rnd">
              <a:solidFill>
                <a:schemeClr val="accent3">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UsabilityN!$D$17:$O$17</c:f>
              <c:numCache>
                <c:formatCode>0.00%</c:formatCode>
                <c:ptCount val="12"/>
                <c:pt idx="0">
                  <c:v>3.0300000000000001E-2</c:v>
                </c:pt>
                <c:pt idx="1">
                  <c:v>2.7E-2</c:v>
                </c:pt>
                <c:pt idx="2">
                  <c:v>5.6500000000000002E-2</c:v>
                </c:pt>
                <c:pt idx="3">
                  <c:v>6.0400000000000002E-2</c:v>
                </c:pt>
                <c:pt idx="4">
                  <c:v>2.47E-2</c:v>
                </c:pt>
                <c:pt idx="5">
                  <c:v>7.7700000000000005E-2</c:v>
                </c:pt>
                <c:pt idx="6">
                  <c:v>3.8199999999999998E-2</c:v>
                </c:pt>
                <c:pt idx="7">
                  <c:v>7.0300000000000001E-2</c:v>
                </c:pt>
                <c:pt idx="8">
                  <c:v>2.2700000000000001E-2</c:v>
                </c:pt>
                <c:pt idx="9">
                  <c:v>7.5600000000000001E-2</c:v>
                </c:pt>
                <c:pt idx="10">
                  <c:v>4.1300000000000003E-2</c:v>
                </c:pt>
                <c:pt idx="11">
                  <c:v>3.3700000000000001E-2</c:v>
                </c:pt>
              </c:numCache>
            </c:numRef>
          </c:val>
          <c:smooth val="0"/>
          <c:extLst>
            <c:ext xmlns:c16="http://schemas.microsoft.com/office/drawing/2014/chart" uri="{C3380CC4-5D6E-409C-BE32-E72D297353CC}">
              <c16:uniqueId val="{0000000E-5FC5-4786-85F4-8A3F2E638D7F}"/>
            </c:ext>
          </c:extLst>
        </c:ser>
        <c:ser>
          <c:idx val="15"/>
          <c:order val="15"/>
          <c:tx>
            <c:strRef>
              <c:f>UsabilityN!$C$18</c:f>
              <c:strCache>
                <c:ptCount val="1"/>
                <c:pt idx="0">
                  <c:v>Nom19</c:v>
                </c:pt>
              </c:strCache>
            </c:strRef>
          </c:tx>
          <c:spPr>
            <a:ln w="28575" cap="rnd">
              <a:solidFill>
                <a:schemeClr val="accent4">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UsabilityN!$D$18:$O$18</c:f>
              <c:numCache>
                <c:formatCode>0.00%</c:formatCode>
                <c:ptCount val="12"/>
                <c:pt idx="0">
                  <c:v>0</c:v>
                </c:pt>
                <c:pt idx="1">
                  <c:v>9.0899999999999995E-2</c:v>
                </c:pt>
                <c:pt idx="2">
                  <c:v>0</c:v>
                </c:pt>
                <c:pt idx="3">
                  <c:v>0</c:v>
                </c:pt>
                <c:pt idx="4">
                  <c:v>1.2E-2</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5FC5-4786-85F4-8A3F2E638D7F}"/>
            </c:ext>
          </c:extLst>
        </c:ser>
        <c:ser>
          <c:idx val="16"/>
          <c:order val="16"/>
          <c:tx>
            <c:strRef>
              <c:f>UsabilityN!$C$19</c:f>
              <c:strCache>
                <c:ptCount val="1"/>
                <c:pt idx="0">
                  <c:v>Nom1</c:v>
                </c:pt>
              </c:strCache>
            </c:strRef>
          </c:tx>
          <c:spPr>
            <a:ln w="28575" cap="rnd">
              <a:solidFill>
                <a:schemeClr val="accent5">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UsabilityN!$D$19:$O$19</c:f>
              <c:numCache>
                <c:formatCode>0.00%</c:formatCode>
                <c:ptCount val="12"/>
                <c:pt idx="0">
                  <c:v>3.2000000000000001E-2</c:v>
                </c:pt>
                <c:pt idx="1">
                  <c:v>0.1</c:v>
                </c:pt>
                <c:pt idx="2">
                  <c:v>0</c:v>
                </c:pt>
                <c:pt idx="3">
                  <c:v>0</c:v>
                </c:pt>
                <c:pt idx="4">
                  <c:v>0</c:v>
                </c:pt>
                <c:pt idx="5">
                  <c:v>0</c:v>
                </c:pt>
                <c:pt idx="6">
                  <c:v>0.1176</c:v>
                </c:pt>
                <c:pt idx="7">
                  <c:v>0</c:v>
                </c:pt>
                <c:pt idx="8">
                  <c:v>0</c:v>
                </c:pt>
                <c:pt idx="9">
                  <c:v>0</c:v>
                </c:pt>
                <c:pt idx="10">
                  <c:v>0</c:v>
                </c:pt>
                <c:pt idx="11">
                  <c:v>0</c:v>
                </c:pt>
              </c:numCache>
            </c:numRef>
          </c:val>
          <c:smooth val="0"/>
          <c:extLst>
            <c:ext xmlns:c16="http://schemas.microsoft.com/office/drawing/2014/chart" uri="{C3380CC4-5D6E-409C-BE32-E72D297353CC}">
              <c16:uniqueId val="{00000010-5FC5-4786-85F4-8A3F2E638D7F}"/>
            </c:ext>
          </c:extLst>
        </c:ser>
        <c:ser>
          <c:idx val="17"/>
          <c:order val="17"/>
          <c:tx>
            <c:strRef>
              <c:f>UsabilityN!$C$20</c:f>
              <c:strCache>
                <c:ptCount val="1"/>
                <c:pt idx="0">
                  <c:v>Nom15</c:v>
                </c:pt>
              </c:strCache>
            </c:strRef>
          </c:tx>
          <c:spPr>
            <a:ln w="28575" cap="rnd">
              <a:solidFill>
                <a:schemeClr val="accent6">
                  <a:lumMod val="80000"/>
                  <a:lumOff val="20000"/>
                </a:schemeClr>
              </a:solidFill>
              <a:round/>
            </a:ln>
            <a:effectLst/>
          </c:spPr>
          <c:marker>
            <c:symbol val="none"/>
          </c:marker>
          <c:cat>
            <c:strRef>
              <c:f>UsabilityN!$D$2:$O$2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UsabilityN!$D$20:$O$20</c:f>
              <c:numCache>
                <c:formatCode>0.00%</c:formatCode>
                <c:ptCount val="12"/>
                <c:pt idx="0">
                  <c:v>3.15E-2</c:v>
                </c:pt>
                <c:pt idx="1">
                  <c:v>0.02</c:v>
                </c:pt>
                <c:pt idx="2">
                  <c:v>3.9699999999999999E-2</c:v>
                </c:pt>
                <c:pt idx="3">
                  <c:v>5.9700000000000003E-2</c:v>
                </c:pt>
                <c:pt idx="4">
                  <c:v>2.0799999999999999E-2</c:v>
                </c:pt>
                <c:pt idx="5">
                  <c:v>3.8699999999999998E-2</c:v>
                </c:pt>
                <c:pt idx="6">
                  <c:v>2.6800000000000001E-2</c:v>
                </c:pt>
                <c:pt idx="7">
                  <c:v>1.8499999999999999E-2</c:v>
                </c:pt>
                <c:pt idx="8">
                  <c:v>2.0799999999999999E-2</c:v>
                </c:pt>
                <c:pt idx="9">
                  <c:v>1.6500000000000001E-2</c:v>
                </c:pt>
                <c:pt idx="10">
                  <c:v>1.3299999999999999E-2</c:v>
                </c:pt>
                <c:pt idx="11">
                  <c:v>1.83E-2</c:v>
                </c:pt>
              </c:numCache>
            </c:numRef>
          </c:val>
          <c:smooth val="0"/>
          <c:extLst>
            <c:ext xmlns:c16="http://schemas.microsoft.com/office/drawing/2014/chart" uri="{C3380CC4-5D6E-409C-BE32-E72D297353CC}">
              <c16:uniqueId val="{00000011-5FC5-4786-85F4-8A3F2E638D7F}"/>
            </c:ext>
          </c:extLst>
        </c:ser>
        <c:dLbls>
          <c:showLegendKey val="0"/>
          <c:showVal val="0"/>
          <c:showCatName val="0"/>
          <c:showSerName val="0"/>
          <c:showPercent val="0"/>
          <c:showBubbleSize val="0"/>
        </c:dLbls>
        <c:smooth val="0"/>
        <c:axId val="405662208"/>
        <c:axId val="405663520"/>
      </c:lineChart>
      <c:catAx>
        <c:axId val="4056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5663520"/>
        <c:crosses val="autoZero"/>
        <c:auto val="1"/>
        <c:lblAlgn val="ctr"/>
        <c:lblOffset val="100"/>
        <c:noMultiLvlLbl val="0"/>
      </c:catAx>
      <c:valAx>
        <c:axId val="405663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05662208"/>
        <c:crosses val="autoZero"/>
        <c:crossBetween val="between"/>
      </c:valAx>
      <c:spPr>
        <a:noFill/>
        <a:ln>
          <a:noFill/>
        </a:ln>
        <a:effectLst/>
      </c:spPr>
    </c:plotArea>
    <c:legend>
      <c:legendPos val="r"/>
      <c:layout>
        <c:manualLayout>
          <c:xMode val="edge"/>
          <c:yMode val="edge"/>
          <c:x val="0.90461074186211354"/>
          <c:y val="0.11043202795014861"/>
          <c:w val="8.8488244707762689E-2"/>
          <c:h val="0.80225400219012355"/>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Fee</a:t>
            </a:r>
            <a:r>
              <a:rPr lang="en-US" sz="4400" b="1" baseline="0" dirty="0"/>
              <a:t> Code =N </a:t>
            </a:r>
          </a:p>
          <a:p>
            <a:pPr>
              <a:defRPr sz="4400" b="1"/>
            </a:pPr>
            <a:r>
              <a:rPr lang="en-US" sz="4400" b="1" baseline="0" dirty="0"/>
              <a:t>(Canadian Nominations excluded)</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FeecodeN!$C$3</c:f>
              <c:strCache>
                <c:ptCount val="1"/>
                <c:pt idx="0">
                  <c:v>Nom11</c:v>
                </c:pt>
              </c:strCache>
            </c:strRef>
          </c:tx>
          <c:spPr>
            <a:ln w="28575" cap="rnd">
              <a:solidFill>
                <a:schemeClr val="accent1"/>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FeecodeN!$D$3:$O$3</c:f>
              <c:numCache>
                <c:formatCode>0.00%</c:formatCode>
                <c:ptCount val="12"/>
                <c:pt idx="0">
                  <c:v>1.18E-2</c:v>
                </c:pt>
                <c:pt idx="1">
                  <c:v>5.1999999999999998E-3</c:v>
                </c:pt>
                <c:pt idx="2">
                  <c:v>4.4999999999999997E-3</c:v>
                </c:pt>
                <c:pt idx="3">
                  <c:v>0</c:v>
                </c:pt>
                <c:pt idx="4">
                  <c:v>2.0999999999999999E-3</c:v>
                </c:pt>
                <c:pt idx="5">
                  <c:v>6.7999999999999996E-3</c:v>
                </c:pt>
                <c:pt idx="6">
                  <c:v>1.9E-3</c:v>
                </c:pt>
                <c:pt idx="7">
                  <c:v>1.8100000000000002E-2</c:v>
                </c:pt>
                <c:pt idx="8">
                  <c:v>2.7000000000000001E-3</c:v>
                </c:pt>
                <c:pt idx="9">
                  <c:v>2.8999999999999998E-3</c:v>
                </c:pt>
                <c:pt idx="10">
                  <c:v>5.4999999999999997E-3</c:v>
                </c:pt>
                <c:pt idx="11">
                  <c:v>1.1999999999999999E-3</c:v>
                </c:pt>
              </c:numCache>
            </c:numRef>
          </c:val>
          <c:smooth val="0"/>
          <c:extLst>
            <c:ext xmlns:c16="http://schemas.microsoft.com/office/drawing/2014/chart" uri="{C3380CC4-5D6E-409C-BE32-E72D297353CC}">
              <c16:uniqueId val="{00000000-D33E-4285-B6E7-EC147FBD8C3F}"/>
            </c:ext>
          </c:extLst>
        </c:ser>
        <c:ser>
          <c:idx val="1"/>
          <c:order val="1"/>
          <c:tx>
            <c:strRef>
              <c:f>FeecodeN!$C$4</c:f>
              <c:strCache>
                <c:ptCount val="1"/>
                <c:pt idx="0">
                  <c:v>Nom5</c:v>
                </c:pt>
              </c:strCache>
            </c:strRef>
          </c:tx>
          <c:spPr>
            <a:ln w="28575" cap="rnd">
              <a:solidFill>
                <a:schemeClr val="accent2"/>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FeecodeN!$D$4:$O$4</c:f>
              <c:numCache>
                <c:formatCode>0.00%</c:formatCode>
                <c:ptCount val="12"/>
                <c:pt idx="0">
                  <c:v>0</c:v>
                </c:pt>
                <c:pt idx="1">
                  <c:v>0</c:v>
                </c:pt>
                <c:pt idx="2">
                  <c:v>0.96430000000000005</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D33E-4285-B6E7-EC147FBD8C3F}"/>
            </c:ext>
          </c:extLst>
        </c:ser>
        <c:ser>
          <c:idx val="2"/>
          <c:order val="2"/>
          <c:tx>
            <c:strRef>
              <c:f>FeecodeN!$C$5</c:f>
              <c:strCache>
                <c:ptCount val="1"/>
                <c:pt idx="0">
                  <c:v>Nom12</c:v>
                </c:pt>
              </c:strCache>
            </c:strRef>
          </c:tx>
          <c:spPr>
            <a:ln w="28575" cap="rnd">
              <a:solidFill>
                <a:schemeClr val="accent3"/>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FeecodeN!$D$5:$O$5</c:f>
              <c:numCache>
                <c:formatCode>0.00%</c:formatCode>
                <c:ptCount val="12"/>
                <c:pt idx="0">
                  <c:v>0</c:v>
                </c:pt>
                <c:pt idx="1">
                  <c:v>0</c:v>
                </c:pt>
                <c:pt idx="2">
                  <c:v>0</c:v>
                </c:pt>
                <c:pt idx="3">
                  <c:v>0</c:v>
                </c:pt>
                <c:pt idx="4">
                  <c:v>0</c:v>
                </c:pt>
                <c:pt idx="5">
                  <c:v>0</c:v>
                </c:pt>
                <c:pt idx="6">
                  <c:v>2.3099999999999999E-2</c:v>
                </c:pt>
                <c:pt idx="7">
                  <c:v>0</c:v>
                </c:pt>
                <c:pt idx="8">
                  <c:v>0</c:v>
                </c:pt>
                <c:pt idx="9">
                  <c:v>0</c:v>
                </c:pt>
                <c:pt idx="10">
                  <c:v>0</c:v>
                </c:pt>
                <c:pt idx="11">
                  <c:v>0</c:v>
                </c:pt>
              </c:numCache>
            </c:numRef>
          </c:val>
          <c:smooth val="0"/>
          <c:extLst>
            <c:ext xmlns:c16="http://schemas.microsoft.com/office/drawing/2014/chart" uri="{C3380CC4-5D6E-409C-BE32-E72D297353CC}">
              <c16:uniqueId val="{00000002-D33E-4285-B6E7-EC147FBD8C3F}"/>
            </c:ext>
          </c:extLst>
        </c:ser>
        <c:ser>
          <c:idx val="3"/>
          <c:order val="3"/>
          <c:tx>
            <c:strRef>
              <c:f>FeecodeN!$C$6</c:f>
              <c:strCache>
                <c:ptCount val="1"/>
                <c:pt idx="0">
                  <c:v>Nom16</c:v>
                </c:pt>
              </c:strCache>
            </c:strRef>
          </c:tx>
          <c:spPr>
            <a:ln w="28575" cap="rnd">
              <a:solidFill>
                <a:schemeClr val="accent4"/>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FeecodeN!$D$6:$O$6</c:f>
              <c:numCache>
                <c:formatCode>0.00%</c:formatCode>
                <c:ptCount val="12"/>
                <c:pt idx="0">
                  <c:v>0.05</c:v>
                </c:pt>
                <c:pt idx="1">
                  <c:v>0</c:v>
                </c:pt>
                <c:pt idx="2">
                  <c:v>0</c:v>
                </c:pt>
                <c:pt idx="3">
                  <c:v>0</c:v>
                </c:pt>
                <c:pt idx="4">
                  <c:v>0</c:v>
                </c:pt>
                <c:pt idx="5">
                  <c:v>0</c:v>
                </c:pt>
                <c:pt idx="6">
                  <c:v>2.86E-2</c:v>
                </c:pt>
                <c:pt idx="7">
                  <c:v>3.3300000000000003E-2</c:v>
                </c:pt>
                <c:pt idx="8">
                  <c:v>0</c:v>
                </c:pt>
                <c:pt idx="9">
                  <c:v>4.3499999999999997E-2</c:v>
                </c:pt>
                <c:pt idx="10">
                  <c:v>0</c:v>
                </c:pt>
                <c:pt idx="11">
                  <c:v>0</c:v>
                </c:pt>
              </c:numCache>
            </c:numRef>
          </c:val>
          <c:smooth val="0"/>
          <c:extLst>
            <c:ext xmlns:c16="http://schemas.microsoft.com/office/drawing/2014/chart" uri="{C3380CC4-5D6E-409C-BE32-E72D297353CC}">
              <c16:uniqueId val="{00000003-D33E-4285-B6E7-EC147FBD8C3F}"/>
            </c:ext>
          </c:extLst>
        </c:ser>
        <c:ser>
          <c:idx val="4"/>
          <c:order val="4"/>
          <c:tx>
            <c:strRef>
              <c:f>FeecodeN!$C$7</c:f>
              <c:strCache>
                <c:ptCount val="1"/>
                <c:pt idx="0">
                  <c:v>Nom6</c:v>
                </c:pt>
              </c:strCache>
            </c:strRef>
          </c:tx>
          <c:spPr>
            <a:ln w="28575" cap="rnd">
              <a:solidFill>
                <a:schemeClr val="accent5"/>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FeecodeN!$D$7:$O$7</c:f>
              <c:numCache>
                <c:formatCode>0.00%</c:formatCode>
                <c:ptCount val="12"/>
                <c:pt idx="0">
                  <c:v>1.03E-2</c:v>
                </c:pt>
                <c:pt idx="1">
                  <c:v>3.5000000000000001E-3</c:v>
                </c:pt>
                <c:pt idx="2">
                  <c:v>0</c:v>
                </c:pt>
                <c:pt idx="3">
                  <c:v>0</c:v>
                </c:pt>
                <c:pt idx="4">
                  <c:v>5.1999999999999998E-3</c:v>
                </c:pt>
                <c:pt idx="5">
                  <c:v>6.7599999999999993E-2</c:v>
                </c:pt>
                <c:pt idx="6">
                  <c:v>3.5000000000000001E-3</c:v>
                </c:pt>
                <c:pt idx="7">
                  <c:v>4.4000000000000003E-3</c:v>
                </c:pt>
                <c:pt idx="8">
                  <c:v>0</c:v>
                </c:pt>
                <c:pt idx="9">
                  <c:v>6.1999999999999998E-3</c:v>
                </c:pt>
                <c:pt idx="10">
                  <c:v>0</c:v>
                </c:pt>
                <c:pt idx="11">
                  <c:v>4.4200000000000003E-2</c:v>
                </c:pt>
              </c:numCache>
            </c:numRef>
          </c:val>
          <c:smooth val="0"/>
          <c:extLst>
            <c:ext xmlns:c16="http://schemas.microsoft.com/office/drawing/2014/chart" uri="{C3380CC4-5D6E-409C-BE32-E72D297353CC}">
              <c16:uniqueId val="{00000004-D33E-4285-B6E7-EC147FBD8C3F}"/>
            </c:ext>
          </c:extLst>
        </c:ser>
        <c:ser>
          <c:idx val="5"/>
          <c:order val="5"/>
          <c:tx>
            <c:strRef>
              <c:f>FeecodeN!$C$8</c:f>
              <c:strCache>
                <c:ptCount val="1"/>
                <c:pt idx="0">
                  <c:v>Nom4 </c:v>
                </c:pt>
              </c:strCache>
            </c:strRef>
          </c:tx>
          <c:spPr>
            <a:ln w="28575" cap="rnd">
              <a:solidFill>
                <a:schemeClr val="accent6"/>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FeecodeN!$D$8:$O$8</c:f>
              <c:numCache>
                <c:formatCode>0.00%</c:formatCode>
                <c:ptCount val="12"/>
                <c:pt idx="0">
                  <c:v>2.5000000000000001E-3</c:v>
                </c:pt>
                <c:pt idx="1">
                  <c:v>5.9999999999999995E-4</c:v>
                </c:pt>
                <c:pt idx="2">
                  <c:v>1.8E-3</c:v>
                </c:pt>
                <c:pt idx="3">
                  <c:v>2.5000000000000001E-3</c:v>
                </c:pt>
                <c:pt idx="4">
                  <c:v>2.5000000000000001E-3</c:v>
                </c:pt>
                <c:pt idx="5">
                  <c:v>2.2000000000000001E-3</c:v>
                </c:pt>
                <c:pt idx="6">
                  <c:v>1.2999999999999999E-3</c:v>
                </c:pt>
                <c:pt idx="7">
                  <c:v>1.1000000000000001E-3</c:v>
                </c:pt>
                <c:pt idx="8">
                  <c:v>2E-3</c:v>
                </c:pt>
                <c:pt idx="9">
                  <c:v>1.8E-3</c:v>
                </c:pt>
                <c:pt idx="10">
                  <c:v>2E-3</c:v>
                </c:pt>
                <c:pt idx="11">
                  <c:v>1.9E-3</c:v>
                </c:pt>
              </c:numCache>
            </c:numRef>
          </c:val>
          <c:smooth val="0"/>
          <c:extLst>
            <c:ext xmlns:c16="http://schemas.microsoft.com/office/drawing/2014/chart" uri="{C3380CC4-5D6E-409C-BE32-E72D297353CC}">
              <c16:uniqueId val="{00000005-D33E-4285-B6E7-EC147FBD8C3F}"/>
            </c:ext>
          </c:extLst>
        </c:ser>
        <c:ser>
          <c:idx val="6"/>
          <c:order val="6"/>
          <c:tx>
            <c:strRef>
              <c:f>FeecodeN!$C$9</c:f>
              <c:strCache>
                <c:ptCount val="1"/>
                <c:pt idx="0">
                  <c:v>Nom10</c:v>
                </c:pt>
              </c:strCache>
            </c:strRef>
          </c:tx>
          <c:spPr>
            <a:ln w="28575" cap="rnd">
              <a:solidFill>
                <a:schemeClr val="accent1">
                  <a:lumMod val="6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FeecodeN!$D$9:$O$9</c:f>
              <c:numCache>
                <c:formatCode>0.00%</c:formatCode>
                <c:ptCount val="12"/>
                <c:pt idx="0">
                  <c:v>1E-4</c:v>
                </c:pt>
                <c:pt idx="1">
                  <c:v>0</c:v>
                </c:pt>
                <c:pt idx="2">
                  <c:v>2.0000000000000001E-4</c:v>
                </c:pt>
                <c:pt idx="3">
                  <c:v>0</c:v>
                </c:pt>
                <c:pt idx="4">
                  <c:v>1E-4</c:v>
                </c:pt>
                <c:pt idx="5">
                  <c:v>1E-4</c:v>
                </c:pt>
                <c:pt idx="6">
                  <c:v>0</c:v>
                </c:pt>
                <c:pt idx="7">
                  <c:v>0</c:v>
                </c:pt>
                <c:pt idx="8">
                  <c:v>0</c:v>
                </c:pt>
                <c:pt idx="9">
                  <c:v>1E-4</c:v>
                </c:pt>
                <c:pt idx="10">
                  <c:v>0</c:v>
                </c:pt>
                <c:pt idx="11">
                  <c:v>0</c:v>
                </c:pt>
              </c:numCache>
            </c:numRef>
          </c:val>
          <c:smooth val="0"/>
          <c:extLst>
            <c:ext xmlns:c16="http://schemas.microsoft.com/office/drawing/2014/chart" uri="{C3380CC4-5D6E-409C-BE32-E72D297353CC}">
              <c16:uniqueId val="{00000006-D33E-4285-B6E7-EC147FBD8C3F}"/>
            </c:ext>
          </c:extLst>
        </c:ser>
        <c:ser>
          <c:idx val="7"/>
          <c:order val="7"/>
          <c:tx>
            <c:strRef>
              <c:f>FeecodeN!$C$10</c:f>
              <c:strCache>
                <c:ptCount val="1"/>
                <c:pt idx="0">
                  <c:v>Nom7</c:v>
                </c:pt>
              </c:strCache>
            </c:strRef>
          </c:tx>
          <c:spPr>
            <a:ln w="28575" cap="rnd">
              <a:solidFill>
                <a:schemeClr val="accent2">
                  <a:lumMod val="6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FeecodeN!$D$10:$O$10</c:f>
              <c:numCache>
                <c:formatCode>0.00%</c:formatCode>
                <c:ptCount val="12"/>
                <c:pt idx="0">
                  <c:v>3.1399999999999997E-2</c:v>
                </c:pt>
                <c:pt idx="1">
                  <c:v>4.3E-3</c:v>
                </c:pt>
                <c:pt idx="2">
                  <c:v>4.0000000000000001E-3</c:v>
                </c:pt>
                <c:pt idx="3">
                  <c:v>7.7999999999999996E-3</c:v>
                </c:pt>
                <c:pt idx="4">
                  <c:v>8.6999999999999994E-3</c:v>
                </c:pt>
                <c:pt idx="5">
                  <c:v>3.2300000000000002E-2</c:v>
                </c:pt>
                <c:pt idx="6">
                  <c:v>3.0999999999999999E-3</c:v>
                </c:pt>
                <c:pt idx="7">
                  <c:v>8.8999999999999999E-3</c:v>
                </c:pt>
                <c:pt idx="8">
                  <c:v>8.6E-3</c:v>
                </c:pt>
                <c:pt idx="9">
                  <c:v>0</c:v>
                </c:pt>
                <c:pt idx="10">
                  <c:v>5.1299999999999998E-2</c:v>
                </c:pt>
                <c:pt idx="11">
                  <c:v>3.2000000000000002E-3</c:v>
                </c:pt>
              </c:numCache>
            </c:numRef>
          </c:val>
          <c:smooth val="0"/>
          <c:extLst>
            <c:ext xmlns:c16="http://schemas.microsoft.com/office/drawing/2014/chart" uri="{C3380CC4-5D6E-409C-BE32-E72D297353CC}">
              <c16:uniqueId val="{00000007-D33E-4285-B6E7-EC147FBD8C3F}"/>
            </c:ext>
          </c:extLst>
        </c:ser>
        <c:ser>
          <c:idx val="9"/>
          <c:order val="8"/>
          <c:tx>
            <c:strRef>
              <c:f>FeecodeN!$C$12</c:f>
              <c:strCache>
                <c:ptCount val="1"/>
                <c:pt idx="0">
                  <c:v>Nom13</c:v>
                </c:pt>
              </c:strCache>
            </c:strRef>
          </c:tx>
          <c:spPr>
            <a:ln w="28575" cap="rnd">
              <a:solidFill>
                <a:schemeClr val="accent4">
                  <a:lumMod val="6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FeecodeN!$D$12:$O$12</c:f>
              <c:numCache>
                <c:formatCode>0.00%</c:formatCode>
                <c:ptCount val="12"/>
                <c:pt idx="0">
                  <c:v>3.7000000000000002E-3</c:v>
                </c:pt>
                <c:pt idx="1">
                  <c:v>1.5299999999999999E-2</c:v>
                </c:pt>
                <c:pt idx="2">
                  <c:v>3.0000000000000001E-3</c:v>
                </c:pt>
                <c:pt idx="3">
                  <c:v>2.5999999999999999E-3</c:v>
                </c:pt>
                <c:pt idx="4">
                  <c:v>5.6000000000000001E-2</c:v>
                </c:pt>
                <c:pt idx="5">
                  <c:v>7.4999999999999997E-3</c:v>
                </c:pt>
                <c:pt idx="6">
                  <c:v>8.6999999999999994E-3</c:v>
                </c:pt>
                <c:pt idx="7">
                  <c:v>8.9999999999999993E-3</c:v>
                </c:pt>
                <c:pt idx="8">
                  <c:v>5.1999999999999998E-3</c:v>
                </c:pt>
                <c:pt idx="9">
                  <c:v>5.1999999999999998E-3</c:v>
                </c:pt>
                <c:pt idx="10">
                  <c:v>4.1000000000000003E-3</c:v>
                </c:pt>
                <c:pt idx="11">
                  <c:v>0</c:v>
                </c:pt>
              </c:numCache>
            </c:numRef>
          </c:val>
          <c:smooth val="0"/>
          <c:extLst>
            <c:ext xmlns:c16="http://schemas.microsoft.com/office/drawing/2014/chart" uri="{C3380CC4-5D6E-409C-BE32-E72D297353CC}">
              <c16:uniqueId val="{00000008-D33E-4285-B6E7-EC147FBD8C3F}"/>
            </c:ext>
          </c:extLst>
        </c:ser>
        <c:ser>
          <c:idx val="10"/>
          <c:order val="9"/>
          <c:tx>
            <c:strRef>
              <c:f>FeecodeN!$C$13</c:f>
              <c:strCache>
                <c:ptCount val="1"/>
                <c:pt idx="0">
                  <c:v>Nom14</c:v>
                </c:pt>
              </c:strCache>
            </c:strRef>
          </c:tx>
          <c:spPr>
            <a:ln w="28575" cap="rnd">
              <a:solidFill>
                <a:schemeClr val="accent5">
                  <a:lumMod val="6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FeecodeN!$D$13:$O$13</c:f>
              <c:numCache>
                <c:formatCode>0.00%</c:formatCode>
                <c:ptCount val="12"/>
                <c:pt idx="0">
                  <c:v>0</c:v>
                </c:pt>
                <c:pt idx="1">
                  <c:v>0</c:v>
                </c:pt>
                <c:pt idx="2">
                  <c:v>1.6999999999999999E-3</c:v>
                </c:pt>
                <c:pt idx="3">
                  <c:v>0</c:v>
                </c:pt>
                <c:pt idx="4">
                  <c:v>0</c:v>
                </c:pt>
                <c:pt idx="5">
                  <c:v>0</c:v>
                </c:pt>
                <c:pt idx="6">
                  <c:v>2.0999999999999999E-3</c:v>
                </c:pt>
                <c:pt idx="7">
                  <c:v>8.9999999999999998E-4</c:v>
                </c:pt>
                <c:pt idx="8">
                  <c:v>1.9E-3</c:v>
                </c:pt>
                <c:pt idx="9">
                  <c:v>0</c:v>
                </c:pt>
                <c:pt idx="10">
                  <c:v>0</c:v>
                </c:pt>
                <c:pt idx="11">
                  <c:v>7.3000000000000001E-3</c:v>
                </c:pt>
              </c:numCache>
            </c:numRef>
          </c:val>
          <c:smooth val="0"/>
          <c:extLst>
            <c:ext xmlns:c16="http://schemas.microsoft.com/office/drawing/2014/chart" uri="{C3380CC4-5D6E-409C-BE32-E72D297353CC}">
              <c16:uniqueId val="{00000009-D33E-4285-B6E7-EC147FBD8C3F}"/>
            </c:ext>
          </c:extLst>
        </c:ser>
        <c:ser>
          <c:idx val="11"/>
          <c:order val="10"/>
          <c:tx>
            <c:strRef>
              <c:f>FeecodeN!$C$14</c:f>
              <c:strCache>
                <c:ptCount val="1"/>
                <c:pt idx="0">
                  <c:v>Nom8</c:v>
                </c:pt>
              </c:strCache>
            </c:strRef>
          </c:tx>
          <c:spPr>
            <a:ln w="28575" cap="rnd">
              <a:solidFill>
                <a:schemeClr val="accent6">
                  <a:lumMod val="6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FeecodeN!$D$14:$O$14</c:f>
              <c:numCache>
                <c:formatCode>0.00%</c:formatCode>
                <c:ptCount val="12"/>
                <c:pt idx="0">
                  <c:v>1.3100000000000001E-2</c:v>
                </c:pt>
                <c:pt idx="1">
                  <c:v>5.8999999999999999E-3</c:v>
                </c:pt>
                <c:pt idx="2">
                  <c:v>1.6299999999999999E-2</c:v>
                </c:pt>
                <c:pt idx="3">
                  <c:v>7.1000000000000004E-3</c:v>
                </c:pt>
                <c:pt idx="4">
                  <c:v>1.34E-2</c:v>
                </c:pt>
                <c:pt idx="5">
                  <c:v>7.4000000000000003E-3</c:v>
                </c:pt>
                <c:pt idx="6">
                  <c:v>8.8999999999999999E-3</c:v>
                </c:pt>
                <c:pt idx="7">
                  <c:v>9.9000000000000008E-3</c:v>
                </c:pt>
                <c:pt idx="8">
                  <c:v>6.7000000000000002E-3</c:v>
                </c:pt>
                <c:pt idx="9">
                  <c:v>2.3300000000000001E-2</c:v>
                </c:pt>
                <c:pt idx="10">
                  <c:v>1.5699999999999999E-2</c:v>
                </c:pt>
                <c:pt idx="11">
                  <c:v>8.0000000000000002E-3</c:v>
                </c:pt>
              </c:numCache>
            </c:numRef>
          </c:val>
          <c:smooth val="0"/>
          <c:extLst>
            <c:ext xmlns:c16="http://schemas.microsoft.com/office/drawing/2014/chart" uri="{C3380CC4-5D6E-409C-BE32-E72D297353CC}">
              <c16:uniqueId val="{0000000A-D33E-4285-B6E7-EC147FBD8C3F}"/>
            </c:ext>
          </c:extLst>
        </c:ser>
        <c:ser>
          <c:idx val="12"/>
          <c:order val="11"/>
          <c:tx>
            <c:strRef>
              <c:f>FeecodeN!$C$15</c:f>
              <c:strCache>
                <c:ptCount val="1"/>
                <c:pt idx="0">
                  <c:v>Nom2</c:v>
                </c:pt>
              </c:strCache>
            </c:strRef>
          </c:tx>
          <c:spPr>
            <a:ln w="28575" cap="rnd">
              <a:solidFill>
                <a:schemeClr val="accent1">
                  <a:lumMod val="80000"/>
                  <a:lumOff val="2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FeecodeN!$D$15:$O$15</c:f>
              <c:numCache>
                <c:formatCode>0.00%</c:formatCode>
                <c:ptCount val="12"/>
                <c:pt idx="0">
                  <c:v>7.6E-3</c:v>
                </c:pt>
                <c:pt idx="1">
                  <c:v>7.7999999999999996E-3</c:v>
                </c:pt>
                <c:pt idx="2">
                  <c:v>3.5000000000000001E-3</c:v>
                </c:pt>
                <c:pt idx="3">
                  <c:v>5.1999999999999998E-3</c:v>
                </c:pt>
                <c:pt idx="4">
                  <c:v>7.3000000000000001E-3</c:v>
                </c:pt>
                <c:pt idx="5">
                  <c:v>6.1000000000000004E-3</c:v>
                </c:pt>
                <c:pt idx="6">
                  <c:v>3.5000000000000001E-3</c:v>
                </c:pt>
                <c:pt idx="7">
                  <c:v>9.4999999999999998E-3</c:v>
                </c:pt>
                <c:pt idx="8">
                  <c:v>6.1999999999999998E-3</c:v>
                </c:pt>
                <c:pt idx="9">
                  <c:v>1.01E-2</c:v>
                </c:pt>
                <c:pt idx="10">
                  <c:v>7.1999999999999998E-3</c:v>
                </c:pt>
                <c:pt idx="11">
                  <c:v>5.7000000000000002E-3</c:v>
                </c:pt>
              </c:numCache>
            </c:numRef>
          </c:val>
          <c:smooth val="0"/>
          <c:extLst>
            <c:ext xmlns:c16="http://schemas.microsoft.com/office/drawing/2014/chart" uri="{C3380CC4-5D6E-409C-BE32-E72D297353CC}">
              <c16:uniqueId val="{0000000B-D33E-4285-B6E7-EC147FBD8C3F}"/>
            </c:ext>
          </c:extLst>
        </c:ser>
        <c:ser>
          <c:idx val="14"/>
          <c:order val="12"/>
          <c:tx>
            <c:strRef>
              <c:f>FeecodeN!$C$17</c:f>
              <c:strCache>
                <c:ptCount val="1"/>
                <c:pt idx="0">
                  <c:v>Nom18</c:v>
                </c:pt>
              </c:strCache>
            </c:strRef>
          </c:tx>
          <c:spPr>
            <a:ln w="28575" cap="rnd">
              <a:solidFill>
                <a:schemeClr val="accent3">
                  <a:lumMod val="80000"/>
                  <a:lumOff val="2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FeecodeN!$D$17:$O$17</c:f>
              <c:numCache>
                <c:formatCode>0.00%</c:formatCode>
                <c:ptCount val="12"/>
                <c:pt idx="0">
                  <c:v>4.1999999999999997E-3</c:v>
                </c:pt>
                <c:pt idx="1">
                  <c:v>2.8999999999999998E-3</c:v>
                </c:pt>
                <c:pt idx="2">
                  <c:v>1.8E-3</c:v>
                </c:pt>
                <c:pt idx="3">
                  <c:v>1.38E-2</c:v>
                </c:pt>
                <c:pt idx="4">
                  <c:v>4.5999999999999999E-3</c:v>
                </c:pt>
                <c:pt idx="5">
                  <c:v>2.3999999999999998E-3</c:v>
                </c:pt>
                <c:pt idx="6">
                  <c:v>8.0000000000000004E-4</c:v>
                </c:pt>
                <c:pt idx="7">
                  <c:v>1.2999999999999999E-3</c:v>
                </c:pt>
                <c:pt idx="8">
                  <c:v>0</c:v>
                </c:pt>
                <c:pt idx="9">
                  <c:v>4.0000000000000001E-3</c:v>
                </c:pt>
                <c:pt idx="10">
                  <c:v>3.0999999999999999E-3</c:v>
                </c:pt>
                <c:pt idx="11">
                  <c:v>8.0000000000000004E-4</c:v>
                </c:pt>
              </c:numCache>
            </c:numRef>
          </c:val>
          <c:smooth val="0"/>
          <c:extLst>
            <c:ext xmlns:c16="http://schemas.microsoft.com/office/drawing/2014/chart" uri="{C3380CC4-5D6E-409C-BE32-E72D297353CC}">
              <c16:uniqueId val="{0000000C-D33E-4285-B6E7-EC147FBD8C3F}"/>
            </c:ext>
          </c:extLst>
        </c:ser>
        <c:ser>
          <c:idx val="15"/>
          <c:order val="13"/>
          <c:tx>
            <c:strRef>
              <c:f>FeecodeN!$C$18</c:f>
              <c:strCache>
                <c:ptCount val="1"/>
                <c:pt idx="0">
                  <c:v>Nom19</c:v>
                </c:pt>
              </c:strCache>
            </c:strRef>
          </c:tx>
          <c:spPr>
            <a:ln w="28575" cap="rnd">
              <a:solidFill>
                <a:schemeClr val="accent4">
                  <a:lumMod val="80000"/>
                  <a:lumOff val="2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FeecodeN!$D$18:$O$18</c:f>
              <c:numCache>
                <c:formatCode>0.00%</c:formatCode>
                <c:ptCount val="12"/>
                <c:pt idx="0">
                  <c:v>0</c:v>
                </c:pt>
                <c:pt idx="1">
                  <c:v>0</c:v>
                </c:pt>
                <c:pt idx="2">
                  <c:v>0</c:v>
                </c:pt>
                <c:pt idx="3">
                  <c:v>0</c:v>
                </c:pt>
                <c:pt idx="4">
                  <c:v>8.0000000000000002E-3</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D-D33E-4285-B6E7-EC147FBD8C3F}"/>
            </c:ext>
          </c:extLst>
        </c:ser>
        <c:ser>
          <c:idx val="16"/>
          <c:order val="14"/>
          <c:tx>
            <c:strRef>
              <c:f>FeecodeN!$C$19</c:f>
              <c:strCache>
                <c:ptCount val="1"/>
                <c:pt idx="0">
                  <c:v>Nom1</c:v>
                </c:pt>
              </c:strCache>
            </c:strRef>
          </c:tx>
          <c:spPr>
            <a:ln w="28575" cap="rnd">
              <a:solidFill>
                <a:schemeClr val="accent5">
                  <a:lumMod val="80000"/>
                  <a:lumOff val="2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FeecodeN!$D$19:$O$19</c:f>
              <c:numCache>
                <c:formatCode>0.00%</c:formatCode>
                <c:ptCount val="12"/>
                <c:pt idx="0">
                  <c:v>0</c:v>
                </c:pt>
                <c:pt idx="1">
                  <c:v>0.05</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E-D33E-4285-B6E7-EC147FBD8C3F}"/>
            </c:ext>
          </c:extLst>
        </c:ser>
        <c:ser>
          <c:idx val="17"/>
          <c:order val="15"/>
          <c:tx>
            <c:strRef>
              <c:f>FeecodeN!$C$20</c:f>
              <c:strCache>
                <c:ptCount val="1"/>
                <c:pt idx="0">
                  <c:v>Nom15</c:v>
                </c:pt>
              </c:strCache>
            </c:strRef>
          </c:tx>
          <c:spPr>
            <a:ln w="28575" cap="rnd">
              <a:solidFill>
                <a:schemeClr val="accent6">
                  <a:lumMod val="80000"/>
                  <a:lumOff val="20000"/>
                </a:schemeClr>
              </a:solidFill>
              <a:round/>
            </a:ln>
            <a:effectLst/>
          </c:spPr>
          <c:marker>
            <c:symbol val="none"/>
          </c:marker>
          <c:cat>
            <c:strRef>
              <c:f>FeecodeN!$D$2:$O$2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FeecodeN!$D$20:$O$20</c:f>
              <c:numCache>
                <c:formatCode>0.00%</c:formatCode>
                <c:ptCount val="12"/>
                <c:pt idx="0">
                  <c:v>1.1999999999999999E-3</c:v>
                </c:pt>
                <c:pt idx="1">
                  <c:v>2.5999999999999999E-3</c:v>
                </c:pt>
                <c:pt idx="2">
                  <c:v>2E-3</c:v>
                </c:pt>
                <c:pt idx="3">
                  <c:v>1.5E-3</c:v>
                </c:pt>
                <c:pt idx="4">
                  <c:v>2.8E-3</c:v>
                </c:pt>
                <c:pt idx="5">
                  <c:v>2.3E-3</c:v>
                </c:pt>
                <c:pt idx="6">
                  <c:v>2.0999999999999999E-3</c:v>
                </c:pt>
                <c:pt idx="7">
                  <c:v>1.4E-3</c:v>
                </c:pt>
                <c:pt idx="8">
                  <c:v>1.2999999999999999E-3</c:v>
                </c:pt>
                <c:pt idx="9">
                  <c:v>2.7000000000000001E-3</c:v>
                </c:pt>
                <c:pt idx="10">
                  <c:v>1.6999999999999999E-3</c:v>
                </c:pt>
                <c:pt idx="11">
                  <c:v>1.9E-3</c:v>
                </c:pt>
              </c:numCache>
            </c:numRef>
          </c:val>
          <c:smooth val="0"/>
          <c:extLst>
            <c:ext xmlns:c16="http://schemas.microsoft.com/office/drawing/2014/chart" uri="{C3380CC4-5D6E-409C-BE32-E72D297353CC}">
              <c16:uniqueId val="{0000000F-D33E-4285-B6E7-EC147FBD8C3F}"/>
            </c:ext>
          </c:extLst>
        </c:ser>
        <c:dLbls>
          <c:showLegendKey val="0"/>
          <c:showVal val="0"/>
          <c:showCatName val="0"/>
          <c:showSerName val="0"/>
          <c:showPercent val="0"/>
          <c:showBubbleSize val="0"/>
        </c:dLbls>
        <c:smooth val="0"/>
        <c:axId val="506568616"/>
        <c:axId val="506575504"/>
      </c:lineChart>
      <c:catAx>
        <c:axId val="50656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06575504"/>
        <c:crosses val="autoZero"/>
        <c:auto val="1"/>
        <c:lblAlgn val="ctr"/>
        <c:lblOffset val="100"/>
        <c:noMultiLvlLbl val="0"/>
      </c:catAx>
      <c:valAx>
        <c:axId val="506575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06568616"/>
        <c:crosses val="autoZero"/>
        <c:crossBetween val="between"/>
      </c:valAx>
      <c:spPr>
        <a:noFill/>
        <a:ln>
          <a:noFill/>
        </a:ln>
        <a:effectLst/>
      </c:spPr>
    </c:plotArea>
    <c:legend>
      <c:legendPos val="r"/>
      <c:layout>
        <c:manualLayout>
          <c:xMode val="edge"/>
          <c:yMode val="edge"/>
          <c:x val="0.90823579328840853"/>
          <c:y val="0.16474452617764881"/>
          <c:w val="8.6693427191702477E-2"/>
          <c:h val="0.74384428097803568"/>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r>
              <a:rPr lang="en-US" sz="4400" b="1" dirty="0"/>
              <a:t>Genotype</a:t>
            </a:r>
            <a:r>
              <a:rPr lang="en-US" sz="4400" b="1" baseline="0" dirty="0"/>
              <a:t> Withdrawn (%)</a:t>
            </a:r>
            <a:endParaRPr lang="en-US" sz="4400" b="1" dirty="0"/>
          </a:p>
        </c:rich>
      </c:tx>
      <c:overlay val="0"/>
      <c:spPr>
        <a:noFill/>
        <a:ln>
          <a:noFill/>
        </a:ln>
        <a:effectLst/>
      </c:spPr>
      <c:txPr>
        <a:bodyPr rot="0" spcFirstLastPara="1" vertOverflow="ellipsis" vert="horz" wrap="square" anchor="ctr" anchorCtr="1"/>
        <a:lstStyle/>
        <a:p>
          <a:pPr>
            <a:defRPr sz="4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GT_Withdrawn!$C$3</c:f>
              <c:strCache>
                <c:ptCount val="1"/>
                <c:pt idx="0">
                  <c:v>Nom11</c:v>
                </c:pt>
              </c:strCache>
            </c:strRef>
          </c:tx>
          <c:spPr>
            <a:ln w="28575" cap="rnd">
              <a:solidFill>
                <a:schemeClr val="accent1"/>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GT_Withdrawn!$D$3:$O$3</c:f>
              <c:numCache>
                <c:formatCode>0.00%</c:formatCode>
                <c:ptCount val="12"/>
                <c:pt idx="0">
                  <c:v>3.5000000000000001E-3</c:v>
                </c:pt>
                <c:pt idx="1">
                  <c:v>2.5999999999999999E-3</c:v>
                </c:pt>
                <c:pt idx="2">
                  <c:v>5.5999999999999999E-3</c:v>
                </c:pt>
                <c:pt idx="3">
                  <c:v>6.6E-3</c:v>
                </c:pt>
                <c:pt idx="4">
                  <c:v>6.1999999999999998E-3</c:v>
                </c:pt>
                <c:pt idx="5">
                  <c:v>1.3599999999999999E-2</c:v>
                </c:pt>
                <c:pt idx="6">
                  <c:v>4.7000000000000002E-3</c:v>
                </c:pt>
                <c:pt idx="7">
                  <c:v>6.0000000000000001E-3</c:v>
                </c:pt>
                <c:pt idx="8">
                  <c:v>3.5999999999999999E-3</c:v>
                </c:pt>
                <c:pt idx="9">
                  <c:v>8.6E-3</c:v>
                </c:pt>
                <c:pt idx="10">
                  <c:v>5.4999999999999997E-3</c:v>
                </c:pt>
                <c:pt idx="11">
                  <c:v>4.8999999999999998E-3</c:v>
                </c:pt>
              </c:numCache>
            </c:numRef>
          </c:val>
          <c:smooth val="0"/>
          <c:extLst>
            <c:ext xmlns:c16="http://schemas.microsoft.com/office/drawing/2014/chart" uri="{C3380CC4-5D6E-409C-BE32-E72D297353CC}">
              <c16:uniqueId val="{00000000-ACD9-4AD0-8FAA-8D1A134F143D}"/>
            </c:ext>
          </c:extLst>
        </c:ser>
        <c:ser>
          <c:idx val="1"/>
          <c:order val="1"/>
          <c:tx>
            <c:strRef>
              <c:f>GT_Withdrawn!$C$4</c:f>
              <c:strCache>
                <c:ptCount val="1"/>
                <c:pt idx="0">
                  <c:v>Nom5</c:v>
                </c:pt>
              </c:strCache>
            </c:strRef>
          </c:tx>
          <c:spPr>
            <a:ln w="28575" cap="rnd">
              <a:solidFill>
                <a:schemeClr val="accent2"/>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GT_Withdrawn!$D$4:$O$4</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ACD9-4AD0-8FAA-8D1A134F143D}"/>
            </c:ext>
          </c:extLst>
        </c:ser>
        <c:ser>
          <c:idx val="2"/>
          <c:order val="2"/>
          <c:tx>
            <c:strRef>
              <c:f>GT_Withdrawn!$C$5</c:f>
              <c:strCache>
                <c:ptCount val="1"/>
                <c:pt idx="0">
                  <c:v>Nom12</c:v>
                </c:pt>
              </c:strCache>
            </c:strRef>
          </c:tx>
          <c:spPr>
            <a:ln w="28575" cap="rnd">
              <a:solidFill>
                <a:schemeClr val="accent3"/>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GT_Withdrawn!$D$5:$O$5</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ACD9-4AD0-8FAA-8D1A134F143D}"/>
            </c:ext>
          </c:extLst>
        </c:ser>
        <c:ser>
          <c:idx val="3"/>
          <c:order val="3"/>
          <c:tx>
            <c:strRef>
              <c:f>GT_Withdrawn!$C$6</c:f>
              <c:strCache>
                <c:ptCount val="1"/>
                <c:pt idx="0">
                  <c:v>Nom16</c:v>
                </c:pt>
              </c:strCache>
            </c:strRef>
          </c:tx>
          <c:spPr>
            <a:ln w="28575" cap="rnd">
              <a:solidFill>
                <a:schemeClr val="accent4"/>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GT_Withdrawn!$D$6:$O$6</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ACD9-4AD0-8FAA-8D1A134F143D}"/>
            </c:ext>
          </c:extLst>
        </c:ser>
        <c:ser>
          <c:idx val="4"/>
          <c:order val="4"/>
          <c:tx>
            <c:strRef>
              <c:f>GT_Withdrawn!$C$7</c:f>
              <c:strCache>
                <c:ptCount val="1"/>
                <c:pt idx="0">
                  <c:v>Nom6</c:v>
                </c:pt>
              </c:strCache>
            </c:strRef>
          </c:tx>
          <c:spPr>
            <a:ln w="28575" cap="rnd">
              <a:solidFill>
                <a:schemeClr val="accent5"/>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GT_Withdrawn!$D$7:$O$7</c:f>
              <c:numCache>
                <c:formatCode>0.00%</c:formatCode>
                <c:ptCount val="12"/>
                <c:pt idx="0">
                  <c:v>0</c:v>
                </c:pt>
                <c:pt idx="1">
                  <c:v>0</c:v>
                </c:pt>
                <c:pt idx="2">
                  <c:v>0</c:v>
                </c:pt>
                <c:pt idx="3">
                  <c:v>5.4999999999999997E-3</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4-ACD9-4AD0-8FAA-8D1A134F143D}"/>
            </c:ext>
          </c:extLst>
        </c:ser>
        <c:ser>
          <c:idx val="5"/>
          <c:order val="5"/>
          <c:tx>
            <c:strRef>
              <c:f>GT_Withdrawn!$C$8</c:f>
              <c:strCache>
                <c:ptCount val="1"/>
                <c:pt idx="0">
                  <c:v>Nom4 </c:v>
                </c:pt>
              </c:strCache>
            </c:strRef>
          </c:tx>
          <c:spPr>
            <a:ln w="28575" cap="rnd">
              <a:solidFill>
                <a:schemeClr val="accent6"/>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GT_Withdrawn!$D$8:$O$8</c:f>
              <c:numCache>
                <c:formatCode>0.00%</c:formatCode>
                <c:ptCount val="12"/>
                <c:pt idx="0">
                  <c:v>0</c:v>
                </c:pt>
                <c:pt idx="1">
                  <c:v>0</c:v>
                </c:pt>
                <c:pt idx="2">
                  <c:v>0</c:v>
                </c:pt>
                <c:pt idx="3">
                  <c:v>0</c:v>
                </c:pt>
                <c:pt idx="4">
                  <c:v>2.2000000000000001E-3</c:v>
                </c:pt>
                <c:pt idx="5">
                  <c:v>3.7000000000000002E-3</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5-ACD9-4AD0-8FAA-8D1A134F143D}"/>
            </c:ext>
          </c:extLst>
        </c:ser>
        <c:ser>
          <c:idx val="6"/>
          <c:order val="6"/>
          <c:tx>
            <c:strRef>
              <c:f>GT_Withdrawn!$C$9</c:f>
              <c:strCache>
                <c:ptCount val="1"/>
                <c:pt idx="0">
                  <c:v>Nom10</c:v>
                </c:pt>
              </c:strCache>
            </c:strRef>
          </c:tx>
          <c:spPr>
            <a:ln w="28575" cap="rnd">
              <a:solidFill>
                <a:schemeClr val="accent1">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GT_Withdrawn!$D$9:$O$9</c:f>
              <c:numCache>
                <c:formatCode>0.00%</c:formatCode>
                <c:ptCount val="12"/>
                <c:pt idx="0">
                  <c:v>1E-4</c:v>
                </c:pt>
                <c:pt idx="1">
                  <c:v>2.0000000000000001E-4</c:v>
                </c:pt>
                <c:pt idx="2">
                  <c:v>8.9999999999999998E-4</c:v>
                </c:pt>
                <c:pt idx="3">
                  <c:v>5.0000000000000001E-4</c:v>
                </c:pt>
                <c:pt idx="4">
                  <c:v>4.0000000000000002E-4</c:v>
                </c:pt>
                <c:pt idx="5">
                  <c:v>2E-3</c:v>
                </c:pt>
                <c:pt idx="6">
                  <c:v>4.0000000000000002E-4</c:v>
                </c:pt>
                <c:pt idx="7">
                  <c:v>5.0000000000000001E-4</c:v>
                </c:pt>
                <c:pt idx="8">
                  <c:v>8.0000000000000004E-4</c:v>
                </c:pt>
                <c:pt idx="9">
                  <c:v>8.9999999999999998E-4</c:v>
                </c:pt>
                <c:pt idx="10">
                  <c:v>6.9999999999999999E-4</c:v>
                </c:pt>
                <c:pt idx="11">
                  <c:v>2.9999999999999997E-4</c:v>
                </c:pt>
              </c:numCache>
            </c:numRef>
          </c:val>
          <c:smooth val="0"/>
          <c:extLst>
            <c:ext xmlns:c16="http://schemas.microsoft.com/office/drawing/2014/chart" uri="{C3380CC4-5D6E-409C-BE32-E72D297353CC}">
              <c16:uniqueId val="{00000006-ACD9-4AD0-8FAA-8D1A134F143D}"/>
            </c:ext>
          </c:extLst>
        </c:ser>
        <c:ser>
          <c:idx val="7"/>
          <c:order val="7"/>
          <c:tx>
            <c:strRef>
              <c:f>GT_Withdrawn!$C$10</c:f>
              <c:strCache>
                <c:ptCount val="1"/>
                <c:pt idx="0">
                  <c:v>Nom7</c:v>
                </c:pt>
              </c:strCache>
            </c:strRef>
          </c:tx>
          <c:spPr>
            <a:ln w="28575" cap="rnd">
              <a:solidFill>
                <a:schemeClr val="accent2">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GT_Withdrawn!$D$10:$O$10</c:f>
              <c:numCache>
                <c:formatCode>0.00%</c:formatCode>
                <c:ptCount val="12"/>
                <c:pt idx="0">
                  <c:v>0</c:v>
                </c:pt>
                <c:pt idx="1">
                  <c:v>0</c:v>
                </c:pt>
                <c:pt idx="2">
                  <c:v>0</c:v>
                </c:pt>
                <c:pt idx="3">
                  <c:v>6.9999999999999999E-4</c:v>
                </c:pt>
                <c:pt idx="4">
                  <c:v>4.0000000000000002E-4</c:v>
                </c:pt>
                <c:pt idx="5">
                  <c:v>8.0000000000000004E-4</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7-ACD9-4AD0-8FAA-8D1A134F143D}"/>
            </c:ext>
          </c:extLst>
        </c:ser>
        <c:ser>
          <c:idx val="8"/>
          <c:order val="8"/>
          <c:tx>
            <c:strRef>
              <c:f>GT_Withdrawn!$C$11</c:f>
              <c:strCache>
                <c:ptCount val="1"/>
                <c:pt idx="0">
                  <c:v>Nom3</c:v>
                </c:pt>
              </c:strCache>
            </c:strRef>
          </c:tx>
          <c:spPr>
            <a:ln w="28575" cap="rnd">
              <a:solidFill>
                <a:schemeClr val="accent3">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GT_Withdrawn!$D$11:$O$11</c:f>
              <c:numCache>
                <c:formatCode>0.00%</c:formatCode>
                <c:ptCount val="12"/>
                <c:pt idx="0">
                  <c:v>0</c:v>
                </c:pt>
                <c:pt idx="1">
                  <c:v>0</c:v>
                </c:pt>
                <c:pt idx="2">
                  <c:v>0</c:v>
                </c:pt>
                <c:pt idx="3">
                  <c:v>0</c:v>
                </c:pt>
                <c:pt idx="4">
                  <c:v>6.9999999999999999E-4</c:v>
                </c:pt>
                <c:pt idx="5">
                  <c:v>0</c:v>
                </c:pt>
                <c:pt idx="6">
                  <c:v>0</c:v>
                </c:pt>
                <c:pt idx="7">
                  <c:v>1.1000000000000001E-3</c:v>
                </c:pt>
                <c:pt idx="8">
                  <c:v>0</c:v>
                </c:pt>
                <c:pt idx="9">
                  <c:v>0</c:v>
                </c:pt>
                <c:pt idx="10">
                  <c:v>8.0000000000000004E-4</c:v>
                </c:pt>
                <c:pt idx="11">
                  <c:v>0</c:v>
                </c:pt>
              </c:numCache>
            </c:numRef>
          </c:val>
          <c:smooth val="0"/>
          <c:extLst>
            <c:ext xmlns:c16="http://schemas.microsoft.com/office/drawing/2014/chart" uri="{C3380CC4-5D6E-409C-BE32-E72D297353CC}">
              <c16:uniqueId val="{00000008-ACD9-4AD0-8FAA-8D1A134F143D}"/>
            </c:ext>
          </c:extLst>
        </c:ser>
        <c:ser>
          <c:idx val="9"/>
          <c:order val="9"/>
          <c:tx>
            <c:strRef>
              <c:f>GT_Withdrawn!$C$12</c:f>
              <c:strCache>
                <c:ptCount val="1"/>
                <c:pt idx="0">
                  <c:v>Nom13</c:v>
                </c:pt>
              </c:strCache>
            </c:strRef>
          </c:tx>
          <c:spPr>
            <a:ln w="28575" cap="rnd">
              <a:solidFill>
                <a:schemeClr val="accent4">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GT_Withdrawn!$D$12:$O$12</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9-ACD9-4AD0-8FAA-8D1A134F143D}"/>
            </c:ext>
          </c:extLst>
        </c:ser>
        <c:ser>
          <c:idx val="10"/>
          <c:order val="10"/>
          <c:tx>
            <c:strRef>
              <c:f>GT_Withdrawn!$C$13</c:f>
              <c:strCache>
                <c:ptCount val="1"/>
                <c:pt idx="0">
                  <c:v>Nom14</c:v>
                </c:pt>
              </c:strCache>
            </c:strRef>
          </c:tx>
          <c:spPr>
            <a:ln w="28575" cap="rnd">
              <a:solidFill>
                <a:schemeClr val="accent5">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GT_Withdrawn!$D$13:$O$13</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A-ACD9-4AD0-8FAA-8D1A134F143D}"/>
            </c:ext>
          </c:extLst>
        </c:ser>
        <c:ser>
          <c:idx val="11"/>
          <c:order val="11"/>
          <c:tx>
            <c:strRef>
              <c:f>GT_Withdrawn!$C$14</c:f>
              <c:strCache>
                <c:ptCount val="1"/>
                <c:pt idx="0">
                  <c:v>Nom8</c:v>
                </c:pt>
              </c:strCache>
            </c:strRef>
          </c:tx>
          <c:spPr>
            <a:ln w="28575" cap="rnd">
              <a:solidFill>
                <a:schemeClr val="accent6">
                  <a:lumMod val="6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GT_Withdrawn!$D$14:$O$14</c:f>
              <c:numCache>
                <c:formatCode>0.00%</c:formatCode>
                <c:ptCount val="12"/>
                <c:pt idx="0">
                  <c:v>8.0000000000000004E-4</c:v>
                </c:pt>
                <c:pt idx="1">
                  <c:v>0</c:v>
                </c:pt>
                <c:pt idx="2">
                  <c:v>0</c:v>
                </c:pt>
                <c:pt idx="3">
                  <c:v>0</c:v>
                </c:pt>
                <c:pt idx="4">
                  <c:v>0</c:v>
                </c:pt>
                <c:pt idx="5">
                  <c:v>3.7000000000000002E-3</c:v>
                </c:pt>
                <c:pt idx="6">
                  <c:v>0</c:v>
                </c:pt>
                <c:pt idx="7">
                  <c:v>0</c:v>
                </c:pt>
                <c:pt idx="8">
                  <c:v>6.9999999999999999E-4</c:v>
                </c:pt>
                <c:pt idx="9">
                  <c:v>0</c:v>
                </c:pt>
                <c:pt idx="10">
                  <c:v>2.0999999999999999E-3</c:v>
                </c:pt>
                <c:pt idx="11">
                  <c:v>0</c:v>
                </c:pt>
              </c:numCache>
            </c:numRef>
          </c:val>
          <c:smooth val="0"/>
          <c:extLst>
            <c:ext xmlns:c16="http://schemas.microsoft.com/office/drawing/2014/chart" uri="{C3380CC4-5D6E-409C-BE32-E72D297353CC}">
              <c16:uniqueId val="{0000000B-ACD9-4AD0-8FAA-8D1A134F143D}"/>
            </c:ext>
          </c:extLst>
        </c:ser>
        <c:ser>
          <c:idx val="12"/>
          <c:order val="12"/>
          <c:tx>
            <c:strRef>
              <c:f>GT_Withdrawn!$C$15</c:f>
              <c:strCache>
                <c:ptCount val="1"/>
                <c:pt idx="0">
                  <c:v>Nom2</c:v>
                </c:pt>
              </c:strCache>
            </c:strRef>
          </c:tx>
          <c:spPr>
            <a:ln w="28575" cap="rnd">
              <a:solidFill>
                <a:schemeClr val="accent1">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GT_Withdrawn!$D$15:$O$15</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C-ACD9-4AD0-8FAA-8D1A134F143D}"/>
            </c:ext>
          </c:extLst>
        </c:ser>
        <c:ser>
          <c:idx val="13"/>
          <c:order val="13"/>
          <c:tx>
            <c:strRef>
              <c:f>GT_Withdrawn!$C$16</c:f>
              <c:strCache>
                <c:ptCount val="1"/>
                <c:pt idx="0">
                  <c:v>Nom9</c:v>
                </c:pt>
              </c:strCache>
            </c:strRef>
          </c:tx>
          <c:spPr>
            <a:ln w="28575" cap="rnd">
              <a:solidFill>
                <a:schemeClr val="accent2">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GT_Withdrawn!$D$16:$O$16</c:f>
              <c:numCache>
                <c:formatCode>0.00%</c:formatCode>
                <c:ptCount val="12"/>
                <c:pt idx="0">
                  <c:v>1E-4</c:v>
                </c:pt>
                <c:pt idx="1">
                  <c:v>0</c:v>
                </c:pt>
                <c:pt idx="2">
                  <c:v>0</c:v>
                </c:pt>
                <c:pt idx="3">
                  <c:v>0</c:v>
                </c:pt>
                <c:pt idx="4">
                  <c:v>0</c:v>
                </c:pt>
                <c:pt idx="5">
                  <c:v>0</c:v>
                </c:pt>
                <c:pt idx="6">
                  <c:v>0</c:v>
                </c:pt>
                <c:pt idx="7">
                  <c:v>0</c:v>
                </c:pt>
                <c:pt idx="8">
                  <c:v>0</c:v>
                </c:pt>
                <c:pt idx="9">
                  <c:v>0</c:v>
                </c:pt>
                <c:pt idx="10">
                  <c:v>0</c:v>
                </c:pt>
                <c:pt idx="11">
                  <c:v>2.0000000000000001E-4</c:v>
                </c:pt>
              </c:numCache>
            </c:numRef>
          </c:val>
          <c:smooth val="0"/>
          <c:extLst>
            <c:ext xmlns:c16="http://schemas.microsoft.com/office/drawing/2014/chart" uri="{C3380CC4-5D6E-409C-BE32-E72D297353CC}">
              <c16:uniqueId val="{0000000D-ACD9-4AD0-8FAA-8D1A134F143D}"/>
            </c:ext>
          </c:extLst>
        </c:ser>
        <c:ser>
          <c:idx val="14"/>
          <c:order val="14"/>
          <c:tx>
            <c:strRef>
              <c:f>GT_Withdrawn!$C$17</c:f>
              <c:strCache>
                <c:ptCount val="1"/>
                <c:pt idx="0">
                  <c:v>Nom18</c:v>
                </c:pt>
              </c:strCache>
            </c:strRef>
          </c:tx>
          <c:spPr>
            <a:ln w="28575" cap="rnd">
              <a:solidFill>
                <a:schemeClr val="accent3">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GT_Withdrawn!$D$17:$O$17</c:f>
              <c:numCache>
                <c:formatCode>0.00%</c:formatCode>
                <c:ptCount val="12"/>
                <c:pt idx="0">
                  <c:v>1.4E-3</c:v>
                </c:pt>
                <c:pt idx="1">
                  <c:v>2.8999999999999998E-3</c:v>
                </c:pt>
                <c:pt idx="2">
                  <c:v>0</c:v>
                </c:pt>
                <c:pt idx="3">
                  <c:v>0</c:v>
                </c:pt>
                <c:pt idx="4">
                  <c:v>8.0000000000000004E-4</c:v>
                </c:pt>
                <c:pt idx="5">
                  <c:v>8.0000000000000004E-4</c:v>
                </c:pt>
                <c:pt idx="6">
                  <c:v>0</c:v>
                </c:pt>
                <c:pt idx="7">
                  <c:v>0</c:v>
                </c:pt>
                <c:pt idx="8">
                  <c:v>6.7999999999999996E-3</c:v>
                </c:pt>
                <c:pt idx="9">
                  <c:v>0</c:v>
                </c:pt>
                <c:pt idx="10">
                  <c:v>0</c:v>
                </c:pt>
                <c:pt idx="11">
                  <c:v>8.0000000000000004E-4</c:v>
                </c:pt>
              </c:numCache>
            </c:numRef>
          </c:val>
          <c:smooth val="0"/>
          <c:extLst>
            <c:ext xmlns:c16="http://schemas.microsoft.com/office/drawing/2014/chart" uri="{C3380CC4-5D6E-409C-BE32-E72D297353CC}">
              <c16:uniqueId val="{0000000E-ACD9-4AD0-8FAA-8D1A134F143D}"/>
            </c:ext>
          </c:extLst>
        </c:ser>
        <c:ser>
          <c:idx val="15"/>
          <c:order val="15"/>
          <c:tx>
            <c:strRef>
              <c:f>GT_Withdrawn!$C$18</c:f>
              <c:strCache>
                <c:ptCount val="1"/>
                <c:pt idx="0">
                  <c:v>Nom19</c:v>
                </c:pt>
              </c:strCache>
            </c:strRef>
          </c:tx>
          <c:spPr>
            <a:ln w="28575" cap="rnd">
              <a:solidFill>
                <a:schemeClr val="accent4">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GT_Withdrawn!$D$18:$O$18</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F-ACD9-4AD0-8FAA-8D1A134F143D}"/>
            </c:ext>
          </c:extLst>
        </c:ser>
        <c:ser>
          <c:idx val="16"/>
          <c:order val="16"/>
          <c:tx>
            <c:strRef>
              <c:f>GT_Withdrawn!$C$19</c:f>
              <c:strCache>
                <c:ptCount val="1"/>
                <c:pt idx="0">
                  <c:v>Nom1</c:v>
                </c:pt>
              </c:strCache>
            </c:strRef>
          </c:tx>
          <c:spPr>
            <a:ln w="28575" cap="rnd">
              <a:solidFill>
                <a:schemeClr val="accent5">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GT_Withdrawn!$D$19:$O$19</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10-ACD9-4AD0-8FAA-8D1A134F143D}"/>
            </c:ext>
          </c:extLst>
        </c:ser>
        <c:ser>
          <c:idx val="17"/>
          <c:order val="17"/>
          <c:tx>
            <c:strRef>
              <c:f>GT_Withdrawn!$C$20</c:f>
              <c:strCache>
                <c:ptCount val="1"/>
                <c:pt idx="0">
                  <c:v>Nom15</c:v>
                </c:pt>
              </c:strCache>
            </c:strRef>
          </c:tx>
          <c:spPr>
            <a:ln w="28575" cap="rnd">
              <a:solidFill>
                <a:schemeClr val="accent6">
                  <a:lumMod val="80000"/>
                  <a:lumOff val="20000"/>
                </a:schemeClr>
              </a:solidFill>
              <a:round/>
            </a:ln>
            <a:effectLst/>
          </c:spPr>
          <c:marker>
            <c:symbol val="none"/>
          </c:marker>
          <c:cat>
            <c:strRef>
              <c:f>GT_Withdrawn!$D$2:$O$2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GT_Withdrawn!$D$20:$O$20</c:f>
              <c:numCache>
                <c:formatCode>0.00%</c:formatCode>
                <c:ptCount val="12"/>
                <c:pt idx="0">
                  <c:v>0</c:v>
                </c:pt>
                <c:pt idx="1">
                  <c:v>0</c:v>
                </c:pt>
                <c:pt idx="2">
                  <c:v>0</c:v>
                </c:pt>
                <c:pt idx="3">
                  <c:v>0</c:v>
                </c:pt>
                <c:pt idx="4">
                  <c:v>0</c:v>
                </c:pt>
                <c:pt idx="5">
                  <c:v>0</c:v>
                </c:pt>
                <c:pt idx="6">
                  <c:v>2.0000000000000001E-4</c:v>
                </c:pt>
                <c:pt idx="7">
                  <c:v>0</c:v>
                </c:pt>
                <c:pt idx="8">
                  <c:v>1E-4</c:v>
                </c:pt>
                <c:pt idx="9">
                  <c:v>0</c:v>
                </c:pt>
                <c:pt idx="10">
                  <c:v>0</c:v>
                </c:pt>
                <c:pt idx="11">
                  <c:v>1E-4</c:v>
                </c:pt>
              </c:numCache>
            </c:numRef>
          </c:val>
          <c:smooth val="0"/>
          <c:extLst>
            <c:ext xmlns:c16="http://schemas.microsoft.com/office/drawing/2014/chart" uri="{C3380CC4-5D6E-409C-BE32-E72D297353CC}">
              <c16:uniqueId val="{00000011-ACD9-4AD0-8FAA-8D1A134F143D}"/>
            </c:ext>
          </c:extLst>
        </c:ser>
        <c:dLbls>
          <c:showLegendKey val="0"/>
          <c:showVal val="0"/>
          <c:showCatName val="0"/>
          <c:showSerName val="0"/>
          <c:showPercent val="0"/>
          <c:showBubbleSize val="0"/>
        </c:dLbls>
        <c:smooth val="0"/>
        <c:axId val="510238032"/>
        <c:axId val="510232128"/>
      </c:lineChart>
      <c:catAx>
        <c:axId val="51023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32128"/>
        <c:crosses val="autoZero"/>
        <c:auto val="1"/>
        <c:lblAlgn val="ctr"/>
        <c:lblOffset val="100"/>
        <c:noMultiLvlLbl val="0"/>
      </c:catAx>
      <c:valAx>
        <c:axId val="510232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5102380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0.06235</cdr:x>
      <cdr:y>0.89513</cdr:y>
    </cdr:from>
    <cdr:to>
      <cdr:x>0.90122</cdr:x>
      <cdr:y>0.89513</cdr:y>
    </cdr:to>
    <cdr:cxnSp macro="">
      <cdr:nvCxnSpPr>
        <cdr:cNvPr id="2" name="Straight Connector 1">
          <a:extLst xmlns:a="http://schemas.openxmlformats.org/drawingml/2006/main">
            <a:ext uri="{FF2B5EF4-FFF2-40B4-BE49-F238E27FC236}">
              <a16:creationId xmlns:a16="http://schemas.microsoft.com/office/drawing/2014/main" id="{15C83A35-F58E-8661-119C-ACDBAFE0E15C}"/>
            </a:ext>
          </a:extLst>
        </cdr:cNvPr>
        <cdr:cNvCxnSpPr/>
      </cdr:nvCxnSpPr>
      <cdr:spPr>
        <a:xfrm xmlns:a="http://schemas.openxmlformats.org/drawingml/2006/main">
          <a:off x="1387847" y="10200642"/>
          <a:ext cx="18672300"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0.0974</cdr:x>
      <cdr:y>0.90768</cdr:y>
    </cdr:from>
    <cdr:to>
      <cdr:x>0.90422</cdr:x>
      <cdr:y>0.90768</cdr:y>
    </cdr:to>
    <cdr:cxnSp macro="">
      <cdr:nvCxnSpPr>
        <cdr:cNvPr id="2" name="Straight Connector 1">
          <a:extLst xmlns:a="http://schemas.openxmlformats.org/drawingml/2006/main">
            <a:ext uri="{FF2B5EF4-FFF2-40B4-BE49-F238E27FC236}">
              <a16:creationId xmlns:a16="http://schemas.microsoft.com/office/drawing/2014/main" id="{6EB78F66-BC30-9916-AB20-218E8B8FC7F0}"/>
            </a:ext>
          </a:extLst>
        </cdr:cNvPr>
        <cdr:cNvCxnSpPr>
          <a:cxnSpLocks xmlns:a="http://schemas.openxmlformats.org/drawingml/2006/main"/>
        </cdr:cNvCxnSpPr>
      </cdr:nvCxnSpPr>
      <cdr:spPr>
        <a:xfrm xmlns:a="http://schemas.openxmlformats.org/drawingml/2006/main">
          <a:off x="2195485" y="10513113"/>
          <a:ext cx="18186358"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0.06596</cdr:x>
      <cdr:y>0.8615</cdr:y>
    </cdr:from>
    <cdr:to>
      <cdr:x>0.89611</cdr:x>
      <cdr:y>0.8615</cdr:y>
    </cdr:to>
    <cdr:cxnSp macro="">
      <cdr:nvCxnSpPr>
        <cdr:cNvPr id="2" name="Straight Connector 1">
          <a:extLst xmlns:a="http://schemas.openxmlformats.org/drawingml/2006/main">
            <a:ext uri="{FF2B5EF4-FFF2-40B4-BE49-F238E27FC236}">
              <a16:creationId xmlns:a16="http://schemas.microsoft.com/office/drawing/2014/main" id="{6EB78F66-BC30-9916-AB20-218E8B8FC7F0}"/>
            </a:ext>
          </a:extLst>
        </cdr:cNvPr>
        <cdr:cNvCxnSpPr>
          <a:cxnSpLocks xmlns:a="http://schemas.openxmlformats.org/drawingml/2006/main"/>
        </cdr:cNvCxnSpPr>
      </cdr:nvCxnSpPr>
      <cdr:spPr>
        <a:xfrm xmlns:a="http://schemas.openxmlformats.org/drawingml/2006/main">
          <a:off x="1471720" y="9732064"/>
          <a:ext cx="18522497"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0.05958</cdr:x>
      <cdr:y>0.85502</cdr:y>
    </cdr:from>
    <cdr:to>
      <cdr:x>0.8971</cdr:x>
      <cdr:y>0.85502</cdr:y>
    </cdr:to>
    <cdr:cxnSp macro="">
      <cdr:nvCxnSpPr>
        <cdr:cNvPr id="2" name="Straight Connector 1">
          <a:extLst xmlns:a="http://schemas.openxmlformats.org/drawingml/2006/main">
            <a:ext uri="{FF2B5EF4-FFF2-40B4-BE49-F238E27FC236}">
              <a16:creationId xmlns:a16="http://schemas.microsoft.com/office/drawing/2014/main" id="{6EB78F66-BC30-9916-AB20-218E8B8FC7F0}"/>
            </a:ext>
          </a:extLst>
        </cdr:cNvPr>
        <cdr:cNvCxnSpPr>
          <a:cxnSpLocks xmlns:a="http://schemas.openxmlformats.org/drawingml/2006/main"/>
        </cdr:cNvCxnSpPr>
      </cdr:nvCxnSpPr>
      <cdr:spPr>
        <a:xfrm xmlns:a="http://schemas.openxmlformats.org/drawingml/2006/main">
          <a:off x="1319153" y="9789167"/>
          <a:ext cx="18543371"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0.06342</cdr:x>
      <cdr:y>0.84884</cdr:y>
    </cdr:from>
    <cdr:to>
      <cdr:x>0.89281</cdr:x>
      <cdr:y>0.84884</cdr:y>
    </cdr:to>
    <cdr:cxnSp macro="">
      <cdr:nvCxnSpPr>
        <cdr:cNvPr id="2" name="Straight Connector 1">
          <a:extLst xmlns:a="http://schemas.openxmlformats.org/drawingml/2006/main">
            <a:ext uri="{FF2B5EF4-FFF2-40B4-BE49-F238E27FC236}">
              <a16:creationId xmlns:a16="http://schemas.microsoft.com/office/drawing/2014/main" id="{6EB78F66-BC30-9916-AB20-218E8B8FC7F0}"/>
            </a:ext>
          </a:extLst>
        </cdr:cNvPr>
        <cdr:cNvCxnSpPr>
          <a:cxnSpLocks xmlns:a="http://schemas.openxmlformats.org/drawingml/2006/main"/>
        </cdr:cNvCxnSpPr>
      </cdr:nvCxnSpPr>
      <cdr:spPr>
        <a:xfrm xmlns:a="http://schemas.openxmlformats.org/drawingml/2006/main">
          <a:off x="1371553" y="9734582"/>
          <a:ext cx="17936865"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FD836-E8AA-624D-BFCA-970CF5D5E6E3}" type="datetimeFigureOut">
              <a:rPr lang="en-US" smtClean="0"/>
              <a:t>9/6/2022</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203BB-6656-084B-82C1-B1A525EADFCB}" type="slidenum">
              <a:rPr lang="en-US" smtClean="0"/>
              <a:t>‹#›</a:t>
            </a:fld>
            <a:endParaRPr lang="en-US" dirty="0"/>
          </a:p>
        </p:txBody>
      </p:sp>
    </p:spTree>
    <p:extLst>
      <p:ext uri="{BB962C8B-B14F-4D97-AF65-F5344CB8AC3E}">
        <p14:creationId xmlns:p14="http://schemas.microsoft.com/office/powerpoint/2010/main" val="3113138139"/>
      </p:ext>
    </p:extLst>
  </p:cSld>
  <p:clrMap bg1="lt1" tx1="dk1" bg2="lt2" tx2="dk2" accent1="accent1" accent2="accent2" accent3="accent3" accent4="accent4" accent5="accent5" accent6="accent6" hlink="hlink" folHlink="folHlink"/>
  <p:notesStyle>
    <a:lvl1pPr marL="0" algn="l" defTabSz="1085434" rtl="0" eaLnBrk="1" latinLnBrk="0" hangingPunct="1">
      <a:defRPr sz="2900" kern="1200">
        <a:solidFill>
          <a:schemeClr val="tx1"/>
        </a:solidFill>
        <a:latin typeface="+mn-lt"/>
        <a:ea typeface="+mn-ea"/>
        <a:cs typeface="+mn-cs"/>
      </a:defRPr>
    </a:lvl1pPr>
    <a:lvl2pPr marL="1085434" algn="l" defTabSz="1085434" rtl="0" eaLnBrk="1" latinLnBrk="0" hangingPunct="1">
      <a:defRPr sz="2900" kern="1200">
        <a:solidFill>
          <a:schemeClr val="tx1"/>
        </a:solidFill>
        <a:latin typeface="+mn-lt"/>
        <a:ea typeface="+mn-ea"/>
        <a:cs typeface="+mn-cs"/>
      </a:defRPr>
    </a:lvl2pPr>
    <a:lvl3pPr marL="2170859" algn="l" defTabSz="1085434" rtl="0" eaLnBrk="1" latinLnBrk="0" hangingPunct="1">
      <a:defRPr sz="2900" kern="1200">
        <a:solidFill>
          <a:schemeClr val="tx1"/>
        </a:solidFill>
        <a:latin typeface="+mn-lt"/>
        <a:ea typeface="+mn-ea"/>
        <a:cs typeface="+mn-cs"/>
      </a:defRPr>
    </a:lvl3pPr>
    <a:lvl4pPr marL="3256289" algn="l" defTabSz="1085434" rtl="0" eaLnBrk="1" latinLnBrk="0" hangingPunct="1">
      <a:defRPr sz="2900" kern="1200">
        <a:solidFill>
          <a:schemeClr val="tx1"/>
        </a:solidFill>
        <a:latin typeface="+mn-lt"/>
        <a:ea typeface="+mn-ea"/>
        <a:cs typeface="+mn-cs"/>
      </a:defRPr>
    </a:lvl4pPr>
    <a:lvl5pPr marL="4341713" algn="l" defTabSz="1085434" rtl="0" eaLnBrk="1" latinLnBrk="0" hangingPunct="1">
      <a:defRPr sz="2900" kern="1200">
        <a:solidFill>
          <a:schemeClr val="tx1"/>
        </a:solidFill>
        <a:latin typeface="+mn-lt"/>
        <a:ea typeface="+mn-ea"/>
        <a:cs typeface="+mn-cs"/>
      </a:defRPr>
    </a:lvl5pPr>
    <a:lvl6pPr marL="5427148" algn="l" defTabSz="1085434" rtl="0" eaLnBrk="1" latinLnBrk="0" hangingPunct="1">
      <a:defRPr sz="2900" kern="1200">
        <a:solidFill>
          <a:schemeClr val="tx1"/>
        </a:solidFill>
        <a:latin typeface="+mn-lt"/>
        <a:ea typeface="+mn-ea"/>
        <a:cs typeface="+mn-cs"/>
      </a:defRPr>
    </a:lvl6pPr>
    <a:lvl7pPr marL="6512580" algn="l" defTabSz="1085434" rtl="0" eaLnBrk="1" latinLnBrk="0" hangingPunct="1">
      <a:defRPr sz="2900" kern="1200">
        <a:solidFill>
          <a:schemeClr val="tx1"/>
        </a:solidFill>
        <a:latin typeface="+mn-lt"/>
        <a:ea typeface="+mn-ea"/>
        <a:cs typeface="+mn-cs"/>
      </a:defRPr>
    </a:lvl7pPr>
    <a:lvl8pPr marL="7598004" algn="l" defTabSz="1085434" rtl="0" eaLnBrk="1" latinLnBrk="0" hangingPunct="1">
      <a:defRPr sz="2900" kern="1200">
        <a:solidFill>
          <a:schemeClr val="tx1"/>
        </a:solidFill>
        <a:latin typeface="+mn-lt"/>
        <a:ea typeface="+mn-ea"/>
        <a:cs typeface="+mn-cs"/>
      </a:defRPr>
    </a:lvl8pPr>
    <a:lvl9pPr marL="8683436" algn="l" defTabSz="1085434"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5434" rtl="0" eaLnBrk="1" fontAlgn="auto" latinLnBrk="0" hangingPunct="1">
              <a:lnSpc>
                <a:spcPct val="100000"/>
              </a:lnSpc>
              <a:spcBef>
                <a:spcPts val="0"/>
              </a:spcBef>
              <a:spcAft>
                <a:spcPts val="0"/>
              </a:spcAft>
              <a:buClrTx/>
              <a:buSzTx/>
              <a:buFontTx/>
              <a:buNone/>
              <a:tabLst/>
              <a:defRPr/>
            </a:pPr>
            <a:r>
              <a:rPr lang="en-US" dirty="0"/>
              <a:t>Technology improves everyday and some metrics might be </a:t>
            </a:r>
            <a:r>
              <a:rPr lang="en-US" dirty="0" err="1"/>
              <a:t>out-dated</a:t>
            </a:r>
            <a:r>
              <a:rPr lang="en-US" dirty="0"/>
              <a:t>. CDCB wanted to make sure if the metrics are working well for </a:t>
            </a:r>
            <a:r>
              <a:rPr lang="en-US" dirty="0" err="1"/>
              <a:t>nomiantors</a:t>
            </a:r>
            <a:r>
              <a:rPr lang="en-US" dirty="0"/>
              <a:t>.  </a:t>
            </a:r>
          </a:p>
          <a:p>
            <a:endParaRPr lang="en-US" dirty="0"/>
          </a:p>
        </p:txBody>
      </p:sp>
      <p:sp>
        <p:nvSpPr>
          <p:cNvPr id="4" name="Slide Number Placeholder 3"/>
          <p:cNvSpPr>
            <a:spLocks noGrp="1"/>
          </p:cNvSpPr>
          <p:nvPr>
            <p:ph type="sldNum" sz="quarter" idx="5"/>
          </p:nvPr>
        </p:nvSpPr>
        <p:spPr/>
        <p:txBody>
          <a:bodyPr/>
          <a:lstStyle/>
          <a:p>
            <a:fld id="{718203BB-6656-084B-82C1-B1A525EADFCB}" type="slidenum">
              <a:rPr lang="en-US" smtClean="0"/>
              <a:t>4</a:t>
            </a:fld>
            <a:endParaRPr lang="en-US" dirty="0"/>
          </a:p>
        </p:txBody>
      </p:sp>
    </p:spTree>
    <p:extLst>
      <p:ext uri="{BB962C8B-B14F-4D97-AF65-F5344CB8AC3E}">
        <p14:creationId xmlns:p14="http://schemas.microsoft.com/office/powerpoint/2010/main" val="274337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metric </a:t>
            </a:r>
          </a:p>
        </p:txBody>
      </p:sp>
      <p:sp>
        <p:nvSpPr>
          <p:cNvPr id="4" name="Slide Number Placeholder 3"/>
          <p:cNvSpPr>
            <a:spLocks noGrp="1"/>
          </p:cNvSpPr>
          <p:nvPr>
            <p:ph type="sldNum" sz="quarter" idx="5"/>
          </p:nvPr>
        </p:nvSpPr>
        <p:spPr/>
        <p:txBody>
          <a:bodyPr/>
          <a:lstStyle/>
          <a:p>
            <a:fld id="{718203BB-6656-084B-82C1-B1A525EADFCB}" type="slidenum">
              <a:rPr lang="en-US" smtClean="0"/>
              <a:t>6</a:t>
            </a:fld>
            <a:endParaRPr lang="en-US" dirty="0"/>
          </a:p>
        </p:txBody>
      </p:sp>
    </p:spTree>
    <p:extLst>
      <p:ext uri="{BB962C8B-B14F-4D97-AF65-F5344CB8AC3E}">
        <p14:creationId xmlns:p14="http://schemas.microsoft.com/office/powerpoint/2010/main" val="421078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third comment basically saying that they do not have control., which we understand. What we ask to nominators is to educate the customers to record data as complete as possible. The second comment implies that we should not blank the dam. At the time of nomination, CDCB does not have genotype data available and a lost of cases, dam has not been genotypes. Therefore, we put this metrics to ensure we have the correct dam information. </a:t>
            </a:r>
          </a:p>
          <a:p>
            <a:endParaRPr lang="en-US" dirty="0"/>
          </a:p>
        </p:txBody>
      </p:sp>
      <p:sp>
        <p:nvSpPr>
          <p:cNvPr id="4" name="Slide Number Placeholder 3"/>
          <p:cNvSpPr>
            <a:spLocks noGrp="1"/>
          </p:cNvSpPr>
          <p:nvPr>
            <p:ph type="sldNum" sz="quarter" idx="5"/>
          </p:nvPr>
        </p:nvSpPr>
        <p:spPr/>
        <p:txBody>
          <a:bodyPr/>
          <a:lstStyle/>
          <a:p>
            <a:fld id="{718203BB-6656-084B-82C1-B1A525EADFCB}" type="slidenum">
              <a:rPr lang="en-US" smtClean="0"/>
              <a:t>11</a:t>
            </a:fld>
            <a:endParaRPr lang="en-US" dirty="0"/>
          </a:p>
        </p:txBody>
      </p:sp>
    </p:spTree>
    <p:extLst>
      <p:ext uri="{BB962C8B-B14F-4D97-AF65-F5344CB8AC3E}">
        <p14:creationId xmlns:p14="http://schemas.microsoft.com/office/powerpoint/2010/main" val="147046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203BB-6656-084B-82C1-B1A525EADFCB}" type="slidenum">
              <a:rPr lang="en-US" smtClean="0"/>
              <a:t>28</a:t>
            </a:fld>
            <a:endParaRPr lang="en-US" dirty="0"/>
          </a:p>
        </p:txBody>
      </p:sp>
    </p:spTree>
    <p:extLst>
      <p:ext uri="{BB962C8B-B14F-4D97-AF65-F5344CB8AC3E}">
        <p14:creationId xmlns:p14="http://schemas.microsoft.com/office/powerpoint/2010/main" val="33996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average performance of nominators and how their performance changed over years. Basically the each data point represent # occurrence  in the month divided by total genotype received in the month. </a:t>
            </a:r>
          </a:p>
          <a:p>
            <a:r>
              <a:rPr lang="en-US" dirty="0"/>
              <a:t>The numbers above shows P values, which indicate how significant the difference is between the two years.  As you can see the performance is significantly improved compared to 2017 and 2018, and stays great in 2019,2020, and 2021. </a:t>
            </a:r>
          </a:p>
        </p:txBody>
      </p:sp>
      <p:sp>
        <p:nvSpPr>
          <p:cNvPr id="4" name="Slide Number Placeholder 3"/>
          <p:cNvSpPr>
            <a:spLocks noGrp="1"/>
          </p:cNvSpPr>
          <p:nvPr>
            <p:ph type="sldNum" sz="quarter" idx="5"/>
          </p:nvPr>
        </p:nvSpPr>
        <p:spPr/>
        <p:txBody>
          <a:bodyPr/>
          <a:lstStyle/>
          <a:p>
            <a:fld id="{718203BB-6656-084B-82C1-B1A525EADFCB}" type="slidenum">
              <a:rPr lang="en-US" smtClean="0"/>
              <a:t>36</a:t>
            </a:fld>
            <a:endParaRPr lang="en-US" dirty="0"/>
          </a:p>
        </p:txBody>
      </p:sp>
    </p:spTree>
    <p:extLst>
      <p:ext uri="{BB962C8B-B14F-4D97-AF65-F5344CB8AC3E}">
        <p14:creationId xmlns:p14="http://schemas.microsoft.com/office/powerpoint/2010/main" val="196866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203BB-6656-084B-82C1-B1A525EADFCB}" type="slidenum">
              <a:rPr lang="en-US" smtClean="0"/>
              <a:t>43</a:t>
            </a:fld>
            <a:endParaRPr lang="en-US" dirty="0"/>
          </a:p>
        </p:txBody>
      </p:sp>
    </p:spTree>
    <p:extLst>
      <p:ext uri="{BB962C8B-B14F-4D97-AF65-F5344CB8AC3E}">
        <p14:creationId xmlns:p14="http://schemas.microsoft.com/office/powerpoint/2010/main" val="200066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203BB-6656-084B-82C1-B1A525EADFCB}" type="slidenum">
              <a:rPr lang="en-US" smtClean="0"/>
              <a:t>58</a:t>
            </a:fld>
            <a:endParaRPr lang="en-US" dirty="0"/>
          </a:p>
        </p:txBody>
      </p:sp>
    </p:spTree>
    <p:extLst>
      <p:ext uri="{BB962C8B-B14F-4D97-AF65-F5344CB8AC3E}">
        <p14:creationId xmlns:p14="http://schemas.microsoft.com/office/powerpoint/2010/main" val="147196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would like to go over the lab QC metrics that we used in the latest assessment. Unlike nominator metrics, we only have 4 critical metrics. </a:t>
            </a:r>
          </a:p>
          <a:p>
            <a:pPr marL="0" marR="0" lvl="0" indent="0" algn="l" defTabSz="1088090" rtl="0" eaLnBrk="1" fontAlgn="auto" latinLnBrk="0" hangingPunct="1">
              <a:lnSpc>
                <a:spcPct val="100000"/>
              </a:lnSpc>
              <a:spcBef>
                <a:spcPts val="0"/>
              </a:spcBef>
              <a:spcAft>
                <a:spcPts val="0"/>
              </a:spcAft>
              <a:buClrTx/>
              <a:buSzTx/>
              <a:buFontTx/>
              <a:buNone/>
              <a:tabLst/>
              <a:defRPr/>
            </a:pPr>
            <a:r>
              <a:rPr lang="en-US" dirty="0"/>
              <a:t>The four metrics are: “</a:t>
            </a:r>
            <a:r>
              <a:rPr lang="en-US" sz="2800" i="0" dirty="0">
                <a:solidFill>
                  <a:schemeClr val="accent2"/>
                </a:solidFill>
                <a:effectLst/>
                <a:latin typeface="Trebuchet MS" panose="020B0603020202020204" pitchFamily="34" charset="0"/>
              </a:rPr>
              <a:t>Submissions with fewer than 10 animal genotypes”, “Submissions failing on SNP call rate”, “Submissions failing on SNP parent-progeny conflicts”, and “Submissions flagged on Hardy-Weinberg equilibrium (HWE)”. We still report “</a:t>
            </a:r>
            <a:r>
              <a:rPr lang="en-US" sz="2800" i="0" dirty="0">
                <a:solidFill>
                  <a:schemeClr val="bg1">
                    <a:lumMod val="65000"/>
                  </a:schemeClr>
                </a:solidFill>
                <a:effectLst/>
                <a:latin typeface="Trebuchet MS" panose="020B0603020202020204" pitchFamily="34" charset="0"/>
              </a:rPr>
              <a:t>Percentage of animal genotypes with No Nomination</a:t>
            </a:r>
            <a:r>
              <a:rPr lang="en-US" sz="2800" i="0" dirty="0">
                <a:solidFill>
                  <a:schemeClr val="accent2"/>
                </a:solidFill>
                <a:effectLst/>
                <a:latin typeface="Trebuchet MS" panose="020B0603020202020204" pitchFamily="34" charset="0"/>
              </a:rPr>
              <a:t>”, “</a:t>
            </a:r>
            <a:r>
              <a:rPr lang="en-US" sz="2800" i="0" dirty="0">
                <a:solidFill>
                  <a:schemeClr val="bg1">
                    <a:lumMod val="65000"/>
                  </a:schemeClr>
                </a:solidFill>
                <a:effectLst/>
                <a:latin typeface="Trebuchet MS" panose="020B0603020202020204" pitchFamily="34" charset="0"/>
              </a:rPr>
              <a:t>Submissions failing on excessive conflicts per chip</a:t>
            </a:r>
            <a:r>
              <a:rPr lang="en-US" sz="2800" i="0" dirty="0">
                <a:solidFill>
                  <a:schemeClr val="accent2"/>
                </a:solidFill>
                <a:effectLst/>
                <a:latin typeface="Trebuchet MS" panose="020B0603020202020204" pitchFamily="34" charset="0"/>
              </a:rPr>
              <a:t>”, and “</a:t>
            </a:r>
            <a:r>
              <a:rPr lang="en-US" sz="2800" i="0" dirty="0">
                <a:solidFill>
                  <a:schemeClr val="bg1">
                    <a:lumMod val="65000"/>
                  </a:schemeClr>
                </a:solidFill>
                <a:effectLst/>
                <a:latin typeface="Trebuchet MS" panose="020B0603020202020204" pitchFamily="34" charset="0"/>
              </a:rPr>
              <a:t>Submissions having low call rate genotypes</a:t>
            </a:r>
            <a:r>
              <a:rPr lang="en-US" sz="2800" i="0" dirty="0">
                <a:solidFill>
                  <a:schemeClr val="accent2"/>
                </a:solidFill>
                <a:effectLst/>
                <a:latin typeface="Trebuchet MS" panose="020B0603020202020204" pitchFamily="34" charset="0"/>
              </a:rPr>
              <a:t>” but we do not assess those metrics. We keep them because we think they might be useful for you to detect or identify issues. </a:t>
            </a:r>
          </a:p>
          <a:p>
            <a:endParaRPr lang="en-US" dirty="0"/>
          </a:p>
        </p:txBody>
      </p:sp>
      <p:sp>
        <p:nvSpPr>
          <p:cNvPr id="4" name="Slide Number Placeholder 3"/>
          <p:cNvSpPr>
            <a:spLocks noGrp="1"/>
          </p:cNvSpPr>
          <p:nvPr>
            <p:ph type="sldNum" sz="quarter" idx="5"/>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855B897B-2C03-AE41-8B50-130063A06100}" type="slidenum">
              <a:rPr kumimoji="0" lang="en-US" sz="12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Quattrocento Sans"/>
              <a:ea typeface="+mn-ea"/>
              <a:cs typeface="+mn-cs"/>
            </a:endParaRPr>
          </a:p>
        </p:txBody>
      </p:sp>
    </p:spTree>
    <p:extLst>
      <p:ext uri="{BB962C8B-B14F-4D97-AF65-F5344CB8AC3E}">
        <p14:creationId xmlns:p14="http://schemas.microsoft.com/office/powerpoint/2010/main" val="259218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31"/>
            <a:ext cx="24368125" cy="10409966"/>
          </a:xfrm>
          <a:prstGeom prst="rect">
            <a:avLst/>
          </a:prstGeom>
          <a:solidFill>
            <a:srgbClr val="1B154B"/>
          </a:solidFill>
          <a:ln>
            <a:noFill/>
          </a:ln>
          <a:effectLst/>
        </p:spPr>
        <p:style>
          <a:lnRef idx="1">
            <a:schemeClr val="accent1"/>
          </a:lnRef>
          <a:fillRef idx="3">
            <a:schemeClr val="accent1"/>
          </a:fillRef>
          <a:effectRef idx="2">
            <a:schemeClr val="accent1"/>
          </a:effectRef>
          <a:fontRef idx="minor">
            <a:schemeClr val="lt1"/>
          </a:fontRef>
        </p:style>
        <p:txBody>
          <a:bodyPr lIns="216914" tIns="108466" rIns="216914" bIns="108466"/>
          <a:lstStyle/>
          <a:p>
            <a:endParaRPr lang="en-US" dirty="0">
              <a:latin typeface="Quattrocento Sans"/>
            </a:endParaRPr>
          </a:p>
        </p:txBody>
      </p:sp>
      <p:sp>
        <p:nvSpPr>
          <p:cNvPr id="11" name="Rectangle 10"/>
          <p:cNvSpPr/>
          <p:nvPr/>
        </p:nvSpPr>
        <p:spPr>
          <a:xfrm>
            <a:off x="0" y="11505781"/>
            <a:ext cx="24368125" cy="221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6914" tIns="108466" rIns="216914" bIns="108466"/>
          <a:lstStyle/>
          <a:p>
            <a:endParaRPr lang="en-US" dirty="0">
              <a:latin typeface="Quattrocento Sans"/>
            </a:endParaRPr>
          </a:p>
        </p:txBody>
      </p:sp>
      <p:sp>
        <p:nvSpPr>
          <p:cNvPr id="2" name="Title 1"/>
          <p:cNvSpPr>
            <a:spLocks noGrp="1"/>
          </p:cNvSpPr>
          <p:nvPr>
            <p:ph type="ctrTitle" hasCustomPrompt="1"/>
          </p:nvPr>
        </p:nvSpPr>
        <p:spPr>
          <a:xfrm>
            <a:off x="1827610" y="2729287"/>
            <a:ext cx="20712906" cy="2940050"/>
          </a:xfrm>
        </p:spPr>
        <p:txBody>
          <a:bodyPr/>
          <a:lstStyle>
            <a:lvl1pPr algn="ctr">
              <a:defRPr sz="100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3655219" y="6651723"/>
            <a:ext cx="17057688" cy="1952046"/>
          </a:xfrm>
        </p:spPr>
        <p:txBody>
          <a:bodyPr>
            <a:normAutofit/>
          </a:bodyPr>
          <a:lstStyle>
            <a:lvl1pPr marL="0" indent="0" algn="ctr">
              <a:buNone/>
              <a:defRPr sz="5900">
                <a:solidFill>
                  <a:schemeClr val="bg1"/>
                </a:solidFill>
                <a:latin typeface="Calibri" panose="020F0502020204030204" pitchFamily="34" charset="0"/>
                <a:cs typeface="Calibri" panose="020F0502020204030204" pitchFamily="34" charset="0"/>
              </a:defRPr>
            </a:lvl1pPr>
            <a:lvl2pPr marL="1084549" indent="0" algn="ctr">
              <a:buNone/>
              <a:defRPr>
                <a:solidFill>
                  <a:schemeClr val="tx1">
                    <a:tint val="75000"/>
                  </a:schemeClr>
                </a:solidFill>
              </a:defRPr>
            </a:lvl2pPr>
            <a:lvl3pPr marL="2169088" indent="0" algn="ctr">
              <a:buNone/>
              <a:defRPr>
                <a:solidFill>
                  <a:schemeClr val="tx1">
                    <a:tint val="75000"/>
                  </a:schemeClr>
                </a:solidFill>
              </a:defRPr>
            </a:lvl3pPr>
            <a:lvl4pPr marL="3253633" indent="0" algn="ctr">
              <a:buNone/>
              <a:defRPr>
                <a:solidFill>
                  <a:schemeClr val="tx1">
                    <a:tint val="75000"/>
                  </a:schemeClr>
                </a:solidFill>
              </a:defRPr>
            </a:lvl4pPr>
            <a:lvl5pPr marL="4338172" indent="0" algn="ctr">
              <a:buNone/>
              <a:defRPr>
                <a:solidFill>
                  <a:schemeClr val="tx1">
                    <a:tint val="75000"/>
                  </a:schemeClr>
                </a:solidFill>
              </a:defRPr>
            </a:lvl5pPr>
            <a:lvl6pPr marL="5422721" indent="0" algn="ctr">
              <a:buNone/>
              <a:defRPr>
                <a:solidFill>
                  <a:schemeClr val="tx1">
                    <a:tint val="75000"/>
                  </a:schemeClr>
                </a:solidFill>
              </a:defRPr>
            </a:lvl6pPr>
            <a:lvl7pPr marL="6507268" indent="0" algn="ctr">
              <a:buNone/>
              <a:defRPr>
                <a:solidFill>
                  <a:schemeClr val="tx1">
                    <a:tint val="75000"/>
                  </a:schemeClr>
                </a:solidFill>
              </a:defRPr>
            </a:lvl7pPr>
            <a:lvl8pPr marL="7591805" indent="0" algn="ctr">
              <a:buNone/>
              <a:defRPr>
                <a:solidFill>
                  <a:schemeClr val="tx1">
                    <a:tint val="75000"/>
                  </a:schemeClr>
                </a:solidFill>
              </a:defRPr>
            </a:lvl8pPr>
            <a:lvl9pPr marL="8676351" indent="0" algn="ctr">
              <a:buNone/>
              <a:defRPr>
                <a:solidFill>
                  <a:schemeClr val="tx1">
                    <a:tint val="75000"/>
                  </a:schemeClr>
                </a:solidFill>
              </a:defRPr>
            </a:lvl9pPr>
          </a:lstStyle>
          <a:p>
            <a:r>
              <a:rPr lang="en-US" dirty="0"/>
              <a:t>Click to edit Master subtitle style</a:t>
            </a:r>
          </a:p>
        </p:txBody>
      </p:sp>
      <p:grpSp>
        <p:nvGrpSpPr>
          <p:cNvPr id="7" name="Group 6"/>
          <p:cNvGrpSpPr/>
          <p:nvPr/>
        </p:nvGrpSpPr>
        <p:grpSpPr>
          <a:xfrm flipV="1">
            <a:off x="4802706" y="6675071"/>
            <a:ext cx="14980454" cy="136526"/>
            <a:chOff x="634968" y="5095432"/>
            <a:chExt cx="7955770" cy="292914"/>
          </a:xfrm>
          <a:effectLst/>
        </p:grpSpPr>
        <p:cxnSp>
          <p:nvCxnSpPr>
            <p:cNvPr id="8" name="Straight Connector 7"/>
            <p:cNvCxnSpPr/>
            <p:nvPr/>
          </p:nvCxnSpPr>
          <p:spPr>
            <a:xfrm>
              <a:off x="634968" y="5095432"/>
              <a:ext cx="795577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34968" y="5388346"/>
              <a:ext cx="795577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PNG_CDCB Logo_Color_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009" y="9906403"/>
            <a:ext cx="6033118" cy="4263426"/>
          </a:xfrm>
          <a:prstGeom prst="rect">
            <a:avLst/>
          </a:prstGeom>
        </p:spPr>
      </p:pic>
    </p:spTree>
    <p:extLst>
      <p:ext uri="{BB962C8B-B14F-4D97-AF65-F5344CB8AC3E}">
        <p14:creationId xmlns:p14="http://schemas.microsoft.com/office/powerpoint/2010/main" val="393940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3844" y="9337302"/>
            <a:ext cx="22125919" cy="1133476"/>
          </a:xfrm>
        </p:spPr>
        <p:txBody>
          <a:bodyPr anchor="b"/>
          <a:lstStyle>
            <a:lvl1pPr algn="l">
              <a:defRPr sz="4800" b="1"/>
            </a:lvl1pPr>
          </a:lstStyle>
          <a:p>
            <a:r>
              <a:rPr lang="en-US" dirty="0"/>
              <a:t>Click to edit Master title style</a:t>
            </a:r>
          </a:p>
        </p:txBody>
      </p:sp>
      <p:sp>
        <p:nvSpPr>
          <p:cNvPr id="3" name="Picture Placeholder 2"/>
          <p:cNvSpPr>
            <a:spLocks noGrp="1"/>
          </p:cNvSpPr>
          <p:nvPr>
            <p:ph type="pic" idx="1"/>
          </p:nvPr>
        </p:nvSpPr>
        <p:spPr>
          <a:xfrm>
            <a:off x="0" y="31"/>
            <a:ext cx="24368125" cy="9455150"/>
          </a:xfrm>
        </p:spPr>
        <p:txBody>
          <a:bodyPr/>
          <a:lstStyle>
            <a:lvl1pPr marL="0" indent="0">
              <a:buNone/>
              <a:defRPr sz="7600"/>
            </a:lvl1pPr>
            <a:lvl2pPr marL="1084549" indent="0">
              <a:buNone/>
              <a:defRPr sz="6700"/>
            </a:lvl2pPr>
            <a:lvl3pPr marL="2169088" indent="0">
              <a:buNone/>
              <a:defRPr sz="5700"/>
            </a:lvl3pPr>
            <a:lvl4pPr marL="3253633" indent="0">
              <a:buNone/>
              <a:defRPr sz="4800"/>
            </a:lvl4pPr>
            <a:lvl5pPr marL="4338172" indent="0">
              <a:buNone/>
              <a:defRPr sz="4800"/>
            </a:lvl5pPr>
            <a:lvl6pPr marL="5422721" indent="0">
              <a:buNone/>
              <a:defRPr sz="4800"/>
            </a:lvl6pPr>
            <a:lvl7pPr marL="6507268" indent="0">
              <a:buNone/>
              <a:defRPr sz="4800"/>
            </a:lvl7pPr>
            <a:lvl8pPr marL="7591805" indent="0">
              <a:buNone/>
              <a:defRPr sz="4800"/>
            </a:lvl8pPr>
            <a:lvl9pPr marL="8676351" indent="0">
              <a:buNone/>
              <a:defRPr sz="4800"/>
            </a:lvl9pPr>
          </a:lstStyle>
          <a:p>
            <a:endParaRPr lang="en-US" dirty="0"/>
          </a:p>
        </p:txBody>
      </p:sp>
      <p:sp>
        <p:nvSpPr>
          <p:cNvPr id="4" name="Text Placeholder 3"/>
          <p:cNvSpPr>
            <a:spLocks noGrp="1"/>
          </p:cNvSpPr>
          <p:nvPr>
            <p:ph type="body" sz="half" idx="2"/>
          </p:nvPr>
        </p:nvSpPr>
        <p:spPr>
          <a:xfrm>
            <a:off x="1023844" y="10196834"/>
            <a:ext cx="22125919" cy="1551640"/>
          </a:xfrm>
        </p:spPr>
        <p:txBody>
          <a:bodyPr/>
          <a:lstStyle>
            <a:lvl1pPr marL="0" indent="0">
              <a:buNone/>
              <a:defRPr sz="3300"/>
            </a:lvl1pPr>
            <a:lvl2pPr marL="1084549" indent="0">
              <a:buNone/>
              <a:defRPr sz="2900"/>
            </a:lvl2pPr>
            <a:lvl3pPr marL="2169088" indent="0">
              <a:buNone/>
              <a:defRPr sz="2400"/>
            </a:lvl3pPr>
            <a:lvl4pPr marL="3253633" indent="0">
              <a:buNone/>
              <a:defRPr sz="2100"/>
            </a:lvl4pPr>
            <a:lvl5pPr marL="4338172" indent="0">
              <a:buNone/>
              <a:defRPr sz="2100"/>
            </a:lvl5pPr>
            <a:lvl6pPr marL="5422721" indent="0">
              <a:buNone/>
              <a:defRPr sz="2100"/>
            </a:lvl6pPr>
            <a:lvl7pPr marL="6507268" indent="0">
              <a:buNone/>
              <a:defRPr sz="2100"/>
            </a:lvl7pPr>
            <a:lvl8pPr marL="7591805" indent="0">
              <a:buNone/>
              <a:defRPr sz="2100"/>
            </a:lvl8pPr>
            <a:lvl9pPr marL="8676351" indent="0">
              <a:buNone/>
              <a:defRPr sz="21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34864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ngle Im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321085-52EF-9049-8504-BFA598021E44}" type="slidenum">
              <a:rPr lang="en-US" smtClean="0"/>
              <a:t>‹#›</a:t>
            </a:fld>
            <a:endParaRPr lang="en-US" dirty="0"/>
          </a:p>
        </p:txBody>
      </p:sp>
      <p:sp>
        <p:nvSpPr>
          <p:cNvPr id="7" name="Content Placeholder 6"/>
          <p:cNvSpPr>
            <a:spLocks noGrp="1"/>
          </p:cNvSpPr>
          <p:nvPr>
            <p:ph sz="quarter" idx="13"/>
          </p:nvPr>
        </p:nvSpPr>
        <p:spPr>
          <a:xfrm>
            <a:off x="0" y="572798"/>
            <a:ext cx="24368125" cy="12570404"/>
          </a:xfrm>
        </p:spPr>
        <p:txBody>
          <a:bodyPr lIns="911423" tIns="154951" rIns="911423" bIns="15495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82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90711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13490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24368125" cy="10409965"/>
          </a:xfrm>
          <a:prstGeom prst="rect">
            <a:avLst/>
          </a:prstGeom>
          <a:solidFill>
            <a:srgbClr val="1B154B"/>
          </a:solidFill>
          <a:ln>
            <a:noFill/>
          </a:ln>
          <a:effectLst/>
        </p:spPr>
        <p:style>
          <a:lnRef idx="1">
            <a:schemeClr val="accent1"/>
          </a:lnRef>
          <a:fillRef idx="3">
            <a:schemeClr val="accent1"/>
          </a:fillRef>
          <a:effectRef idx="2">
            <a:schemeClr val="accent1"/>
          </a:effectRef>
          <a:fontRef idx="minor">
            <a:schemeClr val="lt1"/>
          </a:fontRef>
        </p:style>
        <p:txBody>
          <a:bodyPr lIns="217618" tIns="108809" rIns="217618" bIns="108809"/>
          <a:lstStyle/>
          <a:p>
            <a:endParaRPr lang="en-US" dirty="0">
              <a:latin typeface="Quattrocento Sans"/>
            </a:endParaRPr>
          </a:p>
        </p:txBody>
      </p:sp>
      <p:sp>
        <p:nvSpPr>
          <p:cNvPr id="11" name="Rectangle 10"/>
          <p:cNvSpPr/>
          <p:nvPr userDrawn="1"/>
        </p:nvSpPr>
        <p:spPr>
          <a:xfrm>
            <a:off x="0" y="11505750"/>
            <a:ext cx="24368125" cy="2210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618" tIns="108809" rIns="217618" bIns="108809"/>
          <a:lstStyle/>
          <a:p>
            <a:endParaRPr lang="en-US" dirty="0">
              <a:latin typeface="Quattrocento Sans"/>
            </a:endParaRPr>
          </a:p>
        </p:txBody>
      </p:sp>
      <p:sp>
        <p:nvSpPr>
          <p:cNvPr id="2" name="Title 1"/>
          <p:cNvSpPr>
            <a:spLocks noGrp="1"/>
          </p:cNvSpPr>
          <p:nvPr>
            <p:ph type="ctrTitle" hasCustomPrompt="1"/>
          </p:nvPr>
        </p:nvSpPr>
        <p:spPr>
          <a:xfrm>
            <a:off x="1827610" y="2729255"/>
            <a:ext cx="20712906" cy="2940050"/>
          </a:xfrm>
        </p:spPr>
        <p:txBody>
          <a:bodyPr/>
          <a:lstStyle>
            <a:lvl1pPr algn="ctr">
              <a:defRPr sz="10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655219" y="6651720"/>
            <a:ext cx="17057688" cy="1952046"/>
          </a:xfrm>
        </p:spPr>
        <p:txBody>
          <a:bodyPr>
            <a:normAutofit/>
          </a:bodyPr>
          <a:lstStyle>
            <a:lvl1pPr marL="0" indent="0" algn="ctr">
              <a:buNone/>
              <a:defRPr sz="6000">
                <a:solidFill>
                  <a:schemeClr val="bg1"/>
                </a:solidFill>
              </a:defRPr>
            </a:lvl1pPr>
            <a:lvl2pPr marL="1088090" indent="0" algn="ctr">
              <a:buNone/>
              <a:defRPr>
                <a:solidFill>
                  <a:schemeClr val="tx1">
                    <a:tint val="75000"/>
                  </a:schemeClr>
                </a:solidFill>
              </a:defRPr>
            </a:lvl2pPr>
            <a:lvl3pPr marL="2176181" indent="0" algn="ctr">
              <a:buNone/>
              <a:defRPr>
                <a:solidFill>
                  <a:schemeClr val="tx1">
                    <a:tint val="75000"/>
                  </a:schemeClr>
                </a:solidFill>
              </a:defRPr>
            </a:lvl3pPr>
            <a:lvl4pPr marL="3264271" indent="0" algn="ctr">
              <a:buNone/>
              <a:defRPr>
                <a:solidFill>
                  <a:schemeClr val="tx1">
                    <a:tint val="75000"/>
                  </a:schemeClr>
                </a:solidFill>
              </a:defRPr>
            </a:lvl4pPr>
            <a:lvl5pPr marL="4352361" indent="0" algn="ctr">
              <a:buNone/>
              <a:defRPr>
                <a:solidFill>
                  <a:schemeClr val="tx1">
                    <a:tint val="75000"/>
                  </a:schemeClr>
                </a:solidFill>
              </a:defRPr>
            </a:lvl5pPr>
            <a:lvl6pPr marL="5440451" indent="0" algn="ctr">
              <a:buNone/>
              <a:defRPr>
                <a:solidFill>
                  <a:schemeClr val="tx1">
                    <a:tint val="75000"/>
                  </a:schemeClr>
                </a:solidFill>
              </a:defRPr>
            </a:lvl6pPr>
            <a:lvl7pPr marL="6528542" indent="0" algn="ctr">
              <a:buNone/>
              <a:defRPr>
                <a:solidFill>
                  <a:schemeClr val="tx1">
                    <a:tint val="75000"/>
                  </a:schemeClr>
                </a:solidFill>
              </a:defRPr>
            </a:lvl7pPr>
            <a:lvl8pPr marL="7616632" indent="0" algn="ctr">
              <a:buNone/>
              <a:defRPr>
                <a:solidFill>
                  <a:schemeClr val="tx1">
                    <a:tint val="75000"/>
                  </a:schemeClr>
                </a:solidFill>
              </a:defRPr>
            </a:lvl8pPr>
            <a:lvl9pPr marL="8704722"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flipV="1">
            <a:off x="4802706" y="6675040"/>
            <a:ext cx="14980454" cy="136525"/>
            <a:chOff x="634968" y="5095432"/>
            <a:chExt cx="7955770" cy="292914"/>
          </a:xfrm>
          <a:effectLst/>
        </p:grpSpPr>
        <p:cxnSp>
          <p:nvCxnSpPr>
            <p:cNvPr id="8" name="Straight Connector 7"/>
            <p:cNvCxnSpPr/>
            <p:nvPr/>
          </p:nvCxnSpPr>
          <p:spPr>
            <a:xfrm>
              <a:off x="634968" y="5095432"/>
              <a:ext cx="795577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34968" y="5388346"/>
              <a:ext cx="795577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PNG_CDCB Logo_Color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1008" y="9906372"/>
            <a:ext cx="6033118" cy="4263426"/>
          </a:xfrm>
          <a:prstGeom prst="rect">
            <a:avLst/>
          </a:prstGeom>
        </p:spPr>
      </p:pic>
    </p:spTree>
    <p:extLst>
      <p:ext uri="{BB962C8B-B14F-4D97-AF65-F5344CB8AC3E}">
        <p14:creationId xmlns:p14="http://schemas.microsoft.com/office/powerpoint/2010/main" val="126068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133164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24368125" cy="11505750"/>
          </a:xfrm>
          <a:prstGeom prst="rect">
            <a:avLst/>
          </a:prstGeom>
          <a:solidFill>
            <a:srgbClr val="1B154B"/>
          </a:solidFill>
          <a:ln>
            <a:noFill/>
          </a:ln>
          <a:effectLst/>
        </p:spPr>
        <p:style>
          <a:lnRef idx="1">
            <a:schemeClr val="accent1"/>
          </a:lnRef>
          <a:fillRef idx="3">
            <a:schemeClr val="accent1"/>
          </a:fillRef>
          <a:effectRef idx="2">
            <a:schemeClr val="accent1"/>
          </a:effectRef>
          <a:fontRef idx="minor">
            <a:schemeClr val="lt1"/>
          </a:fontRef>
        </p:style>
        <p:txBody>
          <a:bodyPr lIns="217618" tIns="108809" rIns="217618" bIns="108809"/>
          <a:lstStyle/>
          <a:p>
            <a:endParaRPr lang="en-US" dirty="0">
              <a:latin typeface="Quattrocento Sans"/>
            </a:endParaRPr>
          </a:p>
        </p:txBody>
      </p:sp>
      <p:sp>
        <p:nvSpPr>
          <p:cNvPr id="2" name="Title 1"/>
          <p:cNvSpPr>
            <a:spLocks noGrp="1"/>
          </p:cNvSpPr>
          <p:nvPr>
            <p:ph type="title"/>
          </p:nvPr>
        </p:nvSpPr>
        <p:spPr>
          <a:xfrm>
            <a:off x="1924914" y="7282959"/>
            <a:ext cx="20712906" cy="2996565"/>
          </a:xfrm>
        </p:spPr>
        <p:txBody>
          <a:bodyPr anchor="t"/>
          <a:lstStyle>
            <a:lvl1pPr algn="l">
              <a:defRPr sz="95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1924914" y="4069542"/>
            <a:ext cx="20712906" cy="3300411"/>
          </a:xfrm>
        </p:spPr>
        <p:txBody>
          <a:bodyPr anchor="b">
            <a:normAutofit/>
          </a:bodyPr>
          <a:lstStyle>
            <a:lvl1pPr marL="0" indent="0">
              <a:buNone/>
              <a:defRPr sz="4000">
                <a:solidFill>
                  <a:srgbClr val="FFFFFF"/>
                </a:solidFill>
              </a:defRPr>
            </a:lvl1pPr>
            <a:lvl2pPr marL="1088090" indent="0">
              <a:buNone/>
              <a:defRPr sz="4300">
                <a:solidFill>
                  <a:schemeClr val="tx1">
                    <a:tint val="75000"/>
                  </a:schemeClr>
                </a:solidFill>
              </a:defRPr>
            </a:lvl2pPr>
            <a:lvl3pPr marL="2176181" indent="0">
              <a:buNone/>
              <a:defRPr sz="3800">
                <a:solidFill>
                  <a:schemeClr val="tx1">
                    <a:tint val="75000"/>
                  </a:schemeClr>
                </a:solidFill>
              </a:defRPr>
            </a:lvl3pPr>
            <a:lvl4pPr marL="3264271" indent="0">
              <a:buNone/>
              <a:defRPr sz="3300">
                <a:solidFill>
                  <a:schemeClr val="tx1">
                    <a:tint val="75000"/>
                  </a:schemeClr>
                </a:solidFill>
              </a:defRPr>
            </a:lvl4pPr>
            <a:lvl5pPr marL="4352361" indent="0">
              <a:buNone/>
              <a:defRPr sz="3300">
                <a:solidFill>
                  <a:schemeClr val="tx1">
                    <a:tint val="75000"/>
                  </a:schemeClr>
                </a:solidFill>
              </a:defRPr>
            </a:lvl5pPr>
            <a:lvl6pPr marL="5440451" indent="0">
              <a:buNone/>
              <a:defRPr sz="3300">
                <a:solidFill>
                  <a:schemeClr val="tx1">
                    <a:tint val="75000"/>
                  </a:schemeClr>
                </a:solidFill>
              </a:defRPr>
            </a:lvl6pPr>
            <a:lvl7pPr marL="6528542" indent="0">
              <a:buNone/>
              <a:defRPr sz="3300">
                <a:solidFill>
                  <a:schemeClr val="tx1">
                    <a:tint val="75000"/>
                  </a:schemeClr>
                </a:solidFill>
              </a:defRPr>
            </a:lvl7pPr>
            <a:lvl8pPr marL="7616632" indent="0">
              <a:buNone/>
              <a:defRPr sz="3300">
                <a:solidFill>
                  <a:schemeClr val="tx1">
                    <a:tint val="75000"/>
                  </a:schemeClr>
                </a:solidFill>
              </a:defRPr>
            </a:lvl8pPr>
            <a:lvl9pPr marL="8704722" indent="0">
              <a:buNone/>
              <a:defRPr sz="33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60772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406" y="3200401"/>
            <a:ext cx="10762589"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87130" y="3200401"/>
            <a:ext cx="10762589"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205793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406" y="3070226"/>
            <a:ext cx="10766820" cy="1279524"/>
          </a:xfrm>
        </p:spPr>
        <p:txBody>
          <a:bodyPr anchor="b">
            <a:noAutofit/>
          </a:bodyPr>
          <a:lstStyle>
            <a:lvl1pPr marL="0" indent="0">
              <a:buNone/>
              <a:defRPr sz="5000" b="1"/>
            </a:lvl1pPr>
            <a:lvl2pPr marL="1088090" indent="0">
              <a:buNone/>
              <a:defRPr sz="4800" b="1"/>
            </a:lvl2pPr>
            <a:lvl3pPr marL="2176181" indent="0">
              <a:buNone/>
              <a:defRPr sz="4300" b="1"/>
            </a:lvl3pPr>
            <a:lvl4pPr marL="3264271" indent="0">
              <a:buNone/>
              <a:defRPr sz="3800" b="1"/>
            </a:lvl4pPr>
            <a:lvl5pPr marL="4352361" indent="0">
              <a:buNone/>
              <a:defRPr sz="3800" b="1"/>
            </a:lvl5pPr>
            <a:lvl6pPr marL="5440451" indent="0">
              <a:buNone/>
              <a:defRPr sz="3800" b="1"/>
            </a:lvl6pPr>
            <a:lvl7pPr marL="6528542" indent="0">
              <a:buNone/>
              <a:defRPr sz="3800" b="1"/>
            </a:lvl7pPr>
            <a:lvl8pPr marL="7616632" indent="0">
              <a:buNone/>
              <a:defRPr sz="3800" b="1"/>
            </a:lvl8pPr>
            <a:lvl9pPr marL="8704722" indent="0">
              <a:buNone/>
              <a:defRPr sz="3800" b="1"/>
            </a:lvl9pPr>
          </a:lstStyle>
          <a:p>
            <a:pPr lvl="0"/>
            <a:r>
              <a:rPr lang="en-US" dirty="0"/>
              <a:t>Click to edit Master text styles</a:t>
            </a:r>
          </a:p>
        </p:txBody>
      </p:sp>
      <p:sp>
        <p:nvSpPr>
          <p:cNvPr id="4" name="Content Placeholder 3"/>
          <p:cNvSpPr>
            <a:spLocks noGrp="1"/>
          </p:cNvSpPr>
          <p:nvPr>
            <p:ph sz="half" idx="2"/>
          </p:nvPr>
        </p:nvSpPr>
        <p:spPr>
          <a:xfrm>
            <a:off x="1218406" y="4349750"/>
            <a:ext cx="10766820" cy="7902576"/>
          </a:xfrm>
        </p:spPr>
        <p:txBody>
          <a:bodyPr/>
          <a:lstStyle>
            <a:lvl1pPr>
              <a:defRPr sz="52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78670" y="3070226"/>
            <a:ext cx="10771050" cy="1279524"/>
          </a:xfrm>
        </p:spPr>
        <p:txBody>
          <a:bodyPr anchor="b">
            <a:noAutofit/>
          </a:bodyPr>
          <a:lstStyle>
            <a:lvl1pPr marL="0" indent="0">
              <a:buNone/>
              <a:defRPr sz="5000" b="1"/>
            </a:lvl1pPr>
            <a:lvl2pPr marL="1088090" indent="0">
              <a:buNone/>
              <a:defRPr sz="4800" b="1"/>
            </a:lvl2pPr>
            <a:lvl3pPr marL="2176181" indent="0">
              <a:buNone/>
              <a:defRPr sz="4300" b="1"/>
            </a:lvl3pPr>
            <a:lvl4pPr marL="3264271" indent="0">
              <a:buNone/>
              <a:defRPr sz="3800" b="1"/>
            </a:lvl4pPr>
            <a:lvl5pPr marL="4352361" indent="0">
              <a:buNone/>
              <a:defRPr sz="3800" b="1"/>
            </a:lvl5pPr>
            <a:lvl6pPr marL="5440451" indent="0">
              <a:buNone/>
              <a:defRPr sz="3800" b="1"/>
            </a:lvl6pPr>
            <a:lvl7pPr marL="6528542" indent="0">
              <a:buNone/>
              <a:defRPr sz="3800" b="1"/>
            </a:lvl7pPr>
            <a:lvl8pPr marL="7616632" indent="0">
              <a:buNone/>
              <a:defRPr sz="3800" b="1"/>
            </a:lvl8pPr>
            <a:lvl9pPr marL="8704722" indent="0">
              <a:buNone/>
              <a:defRPr sz="3800" b="1"/>
            </a:lvl9pPr>
          </a:lstStyle>
          <a:p>
            <a:pPr lvl="0"/>
            <a:r>
              <a:rPr lang="en-US" dirty="0"/>
              <a:t>Click to edit Master text styles</a:t>
            </a:r>
          </a:p>
        </p:txBody>
      </p:sp>
      <p:sp>
        <p:nvSpPr>
          <p:cNvPr id="6" name="Content Placeholder 5"/>
          <p:cNvSpPr>
            <a:spLocks noGrp="1"/>
          </p:cNvSpPr>
          <p:nvPr>
            <p:ph sz="quarter" idx="4"/>
          </p:nvPr>
        </p:nvSpPr>
        <p:spPr>
          <a:xfrm>
            <a:off x="12378670" y="4349750"/>
            <a:ext cx="10771050" cy="7902576"/>
          </a:xfrm>
        </p:spPr>
        <p:txBody>
          <a:bodyPr/>
          <a:lstStyle>
            <a:lvl1pPr>
              <a:defRPr sz="52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226690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p:nvSpPr>
        <p:spPr>
          <a:xfrm>
            <a:off x="0" y="31"/>
            <a:ext cx="24368125" cy="10409966"/>
          </a:xfrm>
          <a:prstGeom prst="rect">
            <a:avLst/>
          </a:prstGeom>
          <a:solidFill>
            <a:srgbClr val="1B154B"/>
          </a:solidFill>
          <a:ln>
            <a:noFill/>
          </a:ln>
          <a:effectLst/>
        </p:spPr>
        <p:style>
          <a:lnRef idx="1">
            <a:schemeClr val="accent1"/>
          </a:lnRef>
          <a:fillRef idx="3">
            <a:schemeClr val="accent1"/>
          </a:fillRef>
          <a:effectRef idx="2">
            <a:schemeClr val="accent1"/>
          </a:effectRef>
          <a:fontRef idx="minor">
            <a:schemeClr val="lt1"/>
          </a:fontRef>
        </p:style>
        <p:txBody>
          <a:bodyPr lIns="216914" tIns="108466" rIns="216914" bIns="108466"/>
          <a:lstStyle/>
          <a:p>
            <a:endParaRPr lang="en-US" dirty="0">
              <a:latin typeface="Quattrocento Sans"/>
            </a:endParaRPr>
          </a:p>
        </p:txBody>
      </p:sp>
      <p:sp>
        <p:nvSpPr>
          <p:cNvPr id="11" name="Rectangle 10"/>
          <p:cNvSpPr/>
          <p:nvPr/>
        </p:nvSpPr>
        <p:spPr>
          <a:xfrm>
            <a:off x="0" y="11505781"/>
            <a:ext cx="24368125" cy="2210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6914" tIns="108466" rIns="216914" bIns="108466"/>
          <a:lstStyle/>
          <a:p>
            <a:endParaRPr lang="en-US" dirty="0">
              <a:latin typeface="Quattrocento Sans"/>
            </a:endParaRPr>
          </a:p>
        </p:txBody>
      </p:sp>
      <p:sp>
        <p:nvSpPr>
          <p:cNvPr id="2" name="Title 1"/>
          <p:cNvSpPr>
            <a:spLocks noGrp="1"/>
          </p:cNvSpPr>
          <p:nvPr>
            <p:ph type="ctrTitle" hasCustomPrompt="1"/>
          </p:nvPr>
        </p:nvSpPr>
        <p:spPr>
          <a:xfrm>
            <a:off x="1827610" y="2729287"/>
            <a:ext cx="20712906" cy="2940050"/>
          </a:xfrm>
        </p:spPr>
        <p:txBody>
          <a:bodyPr/>
          <a:lstStyle>
            <a:lvl1pPr algn="ctr">
              <a:defRPr sz="100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PNG_CDCB Logo_Color_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009" y="9906403"/>
            <a:ext cx="6033118" cy="4263426"/>
          </a:xfrm>
          <a:prstGeom prst="rect">
            <a:avLst/>
          </a:prstGeom>
        </p:spPr>
      </p:pic>
    </p:spTree>
    <p:extLst>
      <p:ext uri="{BB962C8B-B14F-4D97-AF65-F5344CB8AC3E}">
        <p14:creationId xmlns:p14="http://schemas.microsoft.com/office/powerpoint/2010/main" val="417914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7260" cy="2870200"/>
          </a:xfrm>
        </p:spPr>
        <p:txBody>
          <a:bodyPr lIns="914400" tIns="155448" rIns="274320" bIns="155448" anchor="b"/>
          <a:lstStyle>
            <a:lvl1pPr algn="l">
              <a:defRPr sz="4800" b="1"/>
            </a:lvl1pPr>
          </a:lstStyle>
          <a:p>
            <a:r>
              <a:rPr lang="en-US" dirty="0"/>
              <a:t>Click to edit Master title style</a:t>
            </a:r>
          </a:p>
        </p:txBody>
      </p:sp>
      <p:sp>
        <p:nvSpPr>
          <p:cNvPr id="3" name="Content Placeholder 2"/>
          <p:cNvSpPr>
            <a:spLocks noGrp="1"/>
          </p:cNvSpPr>
          <p:nvPr>
            <p:ph idx="1"/>
          </p:nvPr>
        </p:nvSpPr>
        <p:spPr>
          <a:xfrm>
            <a:off x="9527260" y="1"/>
            <a:ext cx="14840865" cy="11505749"/>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2870201"/>
            <a:ext cx="9527260" cy="8635549"/>
          </a:xfrm>
        </p:spPr>
        <p:txBody>
          <a:bodyPr lIns="914400" tIns="155448" rIns="274320" bIns="155448"/>
          <a:lstStyle>
            <a:lvl1pPr marL="0" indent="0">
              <a:buNone/>
              <a:defRPr sz="3300"/>
            </a:lvl1pPr>
            <a:lvl2pPr marL="1088090" indent="0">
              <a:buNone/>
              <a:defRPr sz="2900"/>
            </a:lvl2pPr>
            <a:lvl3pPr marL="2176181" indent="0">
              <a:buNone/>
              <a:defRPr sz="2400"/>
            </a:lvl3pPr>
            <a:lvl4pPr marL="3264271" indent="0">
              <a:buNone/>
              <a:defRPr sz="2100"/>
            </a:lvl4pPr>
            <a:lvl5pPr marL="4352361" indent="0">
              <a:buNone/>
              <a:defRPr sz="2100"/>
            </a:lvl5pPr>
            <a:lvl6pPr marL="5440451" indent="0">
              <a:buNone/>
              <a:defRPr sz="2100"/>
            </a:lvl6pPr>
            <a:lvl7pPr marL="6528542" indent="0">
              <a:buNone/>
              <a:defRPr sz="2100"/>
            </a:lvl7pPr>
            <a:lvl8pPr marL="7616632" indent="0">
              <a:buNone/>
              <a:defRPr sz="2100"/>
            </a:lvl8pPr>
            <a:lvl9pPr marL="8704722" indent="0">
              <a:buNone/>
              <a:defRPr sz="21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145404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with Text Overla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0"/>
            <a:ext cx="24368125" cy="11505750"/>
          </a:xfrm>
        </p:spPr>
        <p:txBody>
          <a:bodyPr/>
          <a:lstStyle>
            <a:lvl1pPr marL="0" indent="0">
              <a:buNone/>
              <a:defRPr sz="7600"/>
            </a:lvl1pPr>
            <a:lvl2pPr marL="1088090" indent="0">
              <a:buNone/>
              <a:defRPr sz="6700"/>
            </a:lvl2pPr>
            <a:lvl3pPr marL="2176181" indent="0">
              <a:buNone/>
              <a:defRPr sz="5700"/>
            </a:lvl3pPr>
            <a:lvl4pPr marL="3264271" indent="0">
              <a:buNone/>
              <a:defRPr sz="4800"/>
            </a:lvl4pPr>
            <a:lvl5pPr marL="4352361" indent="0">
              <a:buNone/>
              <a:defRPr sz="4800"/>
            </a:lvl5pPr>
            <a:lvl6pPr marL="5440451" indent="0">
              <a:buNone/>
              <a:defRPr sz="4800"/>
            </a:lvl6pPr>
            <a:lvl7pPr marL="6528542" indent="0">
              <a:buNone/>
              <a:defRPr sz="4800"/>
            </a:lvl7pPr>
            <a:lvl8pPr marL="7616632" indent="0">
              <a:buNone/>
              <a:defRPr sz="4800"/>
            </a:lvl8pPr>
            <a:lvl9pPr marL="8704722" indent="0">
              <a:buNone/>
              <a:defRPr sz="4800"/>
            </a:lvl9pPr>
          </a:lstStyle>
          <a:p>
            <a:endParaRPr lang="en-US" dirty="0"/>
          </a:p>
        </p:txBody>
      </p:sp>
      <p:sp>
        <p:nvSpPr>
          <p:cNvPr id="7" name="Slide Number Placeholder 6"/>
          <p:cNvSpPr>
            <a:spLocks noGrp="1"/>
          </p:cNvSpPr>
          <p:nvPr>
            <p:ph type="sldNum" sz="quarter" idx="12"/>
          </p:nvPr>
        </p:nvSpPr>
        <p:spPr/>
        <p:txBody>
          <a:bodyPr/>
          <a:lstStyle/>
          <a:p>
            <a:fld id="{9B829770-EC55-6745-BBAB-A0764E32B3AB}" type="slidenum">
              <a:rPr lang="en-US" smtClean="0"/>
              <a:t>‹#›</a:t>
            </a:fld>
            <a:endParaRPr lang="en-US" dirty="0"/>
          </a:p>
        </p:txBody>
      </p:sp>
      <p:sp>
        <p:nvSpPr>
          <p:cNvPr id="13" name="Text Placeholder 3"/>
          <p:cNvSpPr>
            <a:spLocks noGrp="1"/>
          </p:cNvSpPr>
          <p:nvPr>
            <p:ph type="body" sz="quarter" idx="13"/>
          </p:nvPr>
        </p:nvSpPr>
        <p:spPr>
          <a:xfrm>
            <a:off x="13854023" y="1"/>
            <a:ext cx="10533152" cy="11505749"/>
          </a:xfrm>
          <a:solidFill>
            <a:schemeClr val="tx1">
              <a:lumMod val="95000"/>
              <a:lumOff val="5000"/>
              <a:alpha val="50000"/>
            </a:schemeClr>
          </a:solidFill>
        </p:spPr>
        <p:txBody>
          <a:bodyPr lIns="548640" rIns="548640" bIns="246888" anchor="ctr"/>
          <a:lstStyle>
            <a:lvl1pPr marL="0" indent="0">
              <a:buClr>
                <a:schemeClr val="bg1"/>
              </a:buClr>
              <a:buFont typeface="Wingdings" charset="2"/>
              <a:buNone/>
              <a:defRPr>
                <a:solidFill>
                  <a:schemeClr val="bg1"/>
                </a:solidFill>
              </a:defRPr>
            </a:lvl1pPr>
          </a:lstStyle>
          <a:p>
            <a:endParaRPr lang="en-US" dirty="0"/>
          </a:p>
        </p:txBody>
      </p:sp>
    </p:spTree>
    <p:extLst>
      <p:ext uri="{BB962C8B-B14F-4D97-AF65-F5344CB8AC3E}">
        <p14:creationId xmlns:p14="http://schemas.microsoft.com/office/powerpoint/2010/main" val="389298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Overlay Full">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829770-EC55-6745-BBAB-A0764E32B3AB}" type="slidenum">
              <a:rPr lang="en-US" smtClean="0"/>
              <a:t>‹#›</a:t>
            </a:fld>
            <a:endParaRPr lang="en-US" dirty="0"/>
          </a:p>
        </p:txBody>
      </p:sp>
      <p:sp>
        <p:nvSpPr>
          <p:cNvPr id="6" name="Picture Placeholder 2"/>
          <p:cNvSpPr>
            <a:spLocks noGrp="1"/>
          </p:cNvSpPr>
          <p:nvPr>
            <p:ph type="pic" idx="1"/>
          </p:nvPr>
        </p:nvSpPr>
        <p:spPr>
          <a:xfrm>
            <a:off x="0" y="0"/>
            <a:ext cx="24368125" cy="11505750"/>
          </a:xfrm>
        </p:spPr>
        <p:txBody>
          <a:bodyPr/>
          <a:lstStyle>
            <a:lvl1pPr marL="0" indent="0">
              <a:buNone/>
              <a:defRPr sz="7600"/>
            </a:lvl1pPr>
            <a:lvl2pPr marL="1088090" indent="0">
              <a:buNone/>
              <a:defRPr sz="6700"/>
            </a:lvl2pPr>
            <a:lvl3pPr marL="2176181" indent="0">
              <a:buNone/>
              <a:defRPr sz="5700"/>
            </a:lvl3pPr>
            <a:lvl4pPr marL="3264271" indent="0">
              <a:buNone/>
              <a:defRPr sz="4800"/>
            </a:lvl4pPr>
            <a:lvl5pPr marL="4352361" indent="0">
              <a:buNone/>
              <a:defRPr sz="4800"/>
            </a:lvl5pPr>
            <a:lvl6pPr marL="5440451" indent="0">
              <a:buNone/>
              <a:defRPr sz="4800"/>
            </a:lvl6pPr>
            <a:lvl7pPr marL="6528542" indent="0">
              <a:buNone/>
              <a:defRPr sz="4800"/>
            </a:lvl7pPr>
            <a:lvl8pPr marL="7616632" indent="0">
              <a:buNone/>
              <a:defRPr sz="4800"/>
            </a:lvl8pPr>
            <a:lvl9pPr marL="8704722" indent="0">
              <a:buNone/>
              <a:defRPr sz="4800"/>
            </a:lvl9pPr>
          </a:lstStyle>
          <a:p>
            <a:endParaRPr lang="en-US" dirty="0"/>
          </a:p>
        </p:txBody>
      </p:sp>
      <p:sp>
        <p:nvSpPr>
          <p:cNvPr id="8" name="Text Placeholder 3"/>
          <p:cNvSpPr>
            <a:spLocks noGrp="1"/>
          </p:cNvSpPr>
          <p:nvPr>
            <p:ph type="body" sz="quarter" idx="13"/>
          </p:nvPr>
        </p:nvSpPr>
        <p:spPr>
          <a:xfrm>
            <a:off x="0" y="7779393"/>
            <a:ext cx="24387175" cy="3726357"/>
          </a:xfrm>
          <a:solidFill>
            <a:schemeClr val="tx1">
              <a:lumMod val="95000"/>
              <a:lumOff val="5000"/>
              <a:alpha val="50000"/>
            </a:schemeClr>
          </a:solidFill>
        </p:spPr>
        <p:txBody>
          <a:bodyPr lIns="548640" rIns="548640" bIns="246888" anchor="t"/>
          <a:lstStyle>
            <a:lvl1pPr marL="0" indent="0">
              <a:lnSpc>
                <a:spcPct val="100000"/>
              </a:lnSpc>
              <a:spcAft>
                <a:spcPts val="0"/>
              </a:spcAft>
              <a:buClr>
                <a:schemeClr val="bg1"/>
              </a:buClr>
              <a:buFont typeface="Wingdings" charset="2"/>
              <a:buNone/>
              <a:defRPr>
                <a:solidFill>
                  <a:schemeClr val="bg1"/>
                </a:solidFill>
              </a:defRPr>
            </a:lvl1pPr>
          </a:lstStyle>
          <a:p>
            <a:endParaRPr lang="en-US" dirty="0"/>
          </a:p>
        </p:txBody>
      </p:sp>
    </p:spTree>
    <p:extLst>
      <p:ext uri="{BB962C8B-B14F-4D97-AF65-F5344CB8AC3E}">
        <p14:creationId xmlns:p14="http://schemas.microsoft.com/office/powerpoint/2010/main" val="2492172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3802" y="9337302"/>
            <a:ext cx="22125918" cy="1133476"/>
          </a:xfrm>
        </p:spPr>
        <p:txBody>
          <a:bodyPr anchor="b"/>
          <a:lstStyle>
            <a:lvl1pPr algn="l">
              <a:defRPr sz="4800" b="1"/>
            </a:lvl1pPr>
          </a:lstStyle>
          <a:p>
            <a:r>
              <a:rPr lang="en-US" dirty="0"/>
              <a:t>Click to edit Master title style</a:t>
            </a:r>
          </a:p>
        </p:txBody>
      </p:sp>
      <p:sp>
        <p:nvSpPr>
          <p:cNvPr id="3" name="Picture Placeholder 2"/>
          <p:cNvSpPr>
            <a:spLocks noGrp="1"/>
          </p:cNvSpPr>
          <p:nvPr>
            <p:ph type="pic" idx="1"/>
          </p:nvPr>
        </p:nvSpPr>
        <p:spPr>
          <a:xfrm>
            <a:off x="0" y="0"/>
            <a:ext cx="24368125" cy="9455150"/>
          </a:xfrm>
        </p:spPr>
        <p:txBody>
          <a:bodyPr/>
          <a:lstStyle>
            <a:lvl1pPr marL="0" indent="0">
              <a:buNone/>
              <a:defRPr sz="7600"/>
            </a:lvl1pPr>
            <a:lvl2pPr marL="1088090" indent="0">
              <a:buNone/>
              <a:defRPr sz="6700"/>
            </a:lvl2pPr>
            <a:lvl3pPr marL="2176181" indent="0">
              <a:buNone/>
              <a:defRPr sz="5700"/>
            </a:lvl3pPr>
            <a:lvl4pPr marL="3264271" indent="0">
              <a:buNone/>
              <a:defRPr sz="4800"/>
            </a:lvl4pPr>
            <a:lvl5pPr marL="4352361" indent="0">
              <a:buNone/>
              <a:defRPr sz="4800"/>
            </a:lvl5pPr>
            <a:lvl6pPr marL="5440451" indent="0">
              <a:buNone/>
              <a:defRPr sz="4800"/>
            </a:lvl6pPr>
            <a:lvl7pPr marL="6528542" indent="0">
              <a:buNone/>
              <a:defRPr sz="4800"/>
            </a:lvl7pPr>
            <a:lvl8pPr marL="7616632" indent="0">
              <a:buNone/>
              <a:defRPr sz="4800"/>
            </a:lvl8pPr>
            <a:lvl9pPr marL="8704722" indent="0">
              <a:buNone/>
              <a:defRPr sz="4800"/>
            </a:lvl9pPr>
          </a:lstStyle>
          <a:p>
            <a:endParaRPr lang="en-US" dirty="0"/>
          </a:p>
        </p:txBody>
      </p:sp>
      <p:sp>
        <p:nvSpPr>
          <p:cNvPr id="4" name="Text Placeholder 3"/>
          <p:cNvSpPr>
            <a:spLocks noGrp="1"/>
          </p:cNvSpPr>
          <p:nvPr>
            <p:ph type="body" sz="half" idx="2"/>
          </p:nvPr>
        </p:nvSpPr>
        <p:spPr>
          <a:xfrm>
            <a:off x="1023801" y="10196834"/>
            <a:ext cx="22125920" cy="1551639"/>
          </a:xfrm>
        </p:spPr>
        <p:txBody>
          <a:bodyPr/>
          <a:lstStyle>
            <a:lvl1pPr marL="0" indent="0">
              <a:buNone/>
              <a:defRPr sz="3300"/>
            </a:lvl1pPr>
            <a:lvl2pPr marL="1088090" indent="0">
              <a:buNone/>
              <a:defRPr sz="2900"/>
            </a:lvl2pPr>
            <a:lvl3pPr marL="2176181" indent="0">
              <a:buNone/>
              <a:defRPr sz="2400"/>
            </a:lvl3pPr>
            <a:lvl4pPr marL="3264271" indent="0">
              <a:buNone/>
              <a:defRPr sz="2100"/>
            </a:lvl4pPr>
            <a:lvl5pPr marL="4352361" indent="0">
              <a:buNone/>
              <a:defRPr sz="2100"/>
            </a:lvl5pPr>
            <a:lvl6pPr marL="5440451" indent="0">
              <a:buNone/>
              <a:defRPr sz="2100"/>
            </a:lvl6pPr>
            <a:lvl7pPr marL="6528542" indent="0">
              <a:buNone/>
              <a:defRPr sz="2100"/>
            </a:lvl7pPr>
            <a:lvl8pPr marL="7616632" indent="0">
              <a:buNone/>
              <a:defRPr sz="2100"/>
            </a:lvl8pPr>
            <a:lvl9pPr marL="8704722" indent="0">
              <a:buNone/>
              <a:defRPr sz="21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68234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829770-EC55-6745-BBAB-A0764E32B3AB}" type="slidenum">
              <a:rPr lang="en-US" smtClean="0"/>
              <a:t>‹#›</a:t>
            </a:fld>
            <a:endParaRPr lang="en-US" dirty="0"/>
          </a:p>
        </p:txBody>
      </p:sp>
      <p:sp>
        <p:nvSpPr>
          <p:cNvPr id="7" name="Content Placeholder 6"/>
          <p:cNvSpPr>
            <a:spLocks noGrp="1"/>
          </p:cNvSpPr>
          <p:nvPr>
            <p:ph sz="quarter" idx="13"/>
          </p:nvPr>
        </p:nvSpPr>
        <p:spPr>
          <a:xfrm>
            <a:off x="0" y="572798"/>
            <a:ext cx="24368125" cy="12570404"/>
          </a:xfrm>
        </p:spPr>
        <p:txBody>
          <a:bodyPr lIns="914400" tIns="155448" rIns="914400" bIns="155448"/>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86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3902965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829770-EC55-6745-BBAB-A0764E32B3AB}" type="slidenum">
              <a:rPr lang="en-US" smtClean="0"/>
              <a:t>‹#›</a:t>
            </a:fld>
            <a:endParaRPr lang="en-US" dirty="0"/>
          </a:p>
        </p:txBody>
      </p:sp>
    </p:spTree>
    <p:extLst>
      <p:ext uri="{BB962C8B-B14F-4D97-AF65-F5344CB8AC3E}">
        <p14:creationId xmlns:p14="http://schemas.microsoft.com/office/powerpoint/2010/main" val="9276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70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379618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1"/>
            <a:ext cx="24368125" cy="11505750"/>
          </a:xfrm>
          <a:prstGeom prst="rect">
            <a:avLst/>
          </a:prstGeom>
          <a:solidFill>
            <a:srgbClr val="1B154B"/>
          </a:solidFill>
          <a:ln>
            <a:noFill/>
          </a:ln>
          <a:effectLst/>
        </p:spPr>
        <p:style>
          <a:lnRef idx="1">
            <a:schemeClr val="accent1"/>
          </a:lnRef>
          <a:fillRef idx="3">
            <a:schemeClr val="accent1"/>
          </a:fillRef>
          <a:effectRef idx="2">
            <a:schemeClr val="accent1"/>
          </a:effectRef>
          <a:fontRef idx="minor">
            <a:schemeClr val="lt1"/>
          </a:fontRef>
        </p:style>
        <p:txBody>
          <a:bodyPr lIns="216914" tIns="108466" rIns="216914" bIns="108466"/>
          <a:lstStyle/>
          <a:p>
            <a:endParaRPr lang="en-US" dirty="0">
              <a:latin typeface="Quattrocento Sans"/>
            </a:endParaRPr>
          </a:p>
        </p:txBody>
      </p:sp>
      <p:sp>
        <p:nvSpPr>
          <p:cNvPr id="2" name="Title 1"/>
          <p:cNvSpPr>
            <a:spLocks noGrp="1"/>
          </p:cNvSpPr>
          <p:nvPr>
            <p:ph type="title"/>
          </p:nvPr>
        </p:nvSpPr>
        <p:spPr>
          <a:xfrm>
            <a:off x="1924914" y="7282991"/>
            <a:ext cx="20712906" cy="2996566"/>
          </a:xfrm>
        </p:spPr>
        <p:txBody>
          <a:bodyPr anchor="t"/>
          <a:lstStyle>
            <a:lvl1pPr algn="l">
              <a:defRPr sz="9500" b="1" cap="all">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924914" y="4069542"/>
            <a:ext cx="20712906" cy="3300412"/>
          </a:xfrm>
        </p:spPr>
        <p:txBody>
          <a:bodyPr anchor="b">
            <a:normAutofit/>
          </a:bodyPr>
          <a:lstStyle>
            <a:lvl1pPr marL="0" indent="0">
              <a:buNone/>
              <a:defRPr sz="4000">
                <a:solidFill>
                  <a:srgbClr val="FFFFFF"/>
                </a:solidFill>
                <a:latin typeface="Calibri" panose="020F0502020204030204" pitchFamily="34" charset="0"/>
                <a:cs typeface="Calibri" panose="020F0502020204030204" pitchFamily="34" charset="0"/>
              </a:defRPr>
            </a:lvl1pPr>
            <a:lvl2pPr marL="1084549" indent="0">
              <a:buNone/>
              <a:defRPr sz="4300">
                <a:solidFill>
                  <a:schemeClr val="tx1">
                    <a:tint val="75000"/>
                  </a:schemeClr>
                </a:solidFill>
              </a:defRPr>
            </a:lvl2pPr>
            <a:lvl3pPr marL="2169088" indent="0">
              <a:buNone/>
              <a:defRPr sz="3800">
                <a:solidFill>
                  <a:schemeClr val="tx1">
                    <a:tint val="75000"/>
                  </a:schemeClr>
                </a:solidFill>
              </a:defRPr>
            </a:lvl3pPr>
            <a:lvl4pPr marL="3253633" indent="0">
              <a:buNone/>
              <a:defRPr sz="3300">
                <a:solidFill>
                  <a:schemeClr val="tx1">
                    <a:tint val="75000"/>
                  </a:schemeClr>
                </a:solidFill>
              </a:defRPr>
            </a:lvl4pPr>
            <a:lvl5pPr marL="4338172" indent="0">
              <a:buNone/>
              <a:defRPr sz="3300">
                <a:solidFill>
                  <a:schemeClr val="tx1">
                    <a:tint val="75000"/>
                  </a:schemeClr>
                </a:solidFill>
              </a:defRPr>
            </a:lvl5pPr>
            <a:lvl6pPr marL="5422721" indent="0">
              <a:buNone/>
              <a:defRPr sz="3300">
                <a:solidFill>
                  <a:schemeClr val="tx1">
                    <a:tint val="75000"/>
                  </a:schemeClr>
                </a:solidFill>
              </a:defRPr>
            </a:lvl6pPr>
            <a:lvl7pPr marL="6507268" indent="0">
              <a:buNone/>
              <a:defRPr sz="3300">
                <a:solidFill>
                  <a:schemeClr val="tx1">
                    <a:tint val="75000"/>
                  </a:schemeClr>
                </a:solidFill>
              </a:defRPr>
            </a:lvl7pPr>
            <a:lvl8pPr marL="7591805" indent="0">
              <a:buNone/>
              <a:defRPr sz="3300">
                <a:solidFill>
                  <a:schemeClr val="tx1">
                    <a:tint val="75000"/>
                  </a:schemeClr>
                </a:solidFill>
              </a:defRPr>
            </a:lvl8pPr>
            <a:lvl9pPr marL="8676351" indent="0">
              <a:buNone/>
              <a:defRPr sz="33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217800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218406" y="3200413"/>
            <a:ext cx="10762589" cy="9051926"/>
          </a:xfrm>
        </p:spPr>
        <p:txBody>
          <a:bodyPr/>
          <a:lstStyle>
            <a:lvl1pPr>
              <a:defRPr sz="6700">
                <a:latin typeface="Calibri" panose="020F0502020204030204" pitchFamily="34" charset="0"/>
                <a:cs typeface="Calibri" panose="020F0502020204030204" pitchFamily="34" charset="0"/>
              </a:defRPr>
            </a:lvl1pPr>
            <a:lvl2pPr>
              <a:defRPr sz="5700">
                <a:latin typeface="Calibri" panose="020F0502020204030204" pitchFamily="34" charset="0"/>
                <a:cs typeface="Calibri" panose="020F0502020204030204" pitchFamily="34" charset="0"/>
              </a:defRPr>
            </a:lvl2pPr>
            <a:lvl3pPr>
              <a:defRPr sz="4800">
                <a:latin typeface="Calibri" panose="020F0502020204030204" pitchFamily="34" charset="0"/>
                <a:cs typeface="Calibri" panose="020F0502020204030204" pitchFamily="34" charset="0"/>
              </a:defRPr>
            </a:lvl3pPr>
            <a:lvl4pPr>
              <a:defRPr sz="4300">
                <a:latin typeface="Calibri" panose="020F0502020204030204" pitchFamily="34" charset="0"/>
                <a:cs typeface="Calibri" panose="020F0502020204030204" pitchFamily="34" charset="0"/>
              </a:defRPr>
            </a:lvl4pPr>
            <a:lvl5pPr>
              <a:defRPr sz="4300">
                <a:latin typeface="Calibri" panose="020F0502020204030204" pitchFamily="34" charset="0"/>
                <a:cs typeface="Calibri" panose="020F0502020204030204" pitchFamily="34" charset="0"/>
              </a:defRPr>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87130" y="3200413"/>
            <a:ext cx="10762589" cy="9051926"/>
          </a:xfrm>
        </p:spPr>
        <p:txBody>
          <a:bodyPr/>
          <a:lstStyle>
            <a:lvl1pPr>
              <a:defRPr sz="6700">
                <a:latin typeface="Calibri" panose="020F0502020204030204" pitchFamily="34" charset="0"/>
                <a:cs typeface="Calibri" panose="020F0502020204030204" pitchFamily="34" charset="0"/>
              </a:defRPr>
            </a:lvl1pPr>
            <a:lvl2pPr>
              <a:defRPr sz="5700">
                <a:latin typeface="Calibri" panose="020F0502020204030204" pitchFamily="34" charset="0"/>
                <a:cs typeface="Calibri" panose="020F0502020204030204" pitchFamily="34" charset="0"/>
              </a:defRPr>
            </a:lvl2pPr>
            <a:lvl3pPr>
              <a:defRPr sz="4800">
                <a:latin typeface="Calibri" panose="020F0502020204030204" pitchFamily="34" charset="0"/>
                <a:cs typeface="Calibri" panose="020F0502020204030204" pitchFamily="34" charset="0"/>
              </a:defRPr>
            </a:lvl3pPr>
            <a:lvl4pPr>
              <a:defRPr sz="4300">
                <a:latin typeface="Calibri" panose="020F0502020204030204" pitchFamily="34" charset="0"/>
                <a:cs typeface="Calibri" panose="020F0502020204030204" pitchFamily="34" charset="0"/>
              </a:defRPr>
            </a:lvl4pPr>
            <a:lvl5pPr>
              <a:defRPr sz="4300">
                <a:latin typeface="Calibri" panose="020F0502020204030204" pitchFamily="34" charset="0"/>
                <a:cs typeface="Calibri" panose="020F0502020204030204" pitchFamily="34" charset="0"/>
              </a:defRPr>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249512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406" y="3070226"/>
            <a:ext cx="10766820" cy="1279524"/>
          </a:xfrm>
        </p:spPr>
        <p:txBody>
          <a:bodyPr anchor="b">
            <a:noAutofit/>
          </a:bodyPr>
          <a:lstStyle>
            <a:lvl1pPr marL="0" indent="0">
              <a:buNone/>
              <a:defRPr sz="5000" b="1"/>
            </a:lvl1pPr>
            <a:lvl2pPr marL="1084549" indent="0">
              <a:buNone/>
              <a:defRPr sz="4800" b="1"/>
            </a:lvl2pPr>
            <a:lvl3pPr marL="2169088" indent="0">
              <a:buNone/>
              <a:defRPr sz="4300" b="1"/>
            </a:lvl3pPr>
            <a:lvl4pPr marL="3253633" indent="0">
              <a:buNone/>
              <a:defRPr sz="3800" b="1"/>
            </a:lvl4pPr>
            <a:lvl5pPr marL="4338172" indent="0">
              <a:buNone/>
              <a:defRPr sz="3800" b="1"/>
            </a:lvl5pPr>
            <a:lvl6pPr marL="5422721" indent="0">
              <a:buNone/>
              <a:defRPr sz="3800" b="1"/>
            </a:lvl6pPr>
            <a:lvl7pPr marL="6507268" indent="0">
              <a:buNone/>
              <a:defRPr sz="3800" b="1"/>
            </a:lvl7pPr>
            <a:lvl8pPr marL="7591805" indent="0">
              <a:buNone/>
              <a:defRPr sz="3800" b="1"/>
            </a:lvl8pPr>
            <a:lvl9pPr marL="8676351" indent="0">
              <a:buNone/>
              <a:defRPr sz="3800" b="1"/>
            </a:lvl9pPr>
          </a:lstStyle>
          <a:p>
            <a:pPr lvl="0"/>
            <a:r>
              <a:rPr lang="en-US" dirty="0"/>
              <a:t>Click to edit Master text styles</a:t>
            </a:r>
          </a:p>
        </p:txBody>
      </p:sp>
      <p:sp>
        <p:nvSpPr>
          <p:cNvPr id="4" name="Content Placeholder 3"/>
          <p:cNvSpPr>
            <a:spLocks noGrp="1"/>
          </p:cNvSpPr>
          <p:nvPr>
            <p:ph sz="half" idx="2"/>
          </p:nvPr>
        </p:nvSpPr>
        <p:spPr>
          <a:xfrm>
            <a:off x="1218406" y="4349750"/>
            <a:ext cx="10766820" cy="7902576"/>
          </a:xfrm>
        </p:spPr>
        <p:txBody>
          <a:bodyPr/>
          <a:lstStyle>
            <a:lvl1pPr>
              <a:defRPr sz="52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78670" y="3070226"/>
            <a:ext cx="10771050" cy="1279524"/>
          </a:xfrm>
        </p:spPr>
        <p:txBody>
          <a:bodyPr anchor="b">
            <a:noAutofit/>
          </a:bodyPr>
          <a:lstStyle>
            <a:lvl1pPr marL="0" indent="0">
              <a:buNone/>
              <a:defRPr sz="5000" b="1"/>
            </a:lvl1pPr>
            <a:lvl2pPr marL="1084549" indent="0">
              <a:buNone/>
              <a:defRPr sz="4800" b="1"/>
            </a:lvl2pPr>
            <a:lvl3pPr marL="2169088" indent="0">
              <a:buNone/>
              <a:defRPr sz="4300" b="1"/>
            </a:lvl3pPr>
            <a:lvl4pPr marL="3253633" indent="0">
              <a:buNone/>
              <a:defRPr sz="3800" b="1"/>
            </a:lvl4pPr>
            <a:lvl5pPr marL="4338172" indent="0">
              <a:buNone/>
              <a:defRPr sz="3800" b="1"/>
            </a:lvl5pPr>
            <a:lvl6pPr marL="5422721" indent="0">
              <a:buNone/>
              <a:defRPr sz="3800" b="1"/>
            </a:lvl6pPr>
            <a:lvl7pPr marL="6507268" indent="0">
              <a:buNone/>
              <a:defRPr sz="3800" b="1"/>
            </a:lvl7pPr>
            <a:lvl8pPr marL="7591805" indent="0">
              <a:buNone/>
              <a:defRPr sz="3800" b="1"/>
            </a:lvl8pPr>
            <a:lvl9pPr marL="8676351" indent="0">
              <a:buNone/>
              <a:defRPr sz="3800" b="1"/>
            </a:lvl9pPr>
          </a:lstStyle>
          <a:p>
            <a:pPr lvl="0"/>
            <a:r>
              <a:rPr lang="en-US" dirty="0"/>
              <a:t>Click to edit Master text styles</a:t>
            </a:r>
          </a:p>
        </p:txBody>
      </p:sp>
      <p:sp>
        <p:nvSpPr>
          <p:cNvPr id="6" name="Content Placeholder 5"/>
          <p:cNvSpPr>
            <a:spLocks noGrp="1"/>
          </p:cNvSpPr>
          <p:nvPr>
            <p:ph sz="quarter" idx="4"/>
          </p:nvPr>
        </p:nvSpPr>
        <p:spPr>
          <a:xfrm>
            <a:off x="12378670" y="4349750"/>
            <a:ext cx="10771050" cy="7902576"/>
          </a:xfrm>
        </p:spPr>
        <p:txBody>
          <a:bodyPr/>
          <a:lstStyle>
            <a:lvl1pPr>
              <a:defRPr sz="52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331967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7260" cy="2870200"/>
          </a:xfrm>
        </p:spPr>
        <p:txBody>
          <a:bodyPr lIns="911423" tIns="154951" rIns="273417" bIns="154951" anchor="b"/>
          <a:lstStyle>
            <a:lvl1pPr algn="l">
              <a:defRPr sz="4800" b="1"/>
            </a:lvl1pPr>
          </a:lstStyle>
          <a:p>
            <a:r>
              <a:rPr lang="en-US" dirty="0"/>
              <a:t>Click to edit Master title style</a:t>
            </a:r>
          </a:p>
        </p:txBody>
      </p:sp>
      <p:sp>
        <p:nvSpPr>
          <p:cNvPr id="3" name="Content Placeholder 2"/>
          <p:cNvSpPr>
            <a:spLocks noGrp="1"/>
          </p:cNvSpPr>
          <p:nvPr>
            <p:ph idx="1"/>
          </p:nvPr>
        </p:nvSpPr>
        <p:spPr>
          <a:xfrm>
            <a:off x="9527260" y="33"/>
            <a:ext cx="14840865" cy="11505750"/>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2870207"/>
            <a:ext cx="9527260" cy="8635550"/>
          </a:xfrm>
        </p:spPr>
        <p:txBody>
          <a:bodyPr lIns="911423" tIns="154951" rIns="273417" bIns="154951"/>
          <a:lstStyle>
            <a:lvl1pPr marL="0" indent="0">
              <a:buNone/>
              <a:defRPr sz="3300"/>
            </a:lvl1pPr>
            <a:lvl2pPr marL="1084549" indent="0">
              <a:buNone/>
              <a:defRPr sz="2900"/>
            </a:lvl2pPr>
            <a:lvl3pPr marL="2169088" indent="0">
              <a:buNone/>
              <a:defRPr sz="2400"/>
            </a:lvl3pPr>
            <a:lvl4pPr marL="3253633" indent="0">
              <a:buNone/>
              <a:defRPr sz="2100"/>
            </a:lvl4pPr>
            <a:lvl5pPr marL="4338172" indent="0">
              <a:buNone/>
              <a:defRPr sz="2100"/>
            </a:lvl5pPr>
            <a:lvl6pPr marL="5422721" indent="0">
              <a:buNone/>
              <a:defRPr sz="2100"/>
            </a:lvl6pPr>
            <a:lvl7pPr marL="6507268" indent="0">
              <a:buNone/>
              <a:defRPr sz="2100"/>
            </a:lvl7pPr>
            <a:lvl8pPr marL="7591805" indent="0">
              <a:buNone/>
              <a:defRPr sz="2100"/>
            </a:lvl8pPr>
            <a:lvl9pPr marL="8676351" indent="0">
              <a:buNone/>
              <a:defRPr sz="21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6321085-52EF-9049-8504-BFA598021E44}" type="slidenum">
              <a:rPr lang="en-US" smtClean="0"/>
              <a:t>‹#›</a:t>
            </a:fld>
            <a:endParaRPr lang="en-US" dirty="0"/>
          </a:p>
        </p:txBody>
      </p:sp>
    </p:spTree>
    <p:extLst>
      <p:ext uri="{BB962C8B-B14F-4D97-AF65-F5344CB8AC3E}">
        <p14:creationId xmlns:p14="http://schemas.microsoft.com/office/powerpoint/2010/main" val="275853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with Text Overla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31"/>
            <a:ext cx="24368125" cy="11505750"/>
          </a:xfrm>
        </p:spPr>
        <p:txBody>
          <a:bodyPr/>
          <a:lstStyle>
            <a:lvl1pPr marL="0" indent="0">
              <a:buNone/>
              <a:defRPr sz="7600"/>
            </a:lvl1pPr>
            <a:lvl2pPr marL="1084549" indent="0">
              <a:buNone/>
              <a:defRPr sz="6700"/>
            </a:lvl2pPr>
            <a:lvl3pPr marL="2169088" indent="0">
              <a:buNone/>
              <a:defRPr sz="5700"/>
            </a:lvl3pPr>
            <a:lvl4pPr marL="3253633" indent="0">
              <a:buNone/>
              <a:defRPr sz="4800"/>
            </a:lvl4pPr>
            <a:lvl5pPr marL="4338172" indent="0">
              <a:buNone/>
              <a:defRPr sz="4800"/>
            </a:lvl5pPr>
            <a:lvl6pPr marL="5422721" indent="0">
              <a:buNone/>
              <a:defRPr sz="4800"/>
            </a:lvl6pPr>
            <a:lvl7pPr marL="6507268" indent="0">
              <a:buNone/>
              <a:defRPr sz="4800"/>
            </a:lvl7pPr>
            <a:lvl8pPr marL="7591805" indent="0">
              <a:buNone/>
              <a:defRPr sz="4800"/>
            </a:lvl8pPr>
            <a:lvl9pPr marL="8676351" indent="0">
              <a:buNone/>
              <a:defRPr sz="4800"/>
            </a:lvl9pPr>
          </a:lstStyle>
          <a:p>
            <a:endParaRPr lang="en-US" dirty="0"/>
          </a:p>
        </p:txBody>
      </p:sp>
      <p:sp>
        <p:nvSpPr>
          <p:cNvPr id="7" name="Slide Number Placeholder 6"/>
          <p:cNvSpPr>
            <a:spLocks noGrp="1"/>
          </p:cNvSpPr>
          <p:nvPr>
            <p:ph type="sldNum" sz="quarter" idx="12"/>
          </p:nvPr>
        </p:nvSpPr>
        <p:spPr/>
        <p:txBody>
          <a:bodyPr/>
          <a:lstStyle/>
          <a:p>
            <a:fld id="{96321085-52EF-9049-8504-BFA598021E44}" type="slidenum">
              <a:rPr lang="en-US" smtClean="0"/>
              <a:t>‹#›</a:t>
            </a:fld>
            <a:endParaRPr lang="en-US" dirty="0"/>
          </a:p>
        </p:txBody>
      </p:sp>
      <p:sp>
        <p:nvSpPr>
          <p:cNvPr id="13" name="Text Placeholder 3"/>
          <p:cNvSpPr>
            <a:spLocks noGrp="1"/>
          </p:cNvSpPr>
          <p:nvPr>
            <p:ph type="body" sz="quarter" idx="13"/>
          </p:nvPr>
        </p:nvSpPr>
        <p:spPr>
          <a:xfrm>
            <a:off x="13854064" y="33"/>
            <a:ext cx="10533151" cy="11505750"/>
          </a:xfrm>
          <a:solidFill>
            <a:schemeClr val="tx1">
              <a:lumMod val="95000"/>
              <a:lumOff val="5000"/>
              <a:alpha val="50000"/>
            </a:schemeClr>
          </a:solidFill>
        </p:spPr>
        <p:txBody>
          <a:bodyPr lIns="546851" rIns="546851" bIns="246089" anchor="ctr"/>
          <a:lstStyle>
            <a:lvl1pPr marL="0" indent="0">
              <a:buClr>
                <a:schemeClr val="bg1"/>
              </a:buClr>
              <a:buFont typeface="Wingdings" charset="2"/>
              <a:buNone/>
              <a:defRPr>
                <a:solidFill>
                  <a:schemeClr val="bg1"/>
                </a:solidFill>
              </a:defRPr>
            </a:lvl1pPr>
          </a:lstStyle>
          <a:p>
            <a:endParaRPr lang="en-US" dirty="0"/>
          </a:p>
        </p:txBody>
      </p:sp>
    </p:spTree>
    <p:extLst>
      <p:ext uri="{BB962C8B-B14F-4D97-AF65-F5344CB8AC3E}">
        <p14:creationId xmlns:p14="http://schemas.microsoft.com/office/powerpoint/2010/main" val="136895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Overlay Full">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321085-52EF-9049-8504-BFA598021E44}" type="slidenum">
              <a:rPr lang="en-US" smtClean="0"/>
              <a:t>‹#›</a:t>
            </a:fld>
            <a:endParaRPr lang="en-US" dirty="0"/>
          </a:p>
        </p:txBody>
      </p:sp>
      <p:sp>
        <p:nvSpPr>
          <p:cNvPr id="6" name="Picture Placeholder 2"/>
          <p:cNvSpPr>
            <a:spLocks noGrp="1"/>
          </p:cNvSpPr>
          <p:nvPr>
            <p:ph type="pic" idx="1"/>
          </p:nvPr>
        </p:nvSpPr>
        <p:spPr>
          <a:xfrm>
            <a:off x="0" y="31"/>
            <a:ext cx="24368125" cy="11505750"/>
          </a:xfrm>
        </p:spPr>
        <p:txBody>
          <a:bodyPr/>
          <a:lstStyle>
            <a:lvl1pPr marL="0" indent="0">
              <a:buNone/>
              <a:defRPr sz="7600">
                <a:latin typeface="Calibri" panose="020F0502020204030204" pitchFamily="34" charset="0"/>
                <a:cs typeface="Calibri" panose="020F0502020204030204" pitchFamily="34" charset="0"/>
              </a:defRPr>
            </a:lvl1pPr>
            <a:lvl2pPr marL="1084549" indent="0">
              <a:buNone/>
              <a:defRPr sz="6700"/>
            </a:lvl2pPr>
            <a:lvl3pPr marL="2169088" indent="0">
              <a:buNone/>
              <a:defRPr sz="5700"/>
            </a:lvl3pPr>
            <a:lvl4pPr marL="3253633" indent="0">
              <a:buNone/>
              <a:defRPr sz="4800"/>
            </a:lvl4pPr>
            <a:lvl5pPr marL="4338172" indent="0">
              <a:buNone/>
              <a:defRPr sz="4800"/>
            </a:lvl5pPr>
            <a:lvl6pPr marL="5422721" indent="0">
              <a:buNone/>
              <a:defRPr sz="4800"/>
            </a:lvl6pPr>
            <a:lvl7pPr marL="6507268" indent="0">
              <a:buNone/>
              <a:defRPr sz="4800"/>
            </a:lvl7pPr>
            <a:lvl8pPr marL="7591805" indent="0">
              <a:buNone/>
              <a:defRPr sz="4800"/>
            </a:lvl8pPr>
            <a:lvl9pPr marL="8676351" indent="0">
              <a:buNone/>
              <a:defRPr sz="4800"/>
            </a:lvl9pPr>
          </a:lstStyle>
          <a:p>
            <a:endParaRPr lang="en-US" dirty="0"/>
          </a:p>
        </p:txBody>
      </p:sp>
      <p:sp>
        <p:nvSpPr>
          <p:cNvPr id="8" name="Text Placeholder 3"/>
          <p:cNvSpPr>
            <a:spLocks noGrp="1"/>
          </p:cNvSpPr>
          <p:nvPr>
            <p:ph type="body" sz="quarter" idx="13"/>
          </p:nvPr>
        </p:nvSpPr>
        <p:spPr>
          <a:xfrm>
            <a:off x="0" y="7779425"/>
            <a:ext cx="24387174" cy="3726358"/>
          </a:xfrm>
          <a:solidFill>
            <a:schemeClr val="tx1">
              <a:lumMod val="95000"/>
              <a:lumOff val="5000"/>
              <a:alpha val="50000"/>
            </a:schemeClr>
          </a:solidFill>
        </p:spPr>
        <p:txBody>
          <a:bodyPr lIns="546851" rIns="546851" bIns="246089" anchor="t"/>
          <a:lstStyle>
            <a:lvl1pPr marL="0" indent="0">
              <a:lnSpc>
                <a:spcPct val="100000"/>
              </a:lnSpc>
              <a:spcAft>
                <a:spcPts val="0"/>
              </a:spcAft>
              <a:buClr>
                <a:schemeClr val="bg1"/>
              </a:buClr>
              <a:buFont typeface="Wingdings" charset="2"/>
              <a:buNone/>
              <a:defRPr>
                <a:solidFill>
                  <a:schemeClr val="bg1"/>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30727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406" y="231787"/>
            <a:ext cx="21931313" cy="2671342"/>
          </a:xfrm>
          <a:prstGeom prst="rect">
            <a:avLst/>
          </a:prstGeom>
        </p:spPr>
        <p:txBody>
          <a:bodyPr vert="horz" lIns="216914" tIns="108466" rIns="216914" bIns="108466" rtlCol="0" anchor="b">
            <a:noAutofit/>
          </a:bodyPr>
          <a:lstStyle/>
          <a:p>
            <a:r>
              <a:rPr lang="en-US" dirty="0"/>
              <a:t>Click To Edit Master Title Style</a:t>
            </a:r>
          </a:p>
        </p:txBody>
      </p:sp>
      <p:sp>
        <p:nvSpPr>
          <p:cNvPr id="3" name="Text Placeholder 2"/>
          <p:cNvSpPr>
            <a:spLocks noGrp="1"/>
          </p:cNvSpPr>
          <p:nvPr>
            <p:ph type="body" idx="1"/>
          </p:nvPr>
        </p:nvSpPr>
        <p:spPr>
          <a:xfrm>
            <a:off x="1218406" y="3200402"/>
            <a:ext cx="21931313" cy="8629104"/>
          </a:xfrm>
          <a:prstGeom prst="rect">
            <a:avLst/>
          </a:prstGeom>
        </p:spPr>
        <p:txBody>
          <a:bodyPr vert="horz" lIns="216914" tIns="108466" rIns="216914" bIns="1084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7463823" y="12488597"/>
            <a:ext cx="5685896" cy="730250"/>
          </a:xfrm>
          <a:prstGeom prst="rect">
            <a:avLst/>
          </a:prstGeom>
        </p:spPr>
        <p:txBody>
          <a:bodyPr vert="horz" lIns="216914" tIns="108466" rIns="216914" bIns="108466" rtlCol="0" anchor="ctr"/>
          <a:lstStyle>
            <a:lvl1pPr algn="r">
              <a:defRPr sz="2900">
                <a:solidFill>
                  <a:schemeClr val="tx1"/>
                </a:solidFill>
                <a:latin typeface="Quattrocento Sans"/>
              </a:defRPr>
            </a:lvl1pPr>
          </a:lstStyle>
          <a:p>
            <a:fld id="{96321085-52EF-9049-8504-BFA598021E44}" type="slidenum">
              <a:rPr lang="en-US" smtClean="0"/>
              <a:t>‹#›</a:t>
            </a:fld>
            <a:endParaRPr lang="en-US" dirty="0"/>
          </a:p>
        </p:txBody>
      </p:sp>
      <p:pic>
        <p:nvPicPr>
          <p:cNvPr id="4" name="Picture 3" descr="PNG_CDCB Logo_Color_Colo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3403" y="11630270"/>
            <a:ext cx="2916242" cy="2060824"/>
          </a:xfrm>
          <a:prstGeom prst="rect">
            <a:avLst/>
          </a:prstGeom>
        </p:spPr>
      </p:pic>
    </p:spTree>
    <p:extLst>
      <p:ext uri="{BB962C8B-B14F-4D97-AF65-F5344CB8AC3E}">
        <p14:creationId xmlns:p14="http://schemas.microsoft.com/office/powerpoint/2010/main" val="763508011"/>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lvl1pPr algn="l" defTabSz="1084549" rtl="0" eaLnBrk="1" latinLnBrk="0" hangingPunct="1">
        <a:spcBef>
          <a:spcPct val="0"/>
        </a:spcBef>
        <a:buNone/>
        <a:defRPr sz="8600" b="0" i="0" kern="1200">
          <a:solidFill>
            <a:schemeClr val="tx1"/>
          </a:solidFill>
          <a:latin typeface="Quattrocento Sans"/>
          <a:ea typeface="+mj-ea"/>
          <a:cs typeface="Quattrocento Sans"/>
        </a:defRPr>
      </a:lvl1pPr>
    </p:titleStyle>
    <p:bodyStyle>
      <a:lvl1pPr marL="813402" indent="-813402" algn="l" defTabSz="1084549" rtl="0" eaLnBrk="1" latinLnBrk="0" hangingPunct="1">
        <a:lnSpc>
          <a:spcPct val="150000"/>
        </a:lnSpc>
        <a:spcBef>
          <a:spcPts val="0"/>
        </a:spcBef>
        <a:spcAft>
          <a:spcPts val="600"/>
        </a:spcAft>
        <a:buClr>
          <a:schemeClr val="accent2"/>
        </a:buClr>
        <a:buSzPct val="100000"/>
        <a:buFont typeface="Arial"/>
        <a:buChar char="•"/>
        <a:defRPr sz="7600" kern="1200">
          <a:solidFill>
            <a:schemeClr val="tx1"/>
          </a:solidFill>
          <a:latin typeface="Quattrocento Sans"/>
          <a:ea typeface="+mn-ea"/>
          <a:cs typeface="+mn-cs"/>
        </a:defRPr>
      </a:lvl1pPr>
      <a:lvl2pPr marL="1762387" indent="-677848" algn="l" defTabSz="1084549" rtl="0" eaLnBrk="1" latinLnBrk="0" hangingPunct="1">
        <a:lnSpc>
          <a:spcPct val="150000"/>
        </a:lnSpc>
        <a:spcBef>
          <a:spcPts val="0"/>
        </a:spcBef>
        <a:spcAft>
          <a:spcPts val="600"/>
        </a:spcAft>
        <a:buClr>
          <a:schemeClr val="accent2"/>
        </a:buClr>
        <a:buSzPct val="100000"/>
        <a:buFont typeface="Arial"/>
        <a:buChar char="•"/>
        <a:defRPr sz="6700" kern="1200">
          <a:solidFill>
            <a:schemeClr val="tx1"/>
          </a:solidFill>
          <a:latin typeface="Quattrocento Sans"/>
          <a:ea typeface="+mn-ea"/>
          <a:cs typeface="+mn-cs"/>
        </a:defRPr>
      </a:lvl2pPr>
      <a:lvl3pPr marL="2711356" indent="-542263" algn="l" defTabSz="1084549" rtl="0" eaLnBrk="1" latinLnBrk="0" hangingPunct="1">
        <a:lnSpc>
          <a:spcPct val="150000"/>
        </a:lnSpc>
        <a:spcBef>
          <a:spcPts val="0"/>
        </a:spcBef>
        <a:spcAft>
          <a:spcPts val="600"/>
        </a:spcAft>
        <a:buClr>
          <a:schemeClr val="accent2"/>
        </a:buClr>
        <a:buSzPct val="100000"/>
        <a:buFont typeface="Arial"/>
        <a:buChar char="•"/>
        <a:defRPr sz="5700" kern="1200">
          <a:solidFill>
            <a:schemeClr val="tx1"/>
          </a:solidFill>
          <a:latin typeface="Quattrocento Sans"/>
          <a:ea typeface="+mn-ea"/>
          <a:cs typeface="+mn-cs"/>
        </a:defRPr>
      </a:lvl3pPr>
      <a:lvl4pPr marL="3795902" indent="-542263" algn="l" defTabSz="1084549" rtl="0" eaLnBrk="1" latinLnBrk="0" hangingPunct="1">
        <a:lnSpc>
          <a:spcPct val="150000"/>
        </a:lnSpc>
        <a:spcBef>
          <a:spcPts val="0"/>
        </a:spcBef>
        <a:spcAft>
          <a:spcPts val="600"/>
        </a:spcAft>
        <a:buClr>
          <a:schemeClr val="accent2"/>
        </a:buClr>
        <a:buSzPct val="100000"/>
        <a:buFont typeface="Arial"/>
        <a:buChar char="•"/>
        <a:defRPr sz="4800" kern="1200">
          <a:solidFill>
            <a:schemeClr val="tx1"/>
          </a:solidFill>
          <a:latin typeface="Quattrocento Sans"/>
          <a:ea typeface="+mn-ea"/>
          <a:cs typeface="+mn-cs"/>
        </a:defRPr>
      </a:lvl4pPr>
      <a:lvl5pPr marL="4880444" indent="-542263" algn="l" defTabSz="1084549" rtl="0" eaLnBrk="1" latinLnBrk="0" hangingPunct="1">
        <a:lnSpc>
          <a:spcPct val="150000"/>
        </a:lnSpc>
        <a:spcBef>
          <a:spcPts val="0"/>
        </a:spcBef>
        <a:spcAft>
          <a:spcPts val="600"/>
        </a:spcAft>
        <a:buClr>
          <a:schemeClr val="accent2"/>
        </a:buClr>
        <a:buSzPct val="100000"/>
        <a:buFont typeface="Arial"/>
        <a:buChar char="•"/>
        <a:defRPr sz="4800" kern="1200">
          <a:solidFill>
            <a:schemeClr val="tx1"/>
          </a:solidFill>
          <a:latin typeface="Quattrocento Sans"/>
          <a:ea typeface="+mn-ea"/>
          <a:cs typeface="+mn-cs"/>
        </a:defRPr>
      </a:lvl5pPr>
      <a:lvl6pPr marL="5964991" indent="-542263" algn="l" defTabSz="1084549" rtl="0" eaLnBrk="1" latinLnBrk="0" hangingPunct="1">
        <a:spcBef>
          <a:spcPct val="20000"/>
        </a:spcBef>
        <a:buFont typeface="Arial"/>
        <a:buChar char="•"/>
        <a:defRPr sz="4800" kern="1200">
          <a:solidFill>
            <a:schemeClr val="tx1"/>
          </a:solidFill>
          <a:latin typeface="+mn-lt"/>
          <a:ea typeface="+mn-ea"/>
          <a:cs typeface="+mn-cs"/>
        </a:defRPr>
      </a:lvl6pPr>
      <a:lvl7pPr marL="7049537" indent="-542263" algn="l" defTabSz="1084549" rtl="0" eaLnBrk="1" latinLnBrk="0" hangingPunct="1">
        <a:spcBef>
          <a:spcPct val="20000"/>
        </a:spcBef>
        <a:buFont typeface="Arial"/>
        <a:buChar char="•"/>
        <a:defRPr sz="4800" kern="1200">
          <a:solidFill>
            <a:schemeClr val="tx1"/>
          </a:solidFill>
          <a:latin typeface="+mn-lt"/>
          <a:ea typeface="+mn-ea"/>
          <a:cs typeface="+mn-cs"/>
        </a:defRPr>
      </a:lvl7pPr>
      <a:lvl8pPr marL="8134084" indent="-542263" algn="l" defTabSz="1084549" rtl="0" eaLnBrk="1" latinLnBrk="0" hangingPunct="1">
        <a:spcBef>
          <a:spcPct val="20000"/>
        </a:spcBef>
        <a:buFont typeface="Arial"/>
        <a:buChar char="•"/>
        <a:defRPr sz="4800" kern="1200">
          <a:solidFill>
            <a:schemeClr val="tx1"/>
          </a:solidFill>
          <a:latin typeface="+mn-lt"/>
          <a:ea typeface="+mn-ea"/>
          <a:cs typeface="+mn-cs"/>
        </a:defRPr>
      </a:lvl8pPr>
      <a:lvl9pPr marL="9218626" indent="-542263" algn="l" defTabSz="108454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4549" rtl="0" eaLnBrk="1" latinLnBrk="0" hangingPunct="1">
        <a:defRPr sz="4300" kern="1200">
          <a:solidFill>
            <a:schemeClr val="tx1"/>
          </a:solidFill>
          <a:latin typeface="+mn-lt"/>
          <a:ea typeface="+mn-ea"/>
          <a:cs typeface="+mn-cs"/>
        </a:defRPr>
      </a:lvl1pPr>
      <a:lvl2pPr marL="1084549" algn="l" defTabSz="1084549" rtl="0" eaLnBrk="1" latinLnBrk="0" hangingPunct="1">
        <a:defRPr sz="4300" kern="1200">
          <a:solidFill>
            <a:schemeClr val="tx1"/>
          </a:solidFill>
          <a:latin typeface="+mn-lt"/>
          <a:ea typeface="+mn-ea"/>
          <a:cs typeface="+mn-cs"/>
        </a:defRPr>
      </a:lvl2pPr>
      <a:lvl3pPr marL="2169088" algn="l" defTabSz="1084549" rtl="0" eaLnBrk="1" latinLnBrk="0" hangingPunct="1">
        <a:defRPr sz="4300" kern="1200">
          <a:solidFill>
            <a:schemeClr val="tx1"/>
          </a:solidFill>
          <a:latin typeface="+mn-lt"/>
          <a:ea typeface="+mn-ea"/>
          <a:cs typeface="+mn-cs"/>
        </a:defRPr>
      </a:lvl3pPr>
      <a:lvl4pPr marL="3253633" algn="l" defTabSz="1084549" rtl="0" eaLnBrk="1" latinLnBrk="0" hangingPunct="1">
        <a:defRPr sz="4300" kern="1200">
          <a:solidFill>
            <a:schemeClr val="tx1"/>
          </a:solidFill>
          <a:latin typeface="+mn-lt"/>
          <a:ea typeface="+mn-ea"/>
          <a:cs typeface="+mn-cs"/>
        </a:defRPr>
      </a:lvl4pPr>
      <a:lvl5pPr marL="4338172" algn="l" defTabSz="1084549" rtl="0" eaLnBrk="1" latinLnBrk="0" hangingPunct="1">
        <a:defRPr sz="4300" kern="1200">
          <a:solidFill>
            <a:schemeClr val="tx1"/>
          </a:solidFill>
          <a:latin typeface="+mn-lt"/>
          <a:ea typeface="+mn-ea"/>
          <a:cs typeface="+mn-cs"/>
        </a:defRPr>
      </a:lvl5pPr>
      <a:lvl6pPr marL="5422721" algn="l" defTabSz="1084549" rtl="0" eaLnBrk="1" latinLnBrk="0" hangingPunct="1">
        <a:defRPr sz="4300" kern="1200">
          <a:solidFill>
            <a:schemeClr val="tx1"/>
          </a:solidFill>
          <a:latin typeface="+mn-lt"/>
          <a:ea typeface="+mn-ea"/>
          <a:cs typeface="+mn-cs"/>
        </a:defRPr>
      </a:lvl6pPr>
      <a:lvl7pPr marL="6507268" algn="l" defTabSz="1084549" rtl="0" eaLnBrk="1" latinLnBrk="0" hangingPunct="1">
        <a:defRPr sz="4300" kern="1200">
          <a:solidFill>
            <a:schemeClr val="tx1"/>
          </a:solidFill>
          <a:latin typeface="+mn-lt"/>
          <a:ea typeface="+mn-ea"/>
          <a:cs typeface="+mn-cs"/>
        </a:defRPr>
      </a:lvl7pPr>
      <a:lvl8pPr marL="7591805" algn="l" defTabSz="1084549" rtl="0" eaLnBrk="1" latinLnBrk="0" hangingPunct="1">
        <a:defRPr sz="4300" kern="1200">
          <a:solidFill>
            <a:schemeClr val="tx1"/>
          </a:solidFill>
          <a:latin typeface="+mn-lt"/>
          <a:ea typeface="+mn-ea"/>
          <a:cs typeface="+mn-cs"/>
        </a:defRPr>
      </a:lvl8pPr>
      <a:lvl9pPr marL="8676351" algn="l" defTabSz="108454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406" y="231756"/>
            <a:ext cx="21931313" cy="2671342"/>
          </a:xfrm>
          <a:prstGeom prst="rect">
            <a:avLst/>
          </a:prstGeom>
        </p:spPr>
        <p:txBody>
          <a:bodyPr vert="horz" lIns="217618" tIns="108809" rIns="217618" bIns="108809" rtlCol="0" anchor="b">
            <a:noAutofit/>
          </a:bodyPr>
          <a:lstStyle/>
          <a:p>
            <a:r>
              <a:rPr lang="en-US" dirty="0"/>
              <a:t>Click To Edit Master Title Style</a:t>
            </a:r>
          </a:p>
        </p:txBody>
      </p:sp>
      <p:sp>
        <p:nvSpPr>
          <p:cNvPr id="3" name="Text Placeholder 2"/>
          <p:cNvSpPr>
            <a:spLocks noGrp="1"/>
          </p:cNvSpPr>
          <p:nvPr>
            <p:ph type="body" idx="1"/>
          </p:nvPr>
        </p:nvSpPr>
        <p:spPr>
          <a:xfrm>
            <a:off x="1218406" y="3200401"/>
            <a:ext cx="21931313" cy="8629104"/>
          </a:xfrm>
          <a:prstGeom prst="rect">
            <a:avLst/>
          </a:prstGeom>
        </p:spPr>
        <p:txBody>
          <a:bodyPr vert="horz" lIns="217618" tIns="108809" rIns="217618" bIns="1088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7463823" y="12488565"/>
            <a:ext cx="5685896" cy="730250"/>
          </a:xfrm>
          <a:prstGeom prst="rect">
            <a:avLst/>
          </a:prstGeom>
        </p:spPr>
        <p:txBody>
          <a:bodyPr vert="horz" lIns="217618" tIns="108809" rIns="217618" bIns="108809" rtlCol="0" anchor="ctr"/>
          <a:lstStyle>
            <a:lvl1pPr algn="r">
              <a:defRPr sz="2800">
                <a:solidFill>
                  <a:schemeClr val="tx1"/>
                </a:solidFill>
                <a:latin typeface="Quattrocento Sans"/>
              </a:defRPr>
            </a:lvl1pPr>
          </a:lstStyle>
          <a:p>
            <a:fld id="{E6A5B455-6F6E-2F44-B270-B39132D0D880}" type="slidenum">
              <a:rPr lang="en-US" smtClean="0"/>
              <a:pPr/>
              <a:t>‹#›</a:t>
            </a:fld>
            <a:endParaRPr lang="en-US" dirty="0"/>
          </a:p>
        </p:txBody>
      </p:sp>
      <p:pic>
        <p:nvPicPr>
          <p:cNvPr id="4" name="Picture 3" descr="PNG_CDCB Logo_Color_Color.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3402" y="11630270"/>
            <a:ext cx="2916242" cy="2060823"/>
          </a:xfrm>
          <a:prstGeom prst="rect">
            <a:avLst/>
          </a:prstGeom>
        </p:spPr>
      </p:pic>
    </p:spTree>
    <p:extLst>
      <p:ext uri="{BB962C8B-B14F-4D97-AF65-F5344CB8AC3E}">
        <p14:creationId xmlns:p14="http://schemas.microsoft.com/office/powerpoint/2010/main" val="3933226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1088090" rtl="0" eaLnBrk="1" latinLnBrk="0" hangingPunct="1">
        <a:spcBef>
          <a:spcPct val="0"/>
        </a:spcBef>
        <a:buNone/>
        <a:defRPr sz="8500" b="0" i="0" kern="1200">
          <a:solidFill>
            <a:schemeClr val="tx1"/>
          </a:solidFill>
          <a:latin typeface="Quattrocento Sans"/>
          <a:ea typeface="+mj-ea"/>
          <a:cs typeface="Quattrocento Sans"/>
        </a:defRPr>
      </a:lvl1pPr>
    </p:titleStyle>
    <p:bodyStyle>
      <a:lvl1pPr marL="816068" indent="-816068" algn="l" defTabSz="1088090" rtl="0" eaLnBrk="1" latinLnBrk="0" hangingPunct="1">
        <a:lnSpc>
          <a:spcPct val="150000"/>
        </a:lnSpc>
        <a:spcBef>
          <a:spcPts val="0"/>
        </a:spcBef>
        <a:spcAft>
          <a:spcPts val="600"/>
        </a:spcAft>
        <a:buClr>
          <a:schemeClr val="accent2"/>
        </a:buClr>
        <a:buSzPct val="100000"/>
        <a:buFont typeface="Arial"/>
        <a:buChar char="•"/>
        <a:defRPr sz="7600" kern="1200">
          <a:solidFill>
            <a:schemeClr val="tx1"/>
          </a:solidFill>
          <a:latin typeface="Quattrocento Sans"/>
          <a:ea typeface="+mn-ea"/>
          <a:cs typeface="+mn-cs"/>
        </a:defRPr>
      </a:lvl1pPr>
      <a:lvl2pPr marL="1768147" indent="-680056" algn="l" defTabSz="1088090" rtl="0" eaLnBrk="1" latinLnBrk="0" hangingPunct="1">
        <a:lnSpc>
          <a:spcPct val="150000"/>
        </a:lnSpc>
        <a:spcBef>
          <a:spcPts val="0"/>
        </a:spcBef>
        <a:spcAft>
          <a:spcPts val="600"/>
        </a:spcAft>
        <a:buClr>
          <a:schemeClr val="accent2"/>
        </a:buClr>
        <a:buSzPct val="100000"/>
        <a:buFont typeface="Arial"/>
        <a:buChar char="•"/>
        <a:defRPr sz="6700" kern="1200">
          <a:solidFill>
            <a:schemeClr val="tx1"/>
          </a:solidFill>
          <a:latin typeface="Quattrocento Sans"/>
          <a:ea typeface="+mn-ea"/>
          <a:cs typeface="+mn-cs"/>
        </a:defRPr>
      </a:lvl2pPr>
      <a:lvl3pPr marL="2720226" indent="-544045" algn="l" defTabSz="1088090" rtl="0" eaLnBrk="1" latinLnBrk="0" hangingPunct="1">
        <a:lnSpc>
          <a:spcPct val="150000"/>
        </a:lnSpc>
        <a:spcBef>
          <a:spcPts val="0"/>
        </a:spcBef>
        <a:spcAft>
          <a:spcPts val="600"/>
        </a:spcAft>
        <a:buClr>
          <a:schemeClr val="accent2"/>
        </a:buClr>
        <a:buSzPct val="100000"/>
        <a:buFont typeface="Arial"/>
        <a:buChar char="•"/>
        <a:defRPr sz="5700" kern="1200">
          <a:solidFill>
            <a:schemeClr val="tx1"/>
          </a:solidFill>
          <a:latin typeface="Quattrocento Sans"/>
          <a:ea typeface="+mn-ea"/>
          <a:cs typeface="+mn-cs"/>
        </a:defRPr>
      </a:lvl3pPr>
      <a:lvl4pPr marL="3808316" indent="-544045" algn="l" defTabSz="1088090" rtl="0" eaLnBrk="1" latinLnBrk="0" hangingPunct="1">
        <a:lnSpc>
          <a:spcPct val="150000"/>
        </a:lnSpc>
        <a:spcBef>
          <a:spcPts val="0"/>
        </a:spcBef>
        <a:spcAft>
          <a:spcPts val="600"/>
        </a:spcAft>
        <a:buClr>
          <a:schemeClr val="accent2"/>
        </a:buClr>
        <a:buSzPct val="100000"/>
        <a:buFont typeface="Arial"/>
        <a:buChar char="•"/>
        <a:defRPr sz="4800" kern="1200">
          <a:solidFill>
            <a:schemeClr val="tx1"/>
          </a:solidFill>
          <a:latin typeface="Quattrocento Sans"/>
          <a:ea typeface="+mn-ea"/>
          <a:cs typeface="+mn-cs"/>
        </a:defRPr>
      </a:lvl4pPr>
      <a:lvl5pPr marL="4896406" indent="-544045" algn="l" defTabSz="1088090" rtl="0" eaLnBrk="1" latinLnBrk="0" hangingPunct="1">
        <a:lnSpc>
          <a:spcPct val="150000"/>
        </a:lnSpc>
        <a:spcBef>
          <a:spcPts val="0"/>
        </a:spcBef>
        <a:spcAft>
          <a:spcPts val="600"/>
        </a:spcAft>
        <a:buClr>
          <a:schemeClr val="accent2"/>
        </a:buClr>
        <a:buSzPct val="100000"/>
        <a:buFont typeface="Arial"/>
        <a:buChar char="•"/>
        <a:defRPr sz="4800" kern="1200">
          <a:solidFill>
            <a:schemeClr val="tx1"/>
          </a:solidFill>
          <a:latin typeface="Quattrocento Sans"/>
          <a:ea typeface="+mn-ea"/>
          <a:cs typeface="+mn-cs"/>
        </a:defRPr>
      </a:lvl5pPr>
      <a:lvl6pPr marL="5984497" indent="-544045" algn="l" defTabSz="1088090" rtl="0" eaLnBrk="1" latinLnBrk="0" hangingPunct="1">
        <a:spcBef>
          <a:spcPct val="20000"/>
        </a:spcBef>
        <a:buFont typeface="Arial"/>
        <a:buChar char="•"/>
        <a:defRPr sz="4800" kern="1200">
          <a:solidFill>
            <a:schemeClr val="tx1"/>
          </a:solidFill>
          <a:latin typeface="+mn-lt"/>
          <a:ea typeface="+mn-ea"/>
          <a:cs typeface="+mn-cs"/>
        </a:defRPr>
      </a:lvl6pPr>
      <a:lvl7pPr marL="7072587" indent="-544045" algn="l" defTabSz="1088090" rtl="0" eaLnBrk="1" latinLnBrk="0" hangingPunct="1">
        <a:spcBef>
          <a:spcPct val="20000"/>
        </a:spcBef>
        <a:buFont typeface="Arial"/>
        <a:buChar char="•"/>
        <a:defRPr sz="4800" kern="1200">
          <a:solidFill>
            <a:schemeClr val="tx1"/>
          </a:solidFill>
          <a:latin typeface="+mn-lt"/>
          <a:ea typeface="+mn-ea"/>
          <a:cs typeface="+mn-cs"/>
        </a:defRPr>
      </a:lvl7pPr>
      <a:lvl8pPr marL="8160677" indent="-544045" algn="l" defTabSz="1088090" rtl="0" eaLnBrk="1" latinLnBrk="0" hangingPunct="1">
        <a:spcBef>
          <a:spcPct val="20000"/>
        </a:spcBef>
        <a:buFont typeface="Arial"/>
        <a:buChar char="•"/>
        <a:defRPr sz="4800" kern="1200">
          <a:solidFill>
            <a:schemeClr val="tx1"/>
          </a:solidFill>
          <a:latin typeface="+mn-lt"/>
          <a:ea typeface="+mn-ea"/>
          <a:cs typeface="+mn-cs"/>
        </a:defRPr>
      </a:lvl8pPr>
      <a:lvl9pPr marL="9248767" indent="-544045" algn="l" defTabSz="1088090"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090" rtl="0" eaLnBrk="1" latinLnBrk="0" hangingPunct="1">
        <a:defRPr sz="4300" kern="1200">
          <a:solidFill>
            <a:schemeClr val="tx1"/>
          </a:solidFill>
          <a:latin typeface="+mn-lt"/>
          <a:ea typeface="+mn-ea"/>
          <a:cs typeface="+mn-cs"/>
        </a:defRPr>
      </a:lvl1pPr>
      <a:lvl2pPr marL="1088090" algn="l" defTabSz="1088090" rtl="0" eaLnBrk="1" latinLnBrk="0" hangingPunct="1">
        <a:defRPr sz="4300" kern="1200">
          <a:solidFill>
            <a:schemeClr val="tx1"/>
          </a:solidFill>
          <a:latin typeface="+mn-lt"/>
          <a:ea typeface="+mn-ea"/>
          <a:cs typeface="+mn-cs"/>
        </a:defRPr>
      </a:lvl2pPr>
      <a:lvl3pPr marL="2176181" algn="l" defTabSz="1088090" rtl="0" eaLnBrk="1" latinLnBrk="0" hangingPunct="1">
        <a:defRPr sz="4300" kern="1200">
          <a:solidFill>
            <a:schemeClr val="tx1"/>
          </a:solidFill>
          <a:latin typeface="+mn-lt"/>
          <a:ea typeface="+mn-ea"/>
          <a:cs typeface="+mn-cs"/>
        </a:defRPr>
      </a:lvl3pPr>
      <a:lvl4pPr marL="3264271" algn="l" defTabSz="1088090" rtl="0" eaLnBrk="1" latinLnBrk="0" hangingPunct="1">
        <a:defRPr sz="4300" kern="1200">
          <a:solidFill>
            <a:schemeClr val="tx1"/>
          </a:solidFill>
          <a:latin typeface="+mn-lt"/>
          <a:ea typeface="+mn-ea"/>
          <a:cs typeface="+mn-cs"/>
        </a:defRPr>
      </a:lvl4pPr>
      <a:lvl5pPr marL="4352361" algn="l" defTabSz="1088090" rtl="0" eaLnBrk="1" latinLnBrk="0" hangingPunct="1">
        <a:defRPr sz="4300" kern="1200">
          <a:solidFill>
            <a:schemeClr val="tx1"/>
          </a:solidFill>
          <a:latin typeface="+mn-lt"/>
          <a:ea typeface="+mn-ea"/>
          <a:cs typeface="+mn-cs"/>
        </a:defRPr>
      </a:lvl5pPr>
      <a:lvl6pPr marL="5440451" algn="l" defTabSz="1088090" rtl="0" eaLnBrk="1" latinLnBrk="0" hangingPunct="1">
        <a:defRPr sz="4300" kern="1200">
          <a:solidFill>
            <a:schemeClr val="tx1"/>
          </a:solidFill>
          <a:latin typeface="+mn-lt"/>
          <a:ea typeface="+mn-ea"/>
          <a:cs typeface="+mn-cs"/>
        </a:defRPr>
      </a:lvl6pPr>
      <a:lvl7pPr marL="6528542" algn="l" defTabSz="1088090" rtl="0" eaLnBrk="1" latinLnBrk="0" hangingPunct="1">
        <a:defRPr sz="4300" kern="1200">
          <a:solidFill>
            <a:schemeClr val="tx1"/>
          </a:solidFill>
          <a:latin typeface="+mn-lt"/>
          <a:ea typeface="+mn-ea"/>
          <a:cs typeface="+mn-cs"/>
        </a:defRPr>
      </a:lvl7pPr>
      <a:lvl8pPr marL="7616632" algn="l" defTabSz="1088090" rtl="0" eaLnBrk="1" latinLnBrk="0" hangingPunct="1">
        <a:defRPr sz="4300" kern="1200">
          <a:solidFill>
            <a:schemeClr val="tx1"/>
          </a:solidFill>
          <a:latin typeface="+mn-lt"/>
          <a:ea typeface="+mn-ea"/>
          <a:cs typeface="+mn-cs"/>
        </a:defRPr>
      </a:lvl8pPr>
      <a:lvl9pPr marL="8704722" algn="l" defTabSz="108809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redmine.uscdcb.com/projects/cdcb-customer-service/wiki/QC_Metrics_for_Genotyping_Laboratories" TargetMode="External"/><Relationship Id="rId2" Type="http://schemas.openxmlformats.org/officeDocument/2006/relationships/hyperlink" Target="https://redmine.uscdcb.com/projects/cdcb-customer-service/wiki/QC_Metrics_for_Genomic_Nominator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hyperlink" Target="https://redmine.uscdcb.com/projects/cdcb-customer-service/wiki/QC_Metrics_for_Genotyping_Laboratories" TargetMode="External"/><Relationship Id="rId4" Type="http://schemas.openxmlformats.org/officeDocument/2006/relationships/notesSlide" Target="../notesSlides/notesSlide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686" y="3137335"/>
            <a:ext cx="23184752" cy="2940050"/>
          </a:xfrm>
        </p:spPr>
        <p:txBody>
          <a:bodyPr/>
          <a:lstStyle/>
          <a:p>
            <a:br>
              <a:rPr lang="en-US" dirty="0"/>
            </a:br>
            <a:r>
              <a:rPr lang="en-US" dirty="0"/>
              <a:t>CDCB QC Audit</a:t>
            </a:r>
            <a:endParaRPr lang="en-US" sz="8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25000" lnSpcReduction="20000"/>
          </a:bodyPr>
          <a:lstStyle/>
          <a:p>
            <a:r>
              <a:rPr lang="en-US" sz="14800" dirty="0"/>
              <a:t>Kaori Tokuhisa, CDCB Genomic Data Analyst</a:t>
            </a:r>
          </a:p>
          <a:p>
            <a:r>
              <a:rPr lang="en-US" sz="14800" dirty="0"/>
              <a:t>José A. Carrillo, CDCB Chief Data Officer</a:t>
            </a:r>
          </a:p>
          <a:p>
            <a:r>
              <a:rPr lang="en-US" sz="11600" dirty="0"/>
              <a:t>CDCB Nominators and Laboratories Workshop</a:t>
            </a:r>
          </a:p>
          <a:p>
            <a:r>
              <a:rPr lang="en-US" sz="11600" dirty="0"/>
              <a:t>September 7-8, 2022</a:t>
            </a:r>
          </a:p>
          <a:p>
            <a:endParaRPr lang="en-US" dirty="0"/>
          </a:p>
        </p:txBody>
      </p:sp>
    </p:spTree>
    <p:extLst>
      <p:ext uri="{BB962C8B-B14F-4D97-AF65-F5344CB8AC3E}">
        <p14:creationId xmlns:p14="http://schemas.microsoft.com/office/powerpoint/2010/main" val="3116463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9AAA-44AE-8276-5850-C7C36FD33143}"/>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CDCB blanked dams due to conflict</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4881E4CD-8818-AB87-EDA7-A1E8A5C6AA56}"/>
              </a:ext>
            </a:extLst>
          </p:cNvPr>
          <p:cNvSpPr>
            <a:spLocks noGrp="1"/>
          </p:cNvSpPr>
          <p:nvPr>
            <p:ph idx="1"/>
          </p:nvPr>
        </p:nvSpPr>
        <p:spPr>
          <a:xfrm>
            <a:off x="1218406" y="1560983"/>
            <a:ext cx="21931313" cy="10963254"/>
          </a:xfrm>
        </p:spPr>
        <p:txBody>
          <a:bodyPr>
            <a:noAutofit/>
          </a:bodyPr>
          <a:lstStyle/>
          <a:p>
            <a:r>
              <a:rPr lang="en-US" sz="4000" b="1" dirty="0"/>
              <a:t>Metric classification class:</a:t>
            </a:r>
            <a:r>
              <a:rPr lang="en-US" sz="4000" dirty="0"/>
              <a:t> </a:t>
            </a:r>
            <a:r>
              <a:rPr lang="en-US" sz="4000" b="1" dirty="0">
                <a:solidFill>
                  <a:srgbClr val="FFC000"/>
                </a:solidFill>
              </a:rPr>
              <a:t>Major</a:t>
            </a:r>
          </a:p>
          <a:p>
            <a:r>
              <a:rPr lang="en-US" sz="4000" b="1" dirty="0"/>
              <a:t>Threshold</a:t>
            </a:r>
            <a:r>
              <a:rPr lang="en-US" sz="4000" dirty="0"/>
              <a:t>: 2%</a:t>
            </a:r>
          </a:p>
          <a:p>
            <a:r>
              <a:rPr lang="en-US" sz="4000" b="1" dirty="0"/>
              <a:t>Explanation</a:t>
            </a:r>
            <a:r>
              <a:rPr lang="en-US" sz="4000" dirty="0"/>
              <a:t>: The nominator provided the dam information, but it was rejected and not stored due to a conflict.</a:t>
            </a:r>
          </a:p>
          <a:p>
            <a:pPr marL="1904158" lvl="2" indent="0">
              <a:buNone/>
            </a:pPr>
            <a:r>
              <a:rPr lang="en-US" sz="4000" dirty="0">
                <a:solidFill>
                  <a:srgbClr val="002060"/>
                </a:solidFill>
              </a:rPr>
              <a:t>Common reasons for CDCB blanking are</a:t>
            </a:r>
            <a:r>
              <a:rPr lang="en-US" sz="4000" dirty="0"/>
              <a:t>:</a:t>
            </a:r>
          </a:p>
          <a:p>
            <a:pPr marL="3319181" lvl="2" indent="-1143000">
              <a:buFont typeface="+mj-lt"/>
              <a:buAutoNum type="arabicPeriod"/>
            </a:pPr>
            <a:r>
              <a:rPr lang="en-US" sz="4000" dirty="0"/>
              <a:t>Animal birth date does not agree with dams calving date</a:t>
            </a:r>
          </a:p>
          <a:p>
            <a:pPr marL="3319181" lvl="2" indent="-1143000">
              <a:buFont typeface="+mj-lt"/>
              <a:buAutoNum type="arabicPeriod"/>
            </a:pPr>
            <a:r>
              <a:rPr lang="en-US" sz="4000" dirty="0"/>
              <a:t>A maternal sibling has a birth date within 9 months of the animal submitted.</a:t>
            </a:r>
          </a:p>
          <a:p>
            <a:pPr marL="2176181" lvl="2" indent="0">
              <a:buNone/>
            </a:pPr>
            <a:r>
              <a:rPr lang="en-US" sz="4000" dirty="0"/>
              <a:t>         </a:t>
            </a:r>
            <a:r>
              <a:rPr lang="en-US" sz="4000" b="1" dirty="0"/>
              <a:t>Note</a:t>
            </a:r>
            <a:r>
              <a:rPr lang="en-US" sz="4000" dirty="0"/>
              <a:t>: These checks are bypassed for embryo transfer genotypes.</a:t>
            </a:r>
          </a:p>
          <a:p>
            <a:pPr marL="1129273" indent="-857250"/>
            <a:r>
              <a:rPr lang="en-US" sz="4000" b="1" dirty="0"/>
              <a:t>Why important: </a:t>
            </a:r>
            <a:r>
              <a:rPr lang="en-US" sz="4000" dirty="0"/>
              <a:t>Our editing program has many checks (pedigree, lactation, progeny </a:t>
            </a:r>
            <a:r>
              <a:rPr lang="en-US" sz="4000" dirty="0" err="1"/>
              <a:t>etc</a:t>
            </a:r>
            <a:r>
              <a:rPr lang="en-US" sz="4000" dirty="0"/>
              <a:t>) to validate the dam’s info. It is important to have this check to harmonize info from different source of the data</a:t>
            </a:r>
          </a:p>
        </p:txBody>
      </p:sp>
      <p:sp>
        <p:nvSpPr>
          <p:cNvPr id="4" name="Slide Number Placeholder 3">
            <a:extLst>
              <a:ext uri="{FF2B5EF4-FFF2-40B4-BE49-F238E27FC236}">
                <a16:creationId xmlns:a16="http://schemas.microsoft.com/office/drawing/2014/main" id="{89B71D09-877E-28E4-0C53-64ECCA00FA99}"/>
              </a:ext>
            </a:extLst>
          </p:cNvPr>
          <p:cNvSpPr>
            <a:spLocks noGrp="1"/>
          </p:cNvSpPr>
          <p:nvPr>
            <p:ph type="sldNum" sz="quarter" idx="12"/>
          </p:nvPr>
        </p:nvSpPr>
        <p:spPr/>
        <p:txBody>
          <a:bodyPr/>
          <a:lstStyle/>
          <a:p>
            <a:fld id="{9B829770-EC55-6745-BBAB-A0764E32B3AB}" type="slidenum">
              <a:rPr lang="en-US" smtClean="0"/>
              <a:t>10</a:t>
            </a:fld>
            <a:endParaRPr lang="en-US" dirty="0"/>
          </a:p>
        </p:txBody>
      </p:sp>
    </p:spTree>
    <p:extLst>
      <p:ext uri="{BB962C8B-B14F-4D97-AF65-F5344CB8AC3E}">
        <p14:creationId xmlns:p14="http://schemas.microsoft.com/office/powerpoint/2010/main" val="137382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85" y="-565413"/>
            <a:ext cx="23798640" cy="2671342"/>
          </a:xfrm>
        </p:spPr>
        <p:txBody>
          <a:bodyPr/>
          <a:lstStyle/>
          <a:p>
            <a:r>
              <a:rPr lang="en-US" b="1" dirty="0"/>
              <a:t>CDCB blanked dams due to conflict (2%) – </a:t>
            </a:r>
            <a:r>
              <a:rPr lang="en-US" b="1" dirty="0">
                <a:solidFill>
                  <a:srgbClr val="FFC000"/>
                </a:solidFill>
              </a:rPr>
              <a:t>Major</a:t>
            </a:r>
          </a:p>
        </p:txBody>
      </p:sp>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11</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8" name="Content Placeholder 7">
            <a:extLst>
              <a:ext uri="{FF2B5EF4-FFF2-40B4-BE49-F238E27FC236}">
                <a16:creationId xmlns:a16="http://schemas.microsoft.com/office/drawing/2014/main" id="{BD11E443-0643-8A54-7C67-583B84584B8C}"/>
              </a:ext>
            </a:extLst>
          </p:cNvPr>
          <p:cNvPicPr>
            <a:picLocks noGrp="1" noChangeAspect="1"/>
          </p:cNvPicPr>
          <p:nvPr>
            <p:ph idx="1"/>
          </p:nvPr>
        </p:nvPicPr>
        <p:blipFill>
          <a:blip r:embed="rId3"/>
          <a:stretch>
            <a:fillRect/>
          </a:stretch>
        </p:blipFill>
        <p:spPr>
          <a:xfrm>
            <a:off x="3842262" y="3797714"/>
            <a:ext cx="13533120" cy="9035835"/>
          </a:xfrm>
          <a:prstGeom prst="rect">
            <a:avLst/>
          </a:prstGeom>
        </p:spPr>
      </p:pic>
      <p:sp>
        <p:nvSpPr>
          <p:cNvPr id="3" name="TextBox 2">
            <a:extLst>
              <a:ext uri="{FF2B5EF4-FFF2-40B4-BE49-F238E27FC236}">
                <a16:creationId xmlns:a16="http://schemas.microsoft.com/office/drawing/2014/main" id="{9407486D-E047-2880-82B8-E1837036053C}"/>
              </a:ext>
            </a:extLst>
          </p:cNvPr>
          <p:cNvSpPr txBox="1"/>
          <p:nvPr/>
        </p:nvSpPr>
        <p:spPr>
          <a:xfrm>
            <a:off x="17678400" y="2282732"/>
            <a:ext cx="6428510" cy="11480066"/>
          </a:xfrm>
          <a:prstGeom prst="rect">
            <a:avLst/>
          </a:prstGeom>
          <a:noFill/>
        </p:spPr>
        <p:txBody>
          <a:bodyPr wrap="square" rtlCol="0">
            <a:spAutoFit/>
          </a:bodyPr>
          <a:lstStyle/>
          <a:p>
            <a:pPr defTabSz="1088090">
              <a:defRPr/>
            </a:pPr>
            <a:r>
              <a:rPr lang="en-US" sz="37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lang="en-US" sz="37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700" dirty="0">
                <a:solidFill>
                  <a:prstClr val="black"/>
                </a:solidFill>
                <a:latin typeface="Arial" panose="020B0604020202020204" pitchFamily="34" charset="0"/>
                <a:cs typeface="Arial" panose="020B0604020202020204" pitchFamily="34" charset="0"/>
              </a:rPr>
              <a:t>F</a:t>
            </a: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non-breed registries, we must rely on the information that is provided to us by the animal's owner.</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genotyping confirms a cow as being the dam of an animal, a calving date/birth date discrepancy should not cause the dam to be blanked.</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complicated for commercial farms with unattended deliveries at nights to pair in some cases with the correct dam</a:t>
            </a:r>
          </a:p>
        </p:txBody>
      </p:sp>
      <p:sp>
        <p:nvSpPr>
          <p:cNvPr id="5" name="TextBox 4">
            <a:extLst>
              <a:ext uri="{FF2B5EF4-FFF2-40B4-BE49-F238E27FC236}">
                <a16:creationId xmlns:a16="http://schemas.microsoft.com/office/drawing/2014/main" id="{3E589879-E3C6-8F89-C009-03A969972A49}"/>
              </a:ext>
            </a:extLst>
          </p:cNvPr>
          <p:cNvSpPr txBox="1"/>
          <p:nvPr/>
        </p:nvSpPr>
        <p:spPr>
          <a:xfrm>
            <a:off x="1299411" y="2935705"/>
            <a:ext cx="184731" cy="754053"/>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A6E65AB-8B57-0568-9268-6D1903D1544F}"/>
              </a:ext>
            </a:extLst>
          </p:cNvPr>
          <p:cNvSpPr txBox="1"/>
          <p:nvPr/>
        </p:nvSpPr>
        <p:spPr>
          <a:xfrm>
            <a:off x="1218405" y="2275946"/>
            <a:ext cx="16156977"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Dam information provided, but it was rejected and not stored due to a conflict.</a:t>
            </a:r>
          </a:p>
        </p:txBody>
      </p:sp>
    </p:spTree>
    <p:extLst>
      <p:ext uri="{BB962C8B-B14F-4D97-AF65-F5344CB8AC3E}">
        <p14:creationId xmlns:p14="http://schemas.microsoft.com/office/powerpoint/2010/main" val="424962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6198-54B4-ED34-61C1-FEC4EF5DF741}"/>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Usability code = N</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5F204572-D8CD-31B0-7AB2-582B95271F5E}"/>
              </a:ext>
            </a:extLst>
          </p:cNvPr>
          <p:cNvSpPr>
            <a:spLocks noGrp="1"/>
          </p:cNvSpPr>
          <p:nvPr>
            <p:ph idx="1"/>
          </p:nvPr>
        </p:nvSpPr>
        <p:spPr>
          <a:xfrm>
            <a:off x="1218405" y="2162908"/>
            <a:ext cx="21931313" cy="9882553"/>
          </a:xfrm>
        </p:spPr>
        <p:txBody>
          <a:bodyPr>
            <a:normAutofit/>
          </a:bodyPr>
          <a:lstStyle/>
          <a:p>
            <a:r>
              <a:rPr lang="en-US" sz="4000" b="1" dirty="0">
                <a:latin typeface="Quattrocento Sans" panose="020B0502050000020003" pitchFamily="34" charset="0"/>
              </a:rPr>
              <a:t>Metric classification class: </a:t>
            </a:r>
            <a:r>
              <a:rPr lang="en-US" sz="4000" b="1" dirty="0">
                <a:solidFill>
                  <a:srgbClr val="FFC000"/>
                </a:solidFill>
                <a:latin typeface="Quattrocento Sans" panose="020B0502050000020003" pitchFamily="34" charset="0"/>
              </a:rPr>
              <a:t>Major</a:t>
            </a:r>
          </a:p>
          <a:p>
            <a:r>
              <a:rPr lang="en-US" sz="4000" b="1" dirty="0">
                <a:latin typeface="Quattrocento Sans" panose="020B0502050000020003" pitchFamily="34" charset="0"/>
              </a:rPr>
              <a:t>Threshold</a:t>
            </a:r>
            <a:r>
              <a:rPr lang="en-US" sz="4000" dirty="0">
                <a:latin typeface="Quattrocento Sans" panose="020B0502050000020003" pitchFamily="34" charset="0"/>
              </a:rPr>
              <a:t>: 1%</a:t>
            </a:r>
          </a:p>
          <a:p>
            <a:r>
              <a:rPr lang="en-US" sz="4000" b="1" dirty="0">
                <a:latin typeface="Quattrocento Sans" panose="020B0502050000020003" pitchFamily="34" charset="0"/>
              </a:rPr>
              <a:t>Explanation</a:t>
            </a:r>
            <a:r>
              <a:rPr lang="en-US" sz="4000" dirty="0">
                <a:latin typeface="Quattrocento Sans" panose="020B0502050000020003" pitchFamily="34" charset="0"/>
              </a:rPr>
              <a:t>: </a:t>
            </a:r>
            <a:r>
              <a:rPr lang="en-US" sz="4000" b="0" i="0" dirty="0">
                <a:solidFill>
                  <a:srgbClr val="333333"/>
                </a:solidFill>
                <a:effectLst/>
                <a:latin typeface="Quattrocento Sans" panose="020B0502050000020003" pitchFamily="34" charset="0"/>
              </a:rPr>
              <a:t>Number of genotypes with conflicts, preventing the genotype from being usable for genomic evaluation purposes. This count includes only those cases that have not been corrected at the time the report was created.</a:t>
            </a:r>
          </a:p>
          <a:p>
            <a:r>
              <a:rPr lang="en-US" sz="4000" b="1" dirty="0">
                <a:latin typeface="Quattrocento Sans" panose="020B0502050000020003" pitchFamily="34" charset="0"/>
              </a:rPr>
              <a:t>Why important: </a:t>
            </a:r>
            <a:r>
              <a:rPr lang="en-US" sz="4000" b="1" dirty="0">
                <a:solidFill>
                  <a:srgbClr val="333333"/>
                </a:solidFill>
                <a:latin typeface="Quattrocento Sans" panose="020B0502050000020003" pitchFamily="34" charset="0"/>
              </a:rPr>
              <a:t> </a:t>
            </a:r>
            <a:r>
              <a:rPr lang="en-US" sz="4000" dirty="0">
                <a:solidFill>
                  <a:srgbClr val="333333"/>
                </a:solidFill>
                <a:latin typeface="Quattrocento Sans" panose="020B0502050000020003" pitchFamily="34" charset="0"/>
              </a:rPr>
              <a:t>Collecting accurate and complete information is important for reliable evaluation results. Fixing conflict on timely manner is also important for prompt delivery of CDCB evaluations. </a:t>
            </a:r>
            <a:endParaRPr lang="en-US" sz="4000" b="1" dirty="0">
              <a:latin typeface="Quattrocento Sans" panose="020B0502050000020003" pitchFamily="34" charset="0"/>
            </a:endParaRPr>
          </a:p>
        </p:txBody>
      </p:sp>
      <p:sp>
        <p:nvSpPr>
          <p:cNvPr id="4" name="Slide Number Placeholder 3">
            <a:extLst>
              <a:ext uri="{FF2B5EF4-FFF2-40B4-BE49-F238E27FC236}">
                <a16:creationId xmlns:a16="http://schemas.microsoft.com/office/drawing/2014/main" id="{D85955F0-36B3-91F6-F369-01B85D83539D}"/>
              </a:ext>
            </a:extLst>
          </p:cNvPr>
          <p:cNvSpPr>
            <a:spLocks noGrp="1"/>
          </p:cNvSpPr>
          <p:nvPr>
            <p:ph type="sldNum" sz="quarter" idx="12"/>
          </p:nvPr>
        </p:nvSpPr>
        <p:spPr/>
        <p:txBody>
          <a:bodyPr/>
          <a:lstStyle/>
          <a:p>
            <a:fld id="{9B829770-EC55-6745-BBAB-A0764E32B3AB}" type="slidenum">
              <a:rPr lang="en-US" smtClean="0"/>
              <a:t>12</a:t>
            </a:fld>
            <a:endParaRPr lang="en-US" dirty="0"/>
          </a:p>
        </p:txBody>
      </p:sp>
    </p:spTree>
    <p:extLst>
      <p:ext uri="{BB962C8B-B14F-4D97-AF65-F5344CB8AC3E}">
        <p14:creationId xmlns:p14="http://schemas.microsoft.com/office/powerpoint/2010/main" val="428919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5" y="-416006"/>
            <a:ext cx="21931313" cy="2671342"/>
          </a:xfrm>
        </p:spPr>
        <p:txBody>
          <a:bodyPr/>
          <a:lstStyle/>
          <a:p>
            <a:r>
              <a:rPr lang="en-US" b="1" dirty="0"/>
              <a:t>Usability code = N (5%) - </a:t>
            </a:r>
            <a:r>
              <a:rPr lang="en-US" b="1" dirty="0">
                <a:solidFill>
                  <a:srgbClr val="FFC000"/>
                </a:solidFill>
              </a:rPr>
              <a:t>Major</a:t>
            </a:r>
          </a:p>
        </p:txBody>
      </p:sp>
      <p:pic>
        <p:nvPicPr>
          <p:cNvPr id="5" name="Content Placeholder 4">
            <a:extLst>
              <a:ext uri="{FF2B5EF4-FFF2-40B4-BE49-F238E27FC236}">
                <a16:creationId xmlns:a16="http://schemas.microsoft.com/office/drawing/2014/main" id="{F7ABBBF0-3760-D54B-30EF-BD40D1F4E205}"/>
              </a:ext>
            </a:extLst>
          </p:cNvPr>
          <p:cNvPicPr>
            <a:picLocks noGrp="1" noChangeAspect="1"/>
          </p:cNvPicPr>
          <p:nvPr>
            <p:ph idx="1"/>
          </p:nvPr>
        </p:nvPicPr>
        <p:blipFill>
          <a:blip r:embed="rId2"/>
          <a:stretch>
            <a:fillRect/>
          </a:stretch>
        </p:blipFill>
        <p:spPr>
          <a:xfrm>
            <a:off x="3768435" y="4285532"/>
            <a:ext cx="13217237" cy="7944404"/>
          </a:xfrm>
          <a:prstGeom prst="rect">
            <a:avLst/>
          </a:prstGeom>
        </p:spPr>
      </p:pic>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
        <p:nvSpPr>
          <p:cNvPr id="3" name="TextBox 2">
            <a:extLst>
              <a:ext uri="{FF2B5EF4-FFF2-40B4-BE49-F238E27FC236}">
                <a16:creationId xmlns:a16="http://schemas.microsoft.com/office/drawing/2014/main" id="{E896E406-CE24-0D11-C43E-D57F99C063EF}"/>
              </a:ext>
            </a:extLst>
          </p:cNvPr>
          <p:cNvSpPr txBox="1"/>
          <p:nvPr/>
        </p:nvSpPr>
        <p:spPr>
          <a:xfrm>
            <a:off x="17463823" y="4285532"/>
            <a:ext cx="7127631" cy="7386638"/>
          </a:xfrm>
          <a:prstGeom prst="rect">
            <a:avLst/>
          </a:prstGeom>
          <a:noFill/>
        </p:spPr>
        <p:txBody>
          <a:bodyPr wrap="square" rtlCol="0">
            <a:spAutoFit/>
          </a:bodyPr>
          <a:lstStyle/>
          <a:p>
            <a:pPr defTabSz="1088090">
              <a:defRPr/>
            </a:pPr>
            <a:r>
              <a:rPr lang="en-US" sz="44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animals are registered or have conflicts that cannot be resolved immediately</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threshold should be set at higher percentage </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B9E7283-2176-E77A-C1B3-5B8DBF9A45DD}"/>
              </a:ext>
            </a:extLst>
          </p:cNvPr>
          <p:cNvSpPr txBox="1"/>
          <p:nvPr/>
        </p:nvSpPr>
        <p:spPr>
          <a:xfrm>
            <a:off x="1218405" y="2275946"/>
            <a:ext cx="15767267"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Number of genotypes with conflicts, preventing the genotype from being usable for genomic evaluation</a:t>
            </a:r>
          </a:p>
        </p:txBody>
      </p:sp>
    </p:spTree>
    <p:extLst>
      <p:ext uri="{BB962C8B-B14F-4D97-AF65-F5344CB8AC3E}">
        <p14:creationId xmlns:p14="http://schemas.microsoft.com/office/powerpoint/2010/main" val="342901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36DC-28D1-90A9-53A8-479AC17A93B0}"/>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Fee code = N</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1D70E167-CF02-7F80-AF38-A7F817EBCC1C}"/>
              </a:ext>
            </a:extLst>
          </p:cNvPr>
          <p:cNvSpPr>
            <a:spLocks noGrp="1"/>
          </p:cNvSpPr>
          <p:nvPr>
            <p:ph idx="1"/>
          </p:nvPr>
        </p:nvSpPr>
        <p:spPr>
          <a:xfrm>
            <a:off x="1218405" y="1606617"/>
            <a:ext cx="22634372" cy="10881948"/>
          </a:xfrm>
        </p:spPr>
        <p:txBody>
          <a:bodyPr>
            <a:normAutofit/>
          </a:bodyPr>
          <a:lstStyle/>
          <a:p>
            <a:r>
              <a:rPr lang="en-US" sz="4000" b="1" dirty="0"/>
              <a:t>Metric classification class: </a:t>
            </a:r>
            <a:r>
              <a:rPr lang="en-US" sz="4000" b="1" dirty="0">
                <a:solidFill>
                  <a:srgbClr val="FFC000"/>
                </a:solidFill>
              </a:rPr>
              <a:t>Major</a:t>
            </a:r>
          </a:p>
          <a:p>
            <a:r>
              <a:rPr lang="en-US" sz="4000" b="1" dirty="0"/>
              <a:t>Threshold</a:t>
            </a:r>
            <a:r>
              <a:rPr lang="en-US" sz="4000" dirty="0"/>
              <a:t>: 1%</a:t>
            </a:r>
          </a:p>
          <a:p>
            <a:r>
              <a:rPr lang="en-US" sz="4000" b="1" dirty="0"/>
              <a:t>Explanation</a:t>
            </a:r>
            <a:r>
              <a:rPr lang="en-US" sz="4000" dirty="0"/>
              <a:t>: Number of genotypes with genomic fee code N</a:t>
            </a:r>
          </a:p>
          <a:p>
            <a:pPr marL="1224102" lvl="1" indent="0">
              <a:buNone/>
            </a:pPr>
            <a:r>
              <a:rPr lang="en-US" sz="4000" dirty="0">
                <a:solidFill>
                  <a:srgbClr val="002060"/>
                </a:solidFill>
              </a:rPr>
              <a:t>Most common causes are:</a:t>
            </a:r>
          </a:p>
          <a:p>
            <a:pPr marL="1831041" lvl="1" indent="-742950">
              <a:buFont typeface="+mj-lt"/>
              <a:buAutoNum type="arabicPeriod"/>
            </a:pPr>
            <a:r>
              <a:rPr lang="en-US" sz="4000" dirty="0"/>
              <a:t>No fee code was assigned to the individual, therefore it remains with the default value N</a:t>
            </a:r>
          </a:p>
          <a:p>
            <a:pPr marL="1831041" lvl="1" indent="-742950">
              <a:buFont typeface="+mj-lt"/>
              <a:buAutoNum type="arabicPeriod"/>
            </a:pPr>
            <a:r>
              <a:rPr lang="en-US" sz="4000" dirty="0"/>
              <a:t>A fee code N was intentionally assigned to the individual</a:t>
            </a:r>
          </a:p>
          <a:p>
            <a:pPr marL="1831041" lvl="1" indent="-742950">
              <a:buFont typeface="+mj-lt"/>
              <a:buAutoNum type="arabicPeriod"/>
            </a:pPr>
            <a:r>
              <a:rPr lang="en-US" sz="4000" dirty="0"/>
              <a:t>Sex conflict defaults the fee code to N. </a:t>
            </a:r>
          </a:p>
          <a:p>
            <a:pPr marL="993262" indent="-857250"/>
            <a:r>
              <a:rPr lang="en-US" sz="4000" b="1" dirty="0">
                <a:latin typeface="Quattrocento Sans" panose="020B0502050000020003" pitchFamily="34" charset="0"/>
              </a:rPr>
              <a:t>Why important: </a:t>
            </a:r>
            <a:r>
              <a:rPr lang="en-US" sz="4000" dirty="0">
                <a:latin typeface="Quattrocento Sans" panose="020B0502050000020003" pitchFamily="34" charset="0"/>
              </a:rPr>
              <a:t>Assigning fees is critical to get an evaluation and leaving fee code=N will delay the process </a:t>
            </a:r>
            <a:endParaRPr lang="en-US" sz="4000" dirty="0"/>
          </a:p>
          <a:p>
            <a:pPr marL="993262" indent="-857250"/>
            <a:endParaRPr lang="en-US" sz="5700" dirty="0"/>
          </a:p>
        </p:txBody>
      </p:sp>
      <p:sp>
        <p:nvSpPr>
          <p:cNvPr id="4" name="Slide Number Placeholder 3">
            <a:extLst>
              <a:ext uri="{FF2B5EF4-FFF2-40B4-BE49-F238E27FC236}">
                <a16:creationId xmlns:a16="http://schemas.microsoft.com/office/drawing/2014/main" id="{81B79871-A314-4A85-A819-1ECF7A16B6DB}"/>
              </a:ext>
            </a:extLst>
          </p:cNvPr>
          <p:cNvSpPr>
            <a:spLocks noGrp="1"/>
          </p:cNvSpPr>
          <p:nvPr>
            <p:ph type="sldNum" sz="quarter" idx="12"/>
          </p:nvPr>
        </p:nvSpPr>
        <p:spPr/>
        <p:txBody>
          <a:bodyPr/>
          <a:lstStyle/>
          <a:p>
            <a:fld id="{9B829770-EC55-6745-BBAB-A0764E32B3AB}" type="slidenum">
              <a:rPr lang="en-US" smtClean="0"/>
              <a:t>14</a:t>
            </a:fld>
            <a:endParaRPr lang="en-US" dirty="0"/>
          </a:p>
        </p:txBody>
      </p:sp>
    </p:spTree>
    <p:extLst>
      <p:ext uri="{BB962C8B-B14F-4D97-AF65-F5344CB8AC3E}">
        <p14:creationId xmlns:p14="http://schemas.microsoft.com/office/powerpoint/2010/main" val="388284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5" y="-612492"/>
            <a:ext cx="21931313" cy="2671342"/>
          </a:xfrm>
        </p:spPr>
        <p:txBody>
          <a:bodyPr/>
          <a:lstStyle/>
          <a:p>
            <a:r>
              <a:rPr lang="en-US" b="1" dirty="0"/>
              <a:t>Fee code = N (1%) - </a:t>
            </a:r>
            <a:r>
              <a:rPr lang="en-US" b="1" dirty="0">
                <a:solidFill>
                  <a:srgbClr val="FFC000"/>
                </a:solidFill>
              </a:rPr>
              <a:t>Major</a:t>
            </a:r>
          </a:p>
        </p:txBody>
      </p:sp>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8" name="Content Placeholder 7">
            <a:extLst>
              <a:ext uri="{FF2B5EF4-FFF2-40B4-BE49-F238E27FC236}">
                <a16:creationId xmlns:a16="http://schemas.microsoft.com/office/drawing/2014/main" id="{B3FA1E0D-45E8-DBAB-CA1D-9DD8CA264417}"/>
              </a:ext>
            </a:extLst>
          </p:cNvPr>
          <p:cNvPicPr>
            <a:picLocks noGrp="1" noChangeAspect="1"/>
          </p:cNvPicPr>
          <p:nvPr>
            <p:ph idx="1"/>
          </p:nvPr>
        </p:nvPicPr>
        <p:blipFill>
          <a:blip r:embed="rId2"/>
          <a:stretch>
            <a:fillRect/>
          </a:stretch>
        </p:blipFill>
        <p:spPr>
          <a:xfrm>
            <a:off x="3345690" y="3759042"/>
            <a:ext cx="13605879" cy="8178003"/>
          </a:xfrm>
          <a:prstGeom prst="rect">
            <a:avLst/>
          </a:prstGeom>
        </p:spPr>
      </p:pic>
      <p:sp>
        <p:nvSpPr>
          <p:cNvPr id="3" name="TextBox 2">
            <a:extLst>
              <a:ext uri="{FF2B5EF4-FFF2-40B4-BE49-F238E27FC236}">
                <a16:creationId xmlns:a16="http://schemas.microsoft.com/office/drawing/2014/main" id="{E6994609-5902-1CF8-69D1-279421604B88}"/>
              </a:ext>
            </a:extLst>
          </p:cNvPr>
          <p:cNvSpPr txBox="1"/>
          <p:nvPr/>
        </p:nvSpPr>
        <p:spPr>
          <a:xfrm>
            <a:off x="16951569" y="1778955"/>
            <a:ext cx="7117799" cy="12372618"/>
          </a:xfrm>
          <a:prstGeom prst="rect">
            <a:avLst/>
          </a:prstGeom>
          <a:noFill/>
        </p:spPr>
        <p:txBody>
          <a:bodyPr wrap="square" rtlCol="0">
            <a:spAutoFit/>
          </a:bodyPr>
          <a:lstStyle/>
          <a:p>
            <a:pPr defTabSz="1088090">
              <a:defRPr/>
            </a:pPr>
            <a:r>
              <a:rPr lang="en-US" sz="38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Canadian organization should not have to justify each month. We should have the number of fee code N for US animals and others separately.</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think of this as a "major" issue.</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metric is influenced by the Usability Code metric, in that animals that have a conflict are not able to be assigned a correct fee code.  We would like to see this metric moved to 3%.</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A24461A-1474-4A1A-B3BA-7A7ED21D119C}"/>
              </a:ext>
            </a:extLst>
          </p:cNvPr>
          <p:cNvSpPr txBox="1"/>
          <p:nvPr/>
        </p:nvSpPr>
        <p:spPr>
          <a:xfrm>
            <a:off x="1218405" y="2275946"/>
            <a:ext cx="16156977" cy="754053"/>
          </a:xfrm>
          <a:prstGeom prst="rect">
            <a:avLst/>
          </a:prstGeom>
          <a:noFill/>
        </p:spPr>
        <p:txBody>
          <a:bodyPr wrap="square">
            <a:spAutoFit/>
          </a:bodyPr>
          <a:lstStyle/>
          <a:p>
            <a:pPr marL="571500" indent="-571500" algn="just">
              <a:buFont typeface="Arial" panose="020B0604020202020204" pitchFamily="34" charset="0"/>
              <a:buChar char="•"/>
            </a:pPr>
            <a:r>
              <a:rPr lang="en-US" dirty="0"/>
              <a:t>Number of genotypes with fee code </a:t>
            </a:r>
            <a:r>
              <a:rPr lang="en-US" b="1" dirty="0"/>
              <a:t>N</a:t>
            </a:r>
          </a:p>
        </p:txBody>
      </p:sp>
    </p:spTree>
    <p:extLst>
      <p:ext uri="{BB962C8B-B14F-4D97-AF65-F5344CB8AC3E}">
        <p14:creationId xmlns:p14="http://schemas.microsoft.com/office/powerpoint/2010/main" val="27277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973D-217A-078E-3F25-227CE65C13C0}"/>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Genotype withdrawn</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13D76475-E81C-CA35-6B35-8FE17F1A9DDD}"/>
              </a:ext>
            </a:extLst>
          </p:cNvPr>
          <p:cNvSpPr>
            <a:spLocks noGrp="1"/>
          </p:cNvSpPr>
          <p:nvPr>
            <p:ph idx="1"/>
          </p:nvPr>
        </p:nvSpPr>
        <p:spPr>
          <a:xfrm>
            <a:off x="983275" y="1894115"/>
            <a:ext cx="21931313" cy="8629104"/>
          </a:xfrm>
        </p:spPr>
        <p:txBody>
          <a:bodyPr>
            <a:normAutofit fontScale="92500"/>
          </a:bodyPr>
          <a:lstStyle/>
          <a:p>
            <a:r>
              <a:rPr lang="en-US" sz="4800" b="1" dirty="0"/>
              <a:t>Metric classification class</a:t>
            </a:r>
            <a:r>
              <a:rPr lang="en-US" sz="4800" dirty="0"/>
              <a:t>: </a:t>
            </a:r>
            <a:r>
              <a:rPr lang="en-US" sz="4800" b="1" dirty="0">
                <a:solidFill>
                  <a:srgbClr val="FFC000"/>
                </a:solidFill>
              </a:rPr>
              <a:t>Major</a:t>
            </a:r>
          </a:p>
          <a:p>
            <a:r>
              <a:rPr lang="en-US" sz="4800" b="1" dirty="0"/>
              <a:t>Threshold</a:t>
            </a:r>
            <a:r>
              <a:rPr lang="en-US" sz="4800" dirty="0"/>
              <a:t>: 1%</a:t>
            </a:r>
          </a:p>
          <a:p>
            <a:r>
              <a:rPr lang="en-US" sz="4800" b="1" dirty="0"/>
              <a:t>Explanation</a:t>
            </a:r>
            <a:r>
              <a:rPr lang="en-US" sz="4800" dirty="0"/>
              <a:t>: Number of genotypes that were withdrawn during the reference month. The withdrawal is appropriate only for unusual cases in which the genotype is not expected to ever become usable (e.g. submission of genotype not intended for CDCB, non dairy cattle genotype, etc.)</a:t>
            </a:r>
          </a:p>
          <a:p>
            <a:r>
              <a:rPr lang="en-US" sz="4800" b="1" dirty="0">
                <a:latin typeface="Quattrocento Sans" panose="020B0502050000020003" pitchFamily="34" charset="0"/>
              </a:rPr>
              <a:t>Why important: </a:t>
            </a:r>
            <a:r>
              <a:rPr lang="en-US" sz="4800" dirty="0">
                <a:latin typeface="Quattrocento Sans" panose="020B0502050000020003" pitchFamily="34" charset="0"/>
              </a:rPr>
              <a:t>Genotype withdrawal failure in identified animals/genotypes correctly. CDCB still need to store the genotype for the misidentified genotypes.</a:t>
            </a:r>
            <a:endParaRPr lang="en-US" sz="4800" dirty="0"/>
          </a:p>
        </p:txBody>
      </p:sp>
      <p:sp>
        <p:nvSpPr>
          <p:cNvPr id="4" name="Slide Number Placeholder 3">
            <a:extLst>
              <a:ext uri="{FF2B5EF4-FFF2-40B4-BE49-F238E27FC236}">
                <a16:creationId xmlns:a16="http://schemas.microsoft.com/office/drawing/2014/main" id="{E7534444-CDB1-0E24-A153-FC3A19E9A0F3}"/>
              </a:ext>
            </a:extLst>
          </p:cNvPr>
          <p:cNvSpPr>
            <a:spLocks noGrp="1"/>
          </p:cNvSpPr>
          <p:nvPr>
            <p:ph type="sldNum" sz="quarter" idx="12"/>
          </p:nvPr>
        </p:nvSpPr>
        <p:spPr/>
        <p:txBody>
          <a:bodyPr/>
          <a:lstStyle/>
          <a:p>
            <a:fld id="{9B829770-EC55-6745-BBAB-A0764E32B3AB}" type="slidenum">
              <a:rPr lang="en-US" smtClean="0"/>
              <a:t>16</a:t>
            </a:fld>
            <a:endParaRPr lang="en-US" dirty="0"/>
          </a:p>
        </p:txBody>
      </p:sp>
    </p:spTree>
    <p:extLst>
      <p:ext uri="{BB962C8B-B14F-4D97-AF65-F5344CB8AC3E}">
        <p14:creationId xmlns:p14="http://schemas.microsoft.com/office/powerpoint/2010/main" val="334759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10EA-7F2E-2941-0E98-E10FC515A9B6}"/>
              </a:ext>
            </a:extLst>
          </p:cNvPr>
          <p:cNvSpPr>
            <a:spLocks noGrp="1"/>
          </p:cNvSpPr>
          <p:nvPr>
            <p:ph type="title"/>
          </p:nvPr>
        </p:nvSpPr>
        <p:spPr>
          <a:xfrm>
            <a:off x="700246" y="-562935"/>
            <a:ext cx="21931313" cy="2671342"/>
          </a:xfrm>
        </p:spPr>
        <p:txBody>
          <a:bodyPr/>
          <a:lstStyle/>
          <a:p>
            <a:r>
              <a:rPr lang="en-US" b="1" dirty="0"/>
              <a:t>Genotype withdrawn (1%) - </a:t>
            </a:r>
            <a:r>
              <a:rPr lang="en-US" b="1" dirty="0">
                <a:solidFill>
                  <a:srgbClr val="FFC000"/>
                </a:solidFill>
              </a:rPr>
              <a:t>Major</a:t>
            </a:r>
          </a:p>
        </p:txBody>
      </p:sp>
      <p:pic>
        <p:nvPicPr>
          <p:cNvPr id="5" name="Content Placeholder 4">
            <a:extLst>
              <a:ext uri="{FF2B5EF4-FFF2-40B4-BE49-F238E27FC236}">
                <a16:creationId xmlns:a16="http://schemas.microsoft.com/office/drawing/2014/main" id="{086E3FF4-65F8-E4C5-7759-224EF177C958}"/>
              </a:ext>
            </a:extLst>
          </p:cNvPr>
          <p:cNvPicPr>
            <a:picLocks noGrp="1" noChangeAspect="1"/>
          </p:cNvPicPr>
          <p:nvPr>
            <p:ph idx="1"/>
          </p:nvPr>
        </p:nvPicPr>
        <p:blipFill>
          <a:blip r:embed="rId2"/>
          <a:stretch>
            <a:fillRect/>
          </a:stretch>
        </p:blipFill>
        <p:spPr>
          <a:xfrm>
            <a:off x="3566672" y="4026797"/>
            <a:ext cx="13440109" cy="8078365"/>
          </a:xfrm>
          <a:prstGeom prst="rect">
            <a:avLst/>
          </a:prstGeom>
        </p:spPr>
      </p:pic>
      <p:sp>
        <p:nvSpPr>
          <p:cNvPr id="4" name="Slide Number Placeholder 3">
            <a:extLst>
              <a:ext uri="{FF2B5EF4-FFF2-40B4-BE49-F238E27FC236}">
                <a16:creationId xmlns:a16="http://schemas.microsoft.com/office/drawing/2014/main" id="{9993DE4E-D6AB-BB22-C602-92E9223DB8FD}"/>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
        <p:nvSpPr>
          <p:cNvPr id="3" name="TextBox 2">
            <a:extLst>
              <a:ext uri="{FF2B5EF4-FFF2-40B4-BE49-F238E27FC236}">
                <a16:creationId xmlns:a16="http://schemas.microsoft.com/office/drawing/2014/main" id="{51C655C7-FBF6-A849-D710-8C690AA910D0}"/>
              </a:ext>
            </a:extLst>
          </p:cNvPr>
          <p:cNvSpPr txBox="1"/>
          <p:nvPr/>
        </p:nvSpPr>
        <p:spPr>
          <a:xfrm>
            <a:off x="17310833" y="3335185"/>
            <a:ext cx="7057292" cy="5509200"/>
          </a:xfrm>
          <a:prstGeom prst="rect">
            <a:avLst/>
          </a:prstGeom>
          <a:noFill/>
        </p:spPr>
        <p:txBody>
          <a:bodyPr wrap="square" rtlCol="0">
            <a:spAutoFit/>
          </a:bodyPr>
          <a:lstStyle/>
          <a:p>
            <a:pPr defTabSz="1088090">
              <a:defRPr/>
            </a:pPr>
            <a:r>
              <a:rPr lang="en-US" sz="44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lang="en-US" sz="44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only withdrawing genotypes upon request from CDCB.</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understand the need for this metric.</a:t>
            </a:r>
          </a:p>
        </p:txBody>
      </p:sp>
      <p:sp>
        <p:nvSpPr>
          <p:cNvPr id="6" name="TextBox 5">
            <a:extLst>
              <a:ext uri="{FF2B5EF4-FFF2-40B4-BE49-F238E27FC236}">
                <a16:creationId xmlns:a16="http://schemas.microsoft.com/office/drawing/2014/main" id="{5C9E58F1-6611-FA4E-93CD-5308DCD7D115}"/>
              </a:ext>
            </a:extLst>
          </p:cNvPr>
          <p:cNvSpPr txBox="1"/>
          <p:nvPr/>
        </p:nvSpPr>
        <p:spPr>
          <a:xfrm>
            <a:off x="1218406" y="2275946"/>
            <a:ext cx="15788376"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Number of genotypes that were withdrawn during the reference month</a:t>
            </a:r>
            <a:endParaRPr lang="en-US" b="1" dirty="0"/>
          </a:p>
        </p:txBody>
      </p:sp>
    </p:spTree>
    <p:extLst>
      <p:ext uri="{BB962C8B-B14F-4D97-AF65-F5344CB8AC3E}">
        <p14:creationId xmlns:p14="http://schemas.microsoft.com/office/powerpoint/2010/main" val="235200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E1E7-298B-4A3E-A023-93E7D6879C7D}"/>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Genotype reassigned</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842968A4-52A5-095A-0AD6-012A3D78D46C}"/>
              </a:ext>
            </a:extLst>
          </p:cNvPr>
          <p:cNvSpPr>
            <a:spLocks noGrp="1"/>
          </p:cNvSpPr>
          <p:nvPr>
            <p:ph idx="1"/>
          </p:nvPr>
        </p:nvSpPr>
        <p:spPr>
          <a:xfrm>
            <a:off x="1218406" y="2543448"/>
            <a:ext cx="21931313" cy="8629104"/>
          </a:xfrm>
        </p:spPr>
        <p:txBody>
          <a:bodyPr>
            <a:normAutofit/>
          </a:bodyPr>
          <a:lstStyle/>
          <a:p>
            <a:r>
              <a:rPr lang="en-US" sz="4800" b="1" dirty="0"/>
              <a:t>Metric classification class</a:t>
            </a:r>
            <a:r>
              <a:rPr lang="en-US" sz="4800" dirty="0"/>
              <a:t>: </a:t>
            </a:r>
            <a:r>
              <a:rPr lang="en-US" sz="4800" b="1" dirty="0">
                <a:solidFill>
                  <a:srgbClr val="FFC000"/>
                </a:solidFill>
              </a:rPr>
              <a:t>Major</a:t>
            </a:r>
          </a:p>
          <a:p>
            <a:r>
              <a:rPr lang="en-US" sz="4800" b="1" dirty="0"/>
              <a:t>Threshold</a:t>
            </a:r>
            <a:r>
              <a:rPr lang="en-US" sz="4800" dirty="0"/>
              <a:t>: 1%</a:t>
            </a:r>
          </a:p>
          <a:p>
            <a:r>
              <a:rPr lang="en-US" sz="4800" b="1" dirty="0"/>
              <a:t>Explanation</a:t>
            </a:r>
            <a:r>
              <a:rPr lang="en-US" sz="4800" dirty="0"/>
              <a:t>: Genotypes reassigned to a new animal due to an incorrect initial assignment.</a:t>
            </a:r>
          </a:p>
          <a:p>
            <a:r>
              <a:rPr lang="en-US" sz="4800" b="1" dirty="0">
                <a:latin typeface="Quattrocento Sans" panose="020B0502050000020003" pitchFamily="34" charset="0"/>
              </a:rPr>
              <a:t>Why important: </a:t>
            </a:r>
            <a:r>
              <a:rPr lang="en-US" sz="4800" dirty="0">
                <a:latin typeface="Quattrocento Sans" panose="020B0502050000020003" pitchFamily="34" charset="0"/>
              </a:rPr>
              <a:t>Reassigning genotypes indicates failure in identifying the correct animal. Reassignment requires reprocessing the genotype, which should be minimized.   </a:t>
            </a:r>
            <a:endParaRPr lang="en-US" sz="4800" dirty="0"/>
          </a:p>
        </p:txBody>
      </p:sp>
      <p:sp>
        <p:nvSpPr>
          <p:cNvPr id="4" name="Slide Number Placeholder 3">
            <a:extLst>
              <a:ext uri="{FF2B5EF4-FFF2-40B4-BE49-F238E27FC236}">
                <a16:creationId xmlns:a16="http://schemas.microsoft.com/office/drawing/2014/main" id="{5F0C50FD-658A-2DE1-7633-35E0298ADDB2}"/>
              </a:ext>
            </a:extLst>
          </p:cNvPr>
          <p:cNvSpPr>
            <a:spLocks noGrp="1"/>
          </p:cNvSpPr>
          <p:nvPr>
            <p:ph type="sldNum" sz="quarter" idx="12"/>
          </p:nvPr>
        </p:nvSpPr>
        <p:spPr/>
        <p:txBody>
          <a:bodyPr/>
          <a:lstStyle/>
          <a:p>
            <a:fld id="{9B829770-EC55-6745-BBAB-A0764E32B3AB}" type="slidenum">
              <a:rPr lang="en-US" smtClean="0"/>
              <a:t>18</a:t>
            </a:fld>
            <a:endParaRPr lang="en-US" dirty="0"/>
          </a:p>
        </p:txBody>
      </p:sp>
    </p:spTree>
    <p:extLst>
      <p:ext uri="{BB962C8B-B14F-4D97-AF65-F5344CB8AC3E}">
        <p14:creationId xmlns:p14="http://schemas.microsoft.com/office/powerpoint/2010/main" val="150424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2D85-1CF8-78EF-DF7B-140B9F1ACEA0}"/>
              </a:ext>
            </a:extLst>
          </p:cNvPr>
          <p:cNvSpPr>
            <a:spLocks noGrp="1"/>
          </p:cNvSpPr>
          <p:nvPr>
            <p:ph type="title"/>
          </p:nvPr>
        </p:nvSpPr>
        <p:spPr>
          <a:xfrm>
            <a:off x="974566" y="-499764"/>
            <a:ext cx="21931313" cy="2671342"/>
          </a:xfrm>
        </p:spPr>
        <p:txBody>
          <a:bodyPr/>
          <a:lstStyle/>
          <a:p>
            <a:r>
              <a:rPr lang="en-US" b="1" dirty="0"/>
              <a:t>Genotype reassigned (1%) - </a:t>
            </a:r>
            <a:r>
              <a:rPr lang="en-US" b="1" dirty="0">
                <a:solidFill>
                  <a:srgbClr val="FFC000"/>
                </a:solidFill>
              </a:rPr>
              <a:t>Major</a:t>
            </a:r>
          </a:p>
        </p:txBody>
      </p:sp>
      <p:pic>
        <p:nvPicPr>
          <p:cNvPr id="5" name="Content Placeholder 4">
            <a:extLst>
              <a:ext uri="{FF2B5EF4-FFF2-40B4-BE49-F238E27FC236}">
                <a16:creationId xmlns:a16="http://schemas.microsoft.com/office/drawing/2014/main" id="{4E3EC7CF-BD2E-E2A1-34DE-B68662400C27}"/>
              </a:ext>
            </a:extLst>
          </p:cNvPr>
          <p:cNvPicPr>
            <a:picLocks noGrp="1" noChangeAspect="1"/>
          </p:cNvPicPr>
          <p:nvPr>
            <p:ph idx="1"/>
          </p:nvPr>
        </p:nvPicPr>
        <p:blipFill>
          <a:blip r:embed="rId2"/>
          <a:stretch>
            <a:fillRect/>
          </a:stretch>
        </p:blipFill>
        <p:spPr>
          <a:xfrm>
            <a:off x="3593047" y="4017999"/>
            <a:ext cx="13190270" cy="7928195"/>
          </a:xfrm>
          <a:prstGeom prst="rect">
            <a:avLst/>
          </a:prstGeom>
        </p:spPr>
      </p:pic>
      <p:sp>
        <p:nvSpPr>
          <p:cNvPr id="4" name="Slide Number Placeholder 3">
            <a:extLst>
              <a:ext uri="{FF2B5EF4-FFF2-40B4-BE49-F238E27FC236}">
                <a16:creationId xmlns:a16="http://schemas.microsoft.com/office/drawing/2014/main" id="{C1D7F556-CCDD-CC8B-5FD5-1E26DC2DB665}"/>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19</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
        <p:nvSpPr>
          <p:cNvPr id="3" name="TextBox 2">
            <a:extLst>
              <a:ext uri="{FF2B5EF4-FFF2-40B4-BE49-F238E27FC236}">
                <a16:creationId xmlns:a16="http://schemas.microsoft.com/office/drawing/2014/main" id="{DA62924C-9C67-225A-83C9-FE1C74B1D9F3}"/>
              </a:ext>
            </a:extLst>
          </p:cNvPr>
          <p:cNvSpPr txBox="1"/>
          <p:nvPr/>
        </p:nvSpPr>
        <p:spPr>
          <a:xfrm>
            <a:off x="17162585" y="2497859"/>
            <a:ext cx="6788796" cy="7540526"/>
          </a:xfrm>
          <a:prstGeom prst="rect">
            <a:avLst/>
          </a:prstGeom>
          <a:noFill/>
        </p:spPr>
        <p:txBody>
          <a:bodyPr wrap="square" rtlCol="0">
            <a:spAutoFit/>
          </a:bodyPr>
          <a:lstStyle/>
          <a:p>
            <a:pPr defTabSz="1088090">
              <a:defRPr/>
            </a:pPr>
            <a:r>
              <a:rPr lang="en-US" sz="44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lang="en-US" sz="44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typically have to reassign genotypes when the dairymen provides us with incorrect IDs. This is something that does occur fairly often and we do not have much control over this.</a:t>
            </a:r>
          </a:p>
        </p:txBody>
      </p:sp>
      <p:sp>
        <p:nvSpPr>
          <p:cNvPr id="6" name="TextBox 5">
            <a:extLst>
              <a:ext uri="{FF2B5EF4-FFF2-40B4-BE49-F238E27FC236}">
                <a16:creationId xmlns:a16="http://schemas.microsoft.com/office/drawing/2014/main" id="{262D43C0-D2DB-F766-E8DF-9FA21B8C8AF6}"/>
              </a:ext>
            </a:extLst>
          </p:cNvPr>
          <p:cNvSpPr txBox="1"/>
          <p:nvPr/>
        </p:nvSpPr>
        <p:spPr>
          <a:xfrm>
            <a:off x="1218406" y="2275946"/>
            <a:ext cx="15771390"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Genotypes reassigned to a new animal due to an incorrect initial assignment</a:t>
            </a:r>
            <a:endParaRPr lang="en-US" b="1" dirty="0"/>
          </a:p>
        </p:txBody>
      </p:sp>
    </p:spTree>
    <p:extLst>
      <p:ext uri="{BB962C8B-B14F-4D97-AF65-F5344CB8AC3E}">
        <p14:creationId xmlns:p14="http://schemas.microsoft.com/office/powerpoint/2010/main" val="422786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D1A5-730A-B3D5-432D-BC9CB8620DC1}"/>
              </a:ext>
            </a:extLst>
          </p:cNvPr>
          <p:cNvSpPr>
            <a:spLocks noGrp="1"/>
          </p:cNvSpPr>
          <p:nvPr>
            <p:ph type="title"/>
          </p:nvPr>
        </p:nvSpPr>
        <p:spPr>
          <a:xfrm>
            <a:off x="1218406" y="231756"/>
            <a:ext cx="21931313" cy="2106998"/>
          </a:xfrm>
        </p:spPr>
        <p:txBody>
          <a:bodyPr/>
          <a:lstStyle/>
          <a:p>
            <a:r>
              <a:rPr lang="en-US" b="1" dirty="0"/>
              <a:t>Topics</a:t>
            </a:r>
          </a:p>
        </p:txBody>
      </p:sp>
      <p:sp>
        <p:nvSpPr>
          <p:cNvPr id="3" name="Content Placeholder 2">
            <a:extLst>
              <a:ext uri="{FF2B5EF4-FFF2-40B4-BE49-F238E27FC236}">
                <a16:creationId xmlns:a16="http://schemas.microsoft.com/office/drawing/2014/main" id="{2D8A8CB3-8FA7-2B58-F643-A737F0065238}"/>
              </a:ext>
            </a:extLst>
          </p:cNvPr>
          <p:cNvSpPr>
            <a:spLocks noGrp="1"/>
          </p:cNvSpPr>
          <p:nvPr>
            <p:ph idx="1"/>
          </p:nvPr>
        </p:nvSpPr>
        <p:spPr/>
        <p:txBody>
          <a:bodyPr>
            <a:normAutofit/>
          </a:bodyPr>
          <a:lstStyle/>
          <a:p>
            <a:r>
              <a:rPr lang="en-US" sz="6000" dirty="0"/>
              <a:t>CDCB Nominator QC Metrics Survey results </a:t>
            </a:r>
          </a:p>
          <a:p>
            <a:r>
              <a:rPr lang="en-US" sz="6000" dirty="0"/>
              <a:t>Nominator audit report (2021)</a:t>
            </a:r>
          </a:p>
          <a:p>
            <a:r>
              <a:rPr lang="en-US" sz="6000" dirty="0"/>
              <a:t>Laboratory audit report (2021)</a:t>
            </a:r>
          </a:p>
        </p:txBody>
      </p:sp>
      <p:sp>
        <p:nvSpPr>
          <p:cNvPr id="4" name="Slide Number Placeholder 3">
            <a:extLst>
              <a:ext uri="{FF2B5EF4-FFF2-40B4-BE49-F238E27FC236}">
                <a16:creationId xmlns:a16="http://schemas.microsoft.com/office/drawing/2014/main" id="{B82F2D4E-8003-4A27-650E-F2ABE957EAED}"/>
              </a:ext>
            </a:extLst>
          </p:cNvPr>
          <p:cNvSpPr>
            <a:spLocks noGrp="1"/>
          </p:cNvSpPr>
          <p:nvPr>
            <p:ph type="sldNum" sz="quarter" idx="12"/>
          </p:nvPr>
        </p:nvSpPr>
        <p:spPr/>
        <p:txBody>
          <a:bodyPr/>
          <a:lstStyle/>
          <a:p>
            <a:fld id="{9B829770-EC55-6745-BBAB-A0764E32B3AB}" type="slidenum">
              <a:rPr lang="en-US" smtClean="0"/>
              <a:t>2</a:t>
            </a:fld>
            <a:endParaRPr lang="en-US" dirty="0"/>
          </a:p>
        </p:txBody>
      </p:sp>
    </p:spTree>
    <p:extLst>
      <p:ext uri="{BB962C8B-B14F-4D97-AF65-F5344CB8AC3E}">
        <p14:creationId xmlns:p14="http://schemas.microsoft.com/office/powerpoint/2010/main" val="64778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C7D0-2DA4-A6CB-14E2-7A18EB41C0A8}"/>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Changes in pedigree</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EB9F2B25-96AE-558F-BD15-AA223AF962AA}"/>
              </a:ext>
            </a:extLst>
          </p:cNvPr>
          <p:cNvSpPr>
            <a:spLocks noGrp="1"/>
          </p:cNvSpPr>
          <p:nvPr>
            <p:ph idx="1"/>
          </p:nvPr>
        </p:nvSpPr>
        <p:spPr>
          <a:xfrm>
            <a:off x="617515" y="2129247"/>
            <a:ext cx="21931313" cy="8629104"/>
          </a:xfrm>
        </p:spPr>
        <p:txBody>
          <a:bodyPr>
            <a:normAutofit fontScale="92500" lnSpcReduction="20000"/>
          </a:bodyPr>
          <a:lstStyle/>
          <a:p>
            <a:r>
              <a:rPr lang="en-US" sz="4800" b="1" dirty="0"/>
              <a:t>Metric classification class</a:t>
            </a:r>
            <a:r>
              <a:rPr lang="en-US" sz="4800" dirty="0"/>
              <a:t>: </a:t>
            </a:r>
            <a:r>
              <a:rPr lang="en-US" sz="4800" b="1" dirty="0">
                <a:solidFill>
                  <a:srgbClr val="00B050"/>
                </a:solidFill>
              </a:rPr>
              <a:t>Minor</a:t>
            </a:r>
          </a:p>
          <a:p>
            <a:r>
              <a:rPr lang="en-US" sz="4800" b="1" dirty="0"/>
              <a:t>Threshold</a:t>
            </a:r>
            <a:r>
              <a:rPr lang="en-US" sz="4800" dirty="0"/>
              <a:t>: 25%</a:t>
            </a:r>
          </a:p>
          <a:p>
            <a:r>
              <a:rPr lang="en-US" sz="4800" b="1" dirty="0"/>
              <a:t>Explanation</a:t>
            </a:r>
            <a:r>
              <a:rPr lang="en-US" sz="4800" dirty="0"/>
              <a:t>: Changes in the pedigree of the animal that occurred during the reference month.</a:t>
            </a:r>
          </a:p>
          <a:p>
            <a:r>
              <a:rPr lang="en-US" sz="4800" b="1" dirty="0">
                <a:latin typeface="Quattrocento Sans" panose="020B0502050000020003" pitchFamily="34" charset="0"/>
              </a:rPr>
              <a:t>Why important:</a:t>
            </a:r>
            <a:r>
              <a:rPr lang="en-US" sz="4800" dirty="0">
                <a:latin typeface="Quattrocento Sans" panose="020B0502050000020003" pitchFamily="34" charset="0"/>
              </a:rPr>
              <a:t> This metrics is less important than others, as CDCB understand that commercial hers depends on CDCB to identifying the parentage or they do not always have the complete data. We still need a threshold to identify any abnormal performance. </a:t>
            </a:r>
          </a:p>
          <a:p>
            <a:pPr marL="0" indent="0">
              <a:buNone/>
            </a:pPr>
            <a:r>
              <a:rPr lang="en-US" sz="4800" dirty="0">
                <a:latin typeface="Quattrocento Sans" panose="020B0502050000020003" pitchFamily="34" charset="0"/>
              </a:rPr>
              <a:t>      It is difficult for CDCB to set a customized threshold for each organization.  </a:t>
            </a:r>
            <a:endParaRPr lang="en-US" sz="4800" dirty="0"/>
          </a:p>
        </p:txBody>
      </p:sp>
      <p:sp>
        <p:nvSpPr>
          <p:cNvPr id="4" name="Slide Number Placeholder 3">
            <a:extLst>
              <a:ext uri="{FF2B5EF4-FFF2-40B4-BE49-F238E27FC236}">
                <a16:creationId xmlns:a16="http://schemas.microsoft.com/office/drawing/2014/main" id="{2A57A492-AF91-76E4-7768-7EDBD743ED1D}"/>
              </a:ext>
            </a:extLst>
          </p:cNvPr>
          <p:cNvSpPr>
            <a:spLocks noGrp="1"/>
          </p:cNvSpPr>
          <p:nvPr>
            <p:ph type="sldNum" sz="quarter" idx="12"/>
          </p:nvPr>
        </p:nvSpPr>
        <p:spPr/>
        <p:txBody>
          <a:bodyPr/>
          <a:lstStyle/>
          <a:p>
            <a:fld id="{9B829770-EC55-6745-BBAB-A0764E32B3AB}" type="slidenum">
              <a:rPr lang="en-US" smtClean="0"/>
              <a:t>20</a:t>
            </a:fld>
            <a:endParaRPr lang="en-US" dirty="0"/>
          </a:p>
        </p:txBody>
      </p:sp>
    </p:spTree>
    <p:extLst>
      <p:ext uri="{BB962C8B-B14F-4D97-AF65-F5344CB8AC3E}">
        <p14:creationId xmlns:p14="http://schemas.microsoft.com/office/powerpoint/2010/main" val="188635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5403-6B84-4E56-90D9-189D93D8487B}"/>
              </a:ext>
            </a:extLst>
          </p:cNvPr>
          <p:cNvSpPr>
            <a:spLocks noGrp="1"/>
          </p:cNvSpPr>
          <p:nvPr>
            <p:ph type="title"/>
          </p:nvPr>
        </p:nvSpPr>
        <p:spPr>
          <a:xfrm>
            <a:off x="944086" y="-727152"/>
            <a:ext cx="21931313" cy="2671342"/>
          </a:xfrm>
        </p:spPr>
        <p:txBody>
          <a:bodyPr/>
          <a:lstStyle/>
          <a:p>
            <a:r>
              <a:rPr lang="en-US" b="1" dirty="0"/>
              <a:t>Changes in pedigree (25%) - </a:t>
            </a:r>
            <a:r>
              <a:rPr lang="en-US" b="1" dirty="0">
                <a:solidFill>
                  <a:srgbClr val="00B050"/>
                </a:solidFill>
              </a:rPr>
              <a:t>Minor</a:t>
            </a:r>
          </a:p>
        </p:txBody>
      </p:sp>
      <p:pic>
        <p:nvPicPr>
          <p:cNvPr id="5" name="Content Placeholder 4">
            <a:extLst>
              <a:ext uri="{FF2B5EF4-FFF2-40B4-BE49-F238E27FC236}">
                <a16:creationId xmlns:a16="http://schemas.microsoft.com/office/drawing/2014/main" id="{1F58F45D-33D2-3160-7809-038C8EE97B17}"/>
              </a:ext>
            </a:extLst>
          </p:cNvPr>
          <p:cNvPicPr>
            <a:picLocks noGrp="1" noChangeAspect="1"/>
          </p:cNvPicPr>
          <p:nvPr>
            <p:ph idx="1"/>
          </p:nvPr>
        </p:nvPicPr>
        <p:blipFill>
          <a:blip r:embed="rId2"/>
          <a:stretch>
            <a:fillRect/>
          </a:stretch>
        </p:blipFill>
        <p:spPr>
          <a:xfrm>
            <a:off x="3672726" y="4114117"/>
            <a:ext cx="13401685" cy="8055269"/>
          </a:xfrm>
          <a:prstGeom prst="rect">
            <a:avLst/>
          </a:prstGeom>
        </p:spPr>
      </p:pic>
      <p:sp>
        <p:nvSpPr>
          <p:cNvPr id="4" name="Slide Number Placeholder 3">
            <a:extLst>
              <a:ext uri="{FF2B5EF4-FFF2-40B4-BE49-F238E27FC236}">
                <a16:creationId xmlns:a16="http://schemas.microsoft.com/office/drawing/2014/main" id="{05D8A768-E515-314F-7FB7-5546D4970B2F}"/>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21</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
        <p:nvSpPr>
          <p:cNvPr id="3" name="TextBox 2">
            <a:extLst>
              <a:ext uri="{FF2B5EF4-FFF2-40B4-BE49-F238E27FC236}">
                <a16:creationId xmlns:a16="http://schemas.microsoft.com/office/drawing/2014/main" id="{0E069899-60A8-1C64-7C8F-2E23262ED3AF}"/>
              </a:ext>
            </a:extLst>
          </p:cNvPr>
          <p:cNvSpPr txBox="1"/>
          <p:nvPr/>
        </p:nvSpPr>
        <p:spPr>
          <a:xfrm>
            <a:off x="17463823" y="2266449"/>
            <a:ext cx="6673614" cy="11079956"/>
          </a:xfrm>
          <a:prstGeom prst="rect">
            <a:avLst/>
          </a:prstGeom>
          <a:noFill/>
        </p:spPr>
        <p:txBody>
          <a:bodyPr wrap="square" rtlCol="0">
            <a:spAutoFit/>
          </a:bodyPr>
          <a:lstStyle/>
          <a:p>
            <a:pPr defTabSz="1088090">
              <a:defRPr/>
            </a:pPr>
            <a:r>
              <a:rPr lang="en-US" sz="42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lang="en-US" sz="42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find this metric a lot more useful if a "standard" level for each organization was identified and then anything above that was flagged. </a:t>
            </a:r>
          </a:p>
          <a:p>
            <a:pPr marL="0" marR="0" lvl="0" indent="0" algn="l" defTabSz="108809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a few commercial herds who don't really care about data</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a change is needed we changes it when necessary.</a:t>
            </a:r>
          </a:p>
        </p:txBody>
      </p:sp>
      <p:sp>
        <p:nvSpPr>
          <p:cNvPr id="6" name="TextBox 5">
            <a:extLst>
              <a:ext uri="{FF2B5EF4-FFF2-40B4-BE49-F238E27FC236}">
                <a16:creationId xmlns:a16="http://schemas.microsoft.com/office/drawing/2014/main" id="{D095594C-94A3-9CBD-6A45-166D850A70CE}"/>
              </a:ext>
            </a:extLst>
          </p:cNvPr>
          <p:cNvSpPr txBox="1"/>
          <p:nvPr/>
        </p:nvSpPr>
        <p:spPr>
          <a:xfrm>
            <a:off x="1218406" y="2275946"/>
            <a:ext cx="15771390"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Changes in the pedigree of the animal that occurred during the reference month</a:t>
            </a:r>
            <a:endParaRPr lang="en-US" b="1" dirty="0"/>
          </a:p>
        </p:txBody>
      </p:sp>
    </p:spTree>
    <p:extLst>
      <p:ext uri="{BB962C8B-B14F-4D97-AF65-F5344CB8AC3E}">
        <p14:creationId xmlns:p14="http://schemas.microsoft.com/office/powerpoint/2010/main" val="141939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237E-D5ED-5E53-9F99-89A9E5B410DA}"/>
              </a:ext>
            </a:extLst>
          </p:cNvPr>
          <p:cNvSpPr>
            <a:spLocks noGrp="1"/>
          </p:cNvSpPr>
          <p:nvPr>
            <p:ph type="title"/>
          </p:nvPr>
        </p:nvSpPr>
        <p:spPr>
          <a:xfrm>
            <a:off x="822166" y="-784847"/>
            <a:ext cx="21931313" cy="2671342"/>
          </a:xfrm>
        </p:spPr>
        <p:txBody>
          <a:bodyPr/>
          <a:lstStyle/>
          <a:p>
            <a:r>
              <a:rPr lang="en-US" b="1" dirty="0"/>
              <a:t>Sire pedigree missing (1%) - </a:t>
            </a:r>
            <a:r>
              <a:rPr lang="en-US" b="1" dirty="0">
                <a:solidFill>
                  <a:srgbClr val="00B050"/>
                </a:solidFill>
              </a:rPr>
              <a:t>Minor</a:t>
            </a:r>
          </a:p>
        </p:txBody>
      </p:sp>
      <p:sp>
        <p:nvSpPr>
          <p:cNvPr id="4" name="Slide Number Placeholder 3">
            <a:extLst>
              <a:ext uri="{FF2B5EF4-FFF2-40B4-BE49-F238E27FC236}">
                <a16:creationId xmlns:a16="http://schemas.microsoft.com/office/drawing/2014/main" id="{64667734-9588-6142-1D97-D8655A7D45F5}"/>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22</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8" name="Content Placeholder 7">
            <a:extLst>
              <a:ext uri="{FF2B5EF4-FFF2-40B4-BE49-F238E27FC236}">
                <a16:creationId xmlns:a16="http://schemas.microsoft.com/office/drawing/2014/main" id="{365C0474-89AE-E446-9C33-FDFC717F4FF6}"/>
              </a:ext>
            </a:extLst>
          </p:cNvPr>
          <p:cNvPicPr>
            <a:picLocks noGrp="1" noChangeAspect="1"/>
          </p:cNvPicPr>
          <p:nvPr>
            <p:ph idx="1"/>
          </p:nvPr>
        </p:nvPicPr>
        <p:blipFill>
          <a:blip r:embed="rId2"/>
          <a:stretch>
            <a:fillRect/>
          </a:stretch>
        </p:blipFill>
        <p:spPr>
          <a:xfrm>
            <a:off x="4195279" y="4081168"/>
            <a:ext cx="13268544" cy="7957597"/>
          </a:xfrm>
          <a:prstGeom prst="rect">
            <a:avLst/>
          </a:prstGeom>
        </p:spPr>
      </p:pic>
      <p:sp>
        <p:nvSpPr>
          <p:cNvPr id="3" name="TextBox 2">
            <a:extLst>
              <a:ext uri="{FF2B5EF4-FFF2-40B4-BE49-F238E27FC236}">
                <a16:creationId xmlns:a16="http://schemas.microsoft.com/office/drawing/2014/main" id="{D1F3CFBD-4887-7029-C452-685C1A8D1275}"/>
              </a:ext>
            </a:extLst>
          </p:cNvPr>
          <p:cNvSpPr txBox="1"/>
          <p:nvPr/>
        </p:nvSpPr>
        <p:spPr>
          <a:xfrm>
            <a:off x="17924207" y="3272388"/>
            <a:ext cx="6166338" cy="5509200"/>
          </a:xfrm>
          <a:prstGeom prst="rect">
            <a:avLst/>
          </a:prstGeom>
          <a:noFill/>
        </p:spPr>
        <p:txBody>
          <a:bodyPr wrap="square" rtlCol="0">
            <a:spAutoFit/>
          </a:bodyPr>
          <a:lstStyle/>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1088090">
              <a:defRPr/>
            </a:pPr>
            <a:r>
              <a:rPr lang="en-US" sz="4400" b="1" u="sng" dirty="0">
                <a:solidFill>
                  <a:srgbClr val="000000"/>
                </a:solidFill>
                <a:latin typeface="Arial" panose="020B0604020202020204" pitchFamily="34" charset="0"/>
              </a:rPr>
              <a:t>Comments:</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4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Sometimes sires are unknown and genotyping is being used to determine the sire.</a:t>
            </a:r>
          </a:p>
        </p:txBody>
      </p:sp>
      <p:sp>
        <p:nvSpPr>
          <p:cNvPr id="5" name="TextBox 4">
            <a:extLst>
              <a:ext uri="{FF2B5EF4-FFF2-40B4-BE49-F238E27FC236}">
                <a16:creationId xmlns:a16="http://schemas.microsoft.com/office/drawing/2014/main" id="{28B8CF39-0B84-6D1C-3E5C-B804999C9DFB}"/>
              </a:ext>
            </a:extLst>
          </p:cNvPr>
          <p:cNvSpPr txBox="1"/>
          <p:nvPr/>
        </p:nvSpPr>
        <p:spPr>
          <a:xfrm>
            <a:off x="1218405" y="2275946"/>
            <a:ext cx="16245417"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Counts of genotypes without pedigree information of the corresponding sire ID in the CDCB database.</a:t>
            </a:r>
            <a:endParaRPr lang="en-US" b="1" dirty="0"/>
          </a:p>
        </p:txBody>
      </p:sp>
    </p:spTree>
    <p:extLst>
      <p:ext uri="{BB962C8B-B14F-4D97-AF65-F5344CB8AC3E}">
        <p14:creationId xmlns:p14="http://schemas.microsoft.com/office/powerpoint/2010/main" val="51511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31FF-6E99-8F43-4502-5B8754895B18}"/>
              </a:ext>
            </a:extLst>
          </p:cNvPr>
          <p:cNvSpPr>
            <a:spLocks noGrp="1"/>
          </p:cNvSpPr>
          <p:nvPr>
            <p:ph type="title"/>
          </p:nvPr>
        </p:nvSpPr>
        <p:spPr/>
        <p:txBody>
          <a:bodyPr/>
          <a:lstStyle/>
          <a:p>
            <a:r>
              <a:rPr lang="en-US" b="1" i="0" dirty="0">
                <a:solidFill>
                  <a:srgbClr val="555555"/>
                </a:solidFill>
                <a:effectLst/>
                <a:latin typeface="Trebuchet MS" panose="020B0603020202020204" pitchFamily="34" charset="0"/>
              </a:rPr>
              <a:t>Dam pedigree missing</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1B5EFD90-0674-F2DA-FA40-5D0B21B55BA6}"/>
              </a:ext>
            </a:extLst>
          </p:cNvPr>
          <p:cNvSpPr>
            <a:spLocks noGrp="1"/>
          </p:cNvSpPr>
          <p:nvPr>
            <p:ph idx="1"/>
          </p:nvPr>
        </p:nvSpPr>
        <p:spPr>
          <a:xfrm>
            <a:off x="1218405" y="1920241"/>
            <a:ext cx="22373115" cy="10202090"/>
          </a:xfrm>
        </p:spPr>
        <p:txBody>
          <a:bodyPr>
            <a:normAutofit lnSpcReduction="10000"/>
          </a:bodyPr>
          <a:lstStyle/>
          <a:p>
            <a:r>
              <a:rPr lang="en-US" sz="4800" b="1" dirty="0"/>
              <a:t>Metric classification class: </a:t>
            </a:r>
            <a:r>
              <a:rPr lang="en-US" sz="4800" b="1" dirty="0">
                <a:solidFill>
                  <a:srgbClr val="00B050"/>
                </a:solidFill>
              </a:rPr>
              <a:t>Minor</a:t>
            </a:r>
          </a:p>
          <a:p>
            <a:r>
              <a:rPr lang="en-US" sz="4800" b="1" dirty="0"/>
              <a:t>Threshold</a:t>
            </a:r>
            <a:r>
              <a:rPr lang="en-US" sz="4800" dirty="0"/>
              <a:t>: 10%</a:t>
            </a:r>
          </a:p>
          <a:p>
            <a:r>
              <a:rPr lang="en-US" sz="4800" b="1" dirty="0"/>
              <a:t>Explanation</a:t>
            </a:r>
            <a:r>
              <a:rPr lang="en-US" sz="4800" dirty="0"/>
              <a:t>: This metric includes genotypes without pedigree information of the corresponding dam ID in the CDCB database. Unfortunately, this information is not always available on the farm. A high value in this metric may suggest that additional work with customers is needed.</a:t>
            </a:r>
          </a:p>
          <a:p>
            <a:r>
              <a:rPr lang="en-US" sz="4800" b="1" dirty="0">
                <a:latin typeface="Quattrocento Sans" panose="020B0502050000020003" pitchFamily="34" charset="0"/>
              </a:rPr>
              <a:t>Why important:</a:t>
            </a:r>
            <a:r>
              <a:rPr lang="en-US" sz="4800" dirty="0">
                <a:latin typeface="Quattrocento Sans" panose="020B0502050000020003" pitchFamily="34" charset="0"/>
              </a:rPr>
              <a:t> This metrics is less important than others, as CDCB understand that commercial hers depends on CDCB to identifying the parentage or they do not always have the complete data. </a:t>
            </a:r>
            <a:endParaRPr lang="en-US" sz="4800" dirty="0"/>
          </a:p>
          <a:p>
            <a:endParaRPr lang="en-US" sz="4800" dirty="0"/>
          </a:p>
        </p:txBody>
      </p:sp>
      <p:sp>
        <p:nvSpPr>
          <p:cNvPr id="4" name="Slide Number Placeholder 3">
            <a:extLst>
              <a:ext uri="{FF2B5EF4-FFF2-40B4-BE49-F238E27FC236}">
                <a16:creationId xmlns:a16="http://schemas.microsoft.com/office/drawing/2014/main" id="{82C82320-AA17-4CDD-2FB6-6B51A102A199}"/>
              </a:ext>
            </a:extLst>
          </p:cNvPr>
          <p:cNvSpPr>
            <a:spLocks noGrp="1"/>
          </p:cNvSpPr>
          <p:nvPr>
            <p:ph type="sldNum" sz="quarter" idx="12"/>
          </p:nvPr>
        </p:nvSpPr>
        <p:spPr/>
        <p:txBody>
          <a:bodyPr/>
          <a:lstStyle/>
          <a:p>
            <a:fld id="{9B829770-EC55-6745-BBAB-A0764E32B3AB}" type="slidenum">
              <a:rPr lang="en-US" smtClean="0"/>
              <a:t>23</a:t>
            </a:fld>
            <a:endParaRPr lang="en-US" dirty="0"/>
          </a:p>
        </p:txBody>
      </p:sp>
    </p:spTree>
    <p:extLst>
      <p:ext uri="{BB962C8B-B14F-4D97-AF65-F5344CB8AC3E}">
        <p14:creationId xmlns:p14="http://schemas.microsoft.com/office/powerpoint/2010/main" val="69747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FE2F-93D6-7087-3160-D950F768E7AD}"/>
              </a:ext>
            </a:extLst>
          </p:cNvPr>
          <p:cNvSpPr>
            <a:spLocks noGrp="1"/>
          </p:cNvSpPr>
          <p:nvPr>
            <p:ph type="title"/>
          </p:nvPr>
        </p:nvSpPr>
        <p:spPr>
          <a:xfrm>
            <a:off x="760223" y="-650257"/>
            <a:ext cx="21931313" cy="2671342"/>
          </a:xfrm>
        </p:spPr>
        <p:txBody>
          <a:bodyPr/>
          <a:lstStyle/>
          <a:p>
            <a:r>
              <a:rPr lang="en-US" b="1" dirty="0"/>
              <a:t>Dam pedigree missing (10%) - </a:t>
            </a:r>
            <a:r>
              <a:rPr lang="en-US" b="1" dirty="0">
                <a:solidFill>
                  <a:srgbClr val="00B050"/>
                </a:solidFill>
              </a:rPr>
              <a:t>Minor</a:t>
            </a:r>
          </a:p>
        </p:txBody>
      </p:sp>
      <p:sp>
        <p:nvSpPr>
          <p:cNvPr id="4" name="Slide Number Placeholder 3">
            <a:extLst>
              <a:ext uri="{FF2B5EF4-FFF2-40B4-BE49-F238E27FC236}">
                <a16:creationId xmlns:a16="http://schemas.microsoft.com/office/drawing/2014/main" id="{69AFE05B-8E55-FD4C-B5DF-AEA8EB2C02BF}"/>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24</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6" name="Picture 5">
            <a:extLst>
              <a:ext uri="{FF2B5EF4-FFF2-40B4-BE49-F238E27FC236}">
                <a16:creationId xmlns:a16="http://schemas.microsoft.com/office/drawing/2014/main" id="{EF12DA37-E19E-A6C5-BD48-D41592836604}"/>
              </a:ext>
            </a:extLst>
          </p:cNvPr>
          <p:cNvPicPr>
            <a:picLocks noChangeAspect="1"/>
          </p:cNvPicPr>
          <p:nvPr/>
        </p:nvPicPr>
        <p:blipFill>
          <a:blip r:embed="rId2"/>
          <a:stretch>
            <a:fillRect/>
          </a:stretch>
        </p:blipFill>
        <p:spPr>
          <a:xfrm>
            <a:off x="3510116" y="4134808"/>
            <a:ext cx="13145706" cy="7901410"/>
          </a:xfrm>
          <a:prstGeom prst="rect">
            <a:avLst/>
          </a:prstGeom>
        </p:spPr>
      </p:pic>
      <p:sp>
        <p:nvSpPr>
          <p:cNvPr id="3" name="TextBox 2">
            <a:extLst>
              <a:ext uri="{FF2B5EF4-FFF2-40B4-BE49-F238E27FC236}">
                <a16:creationId xmlns:a16="http://schemas.microsoft.com/office/drawing/2014/main" id="{AF245A4E-29C7-7F5C-7490-D5FEEADD1BFB}"/>
              </a:ext>
            </a:extLst>
          </p:cNvPr>
          <p:cNvSpPr txBox="1"/>
          <p:nvPr/>
        </p:nvSpPr>
        <p:spPr>
          <a:xfrm>
            <a:off x="16989796" y="2135628"/>
            <a:ext cx="7042511" cy="11172289"/>
          </a:xfrm>
          <a:prstGeom prst="rect">
            <a:avLst/>
          </a:prstGeom>
          <a:noFill/>
        </p:spPr>
        <p:txBody>
          <a:bodyPr wrap="square" rtlCol="0">
            <a:spAutoFit/>
          </a:bodyPr>
          <a:lstStyle/>
          <a:p>
            <a:pPr defTabSz="1088090">
              <a:defRPr/>
            </a:pPr>
            <a:r>
              <a:rPr lang="en-US" sz="4000" b="1" u="sng" dirty="0">
                <a:solidFill>
                  <a:srgbClr val="000000"/>
                </a:solidFill>
                <a:latin typeface="Arial" panose="020B0604020202020204" pitchFamily="34" charset="0"/>
              </a:rPr>
              <a:t>Comments:</a:t>
            </a:r>
          </a:p>
          <a:p>
            <a:pPr marR="0" lvl="0" algn="l" defTabSz="1088090" rtl="0" eaLnBrk="1" fontAlgn="auto" latinLnBrk="0" hangingPunct="1">
              <a:lnSpc>
                <a:spcPct val="100000"/>
              </a:lnSpc>
              <a:spcBef>
                <a:spcPts val="0"/>
              </a:spcBef>
              <a:spcAft>
                <a:spcPts val="0"/>
              </a:spcAft>
              <a:buClrTx/>
              <a:buSzTx/>
              <a:tabLst/>
              <a:defRPr/>
            </a:pPr>
            <a:endParaRPr lang="en-US" sz="4000" dirty="0">
              <a:solidFill>
                <a:prstClr val="black"/>
              </a:solidFill>
              <a:latin typeface="Arial" panose="020B0604020202020204" pitchFamily="34" charset="0"/>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vast majority of international (commercial ) animals do not have dams that have been tested, so we will always miss this metric.</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it comes to herds starting using genomic tools, it is often complicated not to reach that threshold.</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would be good to split this out into US-based versus international-based animals.</a:t>
            </a:r>
          </a:p>
        </p:txBody>
      </p:sp>
      <p:sp>
        <p:nvSpPr>
          <p:cNvPr id="5" name="TextBox 4">
            <a:extLst>
              <a:ext uri="{FF2B5EF4-FFF2-40B4-BE49-F238E27FC236}">
                <a16:creationId xmlns:a16="http://schemas.microsoft.com/office/drawing/2014/main" id="{C00E7A4F-1069-8A89-BE8C-F76D0C5D6068}"/>
              </a:ext>
            </a:extLst>
          </p:cNvPr>
          <p:cNvSpPr txBox="1"/>
          <p:nvPr/>
        </p:nvSpPr>
        <p:spPr>
          <a:xfrm>
            <a:off x="1218406" y="2275946"/>
            <a:ext cx="15437416" cy="1415772"/>
          </a:xfrm>
          <a:prstGeom prst="rect">
            <a:avLst/>
          </a:prstGeom>
          <a:noFill/>
        </p:spPr>
        <p:txBody>
          <a:bodyPr wrap="square">
            <a:spAutoFit/>
          </a:bodyPr>
          <a:lstStyle/>
          <a:p>
            <a:pPr marL="571500" indent="-571500" algn="just">
              <a:buFont typeface="Arial" panose="020B0604020202020204" pitchFamily="34" charset="0"/>
              <a:buChar char="•"/>
            </a:pPr>
            <a:r>
              <a:rPr lang="en-US" dirty="0"/>
              <a:t>Genotypes reassigned to a new animal due to an incorrect initial assignment</a:t>
            </a:r>
            <a:endParaRPr lang="en-US" b="1" dirty="0"/>
          </a:p>
        </p:txBody>
      </p:sp>
    </p:spTree>
    <p:extLst>
      <p:ext uri="{BB962C8B-B14F-4D97-AF65-F5344CB8AC3E}">
        <p14:creationId xmlns:p14="http://schemas.microsoft.com/office/powerpoint/2010/main" val="367168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atter chart&#10;&#10;Description automatically generated">
            <a:extLst>
              <a:ext uri="{FF2B5EF4-FFF2-40B4-BE49-F238E27FC236}">
                <a16:creationId xmlns:a16="http://schemas.microsoft.com/office/drawing/2014/main" id="{0FA215F4-5130-8BDF-2276-4F8FA2DB9E6B}"/>
              </a:ext>
            </a:extLst>
          </p:cNvPr>
          <p:cNvPicPr>
            <a:picLocks noChangeAspect="1"/>
          </p:cNvPicPr>
          <p:nvPr/>
        </p:nvPicPr>
        <p:blipFill>
          <a:blip r:embed="rId2"/>
          <a:stretch>
            <a:fillRect/>
          </a:stretch>
        </p:blipFill>
        <p:spPr>
          <a:xfrm>
            <a:off x="5344067" y="10809005"/>
            <a:ext cx="12119756" cy="2906995"/>
          </a:xfrm>
          <a:prstGeom prst="rect">
            <a:avLst/>
          </a:prstGeom>
        </p:spPr>
      </p:pic>
      <p:sp>
        <p:nvSpPr>
          <p:cNvPr id="4" name="Slide Number Placeholder 3">
            <a:extLst>
              <a:ext uri="{FF2B5EF4-FFF2-40B4-BE49-F238E27FC236}">
                <a16:creationId xmlns:a16="http://schemas.microsoft.com/office/drawing/2014/main" id="{8E772BBE-B988-96CF-C9E5-480E8293AE7A}"/>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25</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10" name="Content Placeholder 9">
            <a:extLst>
              <a:ext uri="{FF2B5EF4-FFF2-40B4-BE49-F238E27FC236}">
                <a16:creationId xmlns:a16="http://schemas.microsoft.com/office/drawing/2014/main" id="{EA5E573D-6451-A783-467D-E2A1B4108562}"/>
              </a:ext>
            </a:extLst>
          </p:cNvPr>
          <p:cNvPicPr>
            <a:picLocks noGrp="1" noChangeAspect="1"/>
          </p:cNvPicPr>
          <p:nvPr>
            <p:ph idx="1"/>
          </p:nvPr>
        </p:nvPicPr>
        <p:blipFill>
          <a:blip r:embed="rId3"/>
          <a:stretch>
            <a:fillRect/>
          </a:stretch>
        </p:blipFill>
        <p:spPr>
          <a:xfrm>
            <a:off x="3008671" y="13187"/>
            <a:ext cx="17514070" cy="11077600"/>
          </a:xfrm>
          <a:prstGeom prst="rect">
            <a:avLst/>
          </a:prstGeom>
          <a:solidFill>
            <a:schemeClr val="bg1"/>
          </a:solidFill>
        </p:spPr>
      </p:pic>
      <p:sp>
        <p:nvSpPr>
          <p:cNvPr id="7" name="Title 1">
            <a:extLst>
              <a:ext uri="{FF2B5EF4-FFF2-40B4-BE49-F238E27FC236}">
                <a16:creationId xmlns:a16="http://schemas.microsoft.com/office/drawing/2014/main" id="{2E1C8F37-4034-8257-87C1-5F1847160162}"/>
              </a:ext>
            </a:extLst>
          </p:cNvPr>
          <p:cNvSpPr>
            <a:spLocks noGrp="1"/>
          </p:cNvSpPr>
          <p:nvPr>
            <p:ph type="title"/>
          </p:nvPr>
        </p:nvSpPr>
        <p:spPr>
          <a:xfrm>
            <a:off x="5344067" y="13186"/>
            <a:ext cx="13299533" cy="2174157"/>
          </a:xfrm>
          <a:solidFill>
            <a:schemeClr val="bg1"/>
          </a:solidFill>
        </p:spPr>
        <p:txBody>
          <a:bodyPr/>
          <a:lstStyle/>
          <a:p>
            <a:r>
              <a:rPr lang="en-US" b="1" dirty="0"/>
              <a:t>Average Feedback Scores</a:t>
            </a:r>
          </a:p>
        </p:txBody>
      </p:sp>
    </p:spTree>
    <p:extLst>
      <p:ext uri="{BB962C8B-B14F-4D97-AF65-F5344CB8AC3E}">
        <p14:creationId xmlns:p14="http://schemas.microsoft.com/office/powerpoint/2010/main" val="9885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ABFEA-E47B-F56D-148C-AB55CA5B33B9}"/>
              </a:ext>
            </a:extLst>
          </p:cNvPr>
          <p:cNvSpPr>
            <a:spLocks noGrp="1"/>
          </p:cNvSpPr>
          <p:nvPr>
            <p:ph idx="1"/>
          </p:nvPr>
        </p:nvSpPr>
        <p:spPr>
          <a:xfrm>
            <a:off x="1452868" y="2265692"/>
            <a:ext cx="21931313" cy="11332320"/>
          </a:xfrm>
        </p:spPr>
        <p:txBody>
          <a:bodyPr>
            <a:noAutofit/>
          </a:bodyPr>
          <a:lstStyle/>
          <a:p>
            <a:r>
              <a:rPr lang="en-US" sz="4500" dirty="0"/>
              <a:t>It was a great opportunity for CDCB to understand what nominators think about the metrics </a:t>
            </a:r>
          </a:p>
          <a:p>
            <a:r>
              <a:rPr lang="en-US" sz="4500" dirty="0"/>
              <a:t>Nominators gave an average satisfaction score of approximately 4 or higher for critical and core metrics, meaning those metrics are well accepted by nominators.</a:t>
            </a:r>
          </a:p>
          <a:p>
            <a:r>
              <a:rPr lang="en-US" sz="4500" dirty="0"/>
              <a:t> Lower satisfaction (avg ~ 3.5) for minor metrics mostly due to the difficulty of setting a threshold for all nominators who have different business model</a:t>
            </a:r>
          </a:p>
          <a:p>
            <a:r>
              <a:rPr lang="en-US" sz="4500" dirty="0"/>
              <a:t>CDCB will review your comments and metrics  </a:t>
            </a:r>
          </a:p>
          <a:p>
            <a:r>
              <a:rPr lang="en-US" sz="4500" dirty="0"/>
              <a:t>Thank you very much for your effort to meet our expectations and to provide your opinions!</a:t>
            </a:r>
          </a:p>
          <a:p>
            <a:pPr marL="0" indent="0">
              <a:buNone/>
            </a:pPr>
            <a:endParaRPr lang="en-US" sz="4500" dirty="0"/>
          </a:p>
        </p:txBody>
      </p:sp>
      <p:sp>
        <p:nvSpPr>
          <p:cNvPr id="4" name="Slide Number Placeholder 3">
            <a:extLst>
              <a:ext uri="{FF2B5EF4-FFF2-40B4-BE49-F238E27FC236}">
                <a16:creationId xmlns:a16="http://schemas.microsoft.com/office/drawing/2014/main" id="{8E7FD2DA-AAA2-6638-A883-AB1030164EE4}"/>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26</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
        <p:nvSpPr>
          <p:cNvPr id="5" name="TextBox 4">
            <a:extLst>
              <a:ext uri="{FF2B5EF4-FFF2-40B4-BE49-F238E27FC236}">
                <a16:creationId xmlns:a16="http://schemas.microsoft.com/office/drawing/2014/main" id="{A96FF08B-0F7E-E370-8383-179173CF904A}"/>
              </a:ext>
            </a:extLst>
          </p:cNvPr>
          <p:cNvSpPr txBox="1"/>
          <p:nvPr/>
        </p:nvSpPr>
        <p:spPr>
          <a:xfrm>
            <a:off x="1452868" y="703663"/>
            <a:ext cx="15709717" cy="1323439"/>
          </a:xfrm>
          <a:prstGeom prst="rect">
            <a:avLst/>
          </a:prstGeom>
          <a:noFill/>
        </p:spPr>
        <p:txBody>
          <a:bodyPr wrap="square" rtlCol="0">
            <a:spAutoFit/>
          </a:bodyPr>
          <a:lstStyle/>
          <a:p>
            <a:pPr marL="0" marR="0" lvl="0" indent="0" algn="l" defTabSz="108809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Quattrocento Sans" panose="020B0502050000020003" pitchFamily="34" charset="0"/>
                <a:ea typeface="+mn-ea"/>
                <a:cs typeface="+mn-cs"/>
              </a:rPr>
              <a:t>Summary</a:t>
            </a:r>
          </a:p>
        </p:txBody>
      </p:sp>
    </p:spTree>
    <p:extLst>
      <p:ext uri="{BB962C8B-B14F-4D97-AF65-F5344CB8AC3E}">
        <p14:creationId xmlns:p14="http://schemas.microsoft.com/office/powerpoint/2010/main" val="32329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F249E-D4DA-D994-23C0-B31D9320F311}"/>
              </a:ext>
            </a:extLst>
          </p:cNvPr>
          <p:cNvSpPr>
            <a:spLocks noGrp="1"/>
          </p:cNvSpPr>
          <p:nvPr>
            <p:ph idx="1"/>
          </p:nvPr>
        </p:nvSpPr>
        <p:spPr>
          <a:xfrm>
            <a:off x="3656805" y="5168958"/>
            <a:ext cx="17425195" cy="2352719"/>
          </a:xfrm>
        </p:spPr>
        <p:txBody>
          <a:bodyPr/>
          <a:lstStyle/>
          <a:p>
            <a:pPr marL="0" indent="0">
              <a:buNone/>
            </a:pPr>
            <a:r>
              <a:rPr lang="en-US" b="1" dirty="0"/>
              <a:t>                   Any Questions?</a:t>
            </a:r>
          </a:p>
        </p:txBody>
      </p:sp>
      <p:sp>
        <p:nvSpPr>
          <p:cNvPr id="4" name="Slide Number Placeholder 3">
            <a:extLst>
              <a:ext uri="{FF2B5EF4-FFF2-40B4-BE49-F238E27FC236}">
                <a16:creationId xmlns:a16="http://schemas.microsoft.com/office/drawing/2014/main" id="{0570C400-7789-0BB7-3CA4-4EB2A44243D4}"/>
              </a:ext>
            </a:extLst>
          </p:cNvPr>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27</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Tree>
    <p:extLst>
      <p:ext uri="{BB962C8B-B14F-4D97-AF65-F5344CB8AC3E}">
        <p14:creationId xmlns:p14="http://schemas.microsoft.com/office/powerpoint/2010/main" val="277155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827609" y="3386274"/>
            <a:ext cx="20712906" cy="2940050"/>
          </a:xfrm>
        </p:spPr>
        <p:txBody>
          <a:bodyPr vert="horz" lIns="217618" tIns="108809" rIns="217618" bIns="108809" rtlCol="0" anchor="b">
            <a:noAutofit/>
          </a:bodyPr>
          <a:lstStyle/>
          <a:p>
            <a:pPr defTabSz="1088090"/>
            <a:r>
              <a:rPr lang="en-US" dirty="0">
                <a:latin typeface="Quattrocento Sans"/>
              </a:rPr>
              <a:t>2021 Nominator Audit Report </a:t>
            </a:r>
          </a:p>
        </p:txBody>
      </p:sp>
      <p:sp>
        <p:nvSpPr>
          <p:cNvPr id="4" name="Subtitle 2">
            <a:extLst>
              <a:ext uri="{FF2B5EF4-FFF2-40B4-BE49-F238E27FC236}">
                <a16:creationId xmlns:a16="http://schemas.microsoft.com/office/drawing/2014/main" id="{B6933289-422A-202E-6E92-476C01B16048}"/>
              </a:ext>
            </a:extLst>
          </p:cNvPr>
          <p:cNvSpPr txBox="1">
            <a:spLocks/>
          </p:cNvSpPr>
          <p:nvPr/>
        </p:nvSpPr>
        <p:spPr>
          <a:xfrm>
            <a:off x="4073229" y="6544491"/>
            <a:ext cx="17057688" cy="3200203"/>
          </a:xfrm>
          <a:prstGeom prst="rect">
            <a:avLst/>
          </a:prstGeom>
        </p:spPr>
        <p:txBody>
          <a:bodyPr vert="horz" lIns="216914" tIns="108466" rIns="216914" bIns="108466" rtlCol="0">
            <a:normAutofit fontScale="25000" lnSpcReduction="20000"/>
          </a:bodyPr>
          <a:lstStyle>
            <a:lvl1pPr marL="0" indent="0" algn="ctr" defTabSz="1084549" rtl="0" eaLnBrk="1" latinLnBrk="0" hangingPunct="1">
              <a:lnSpc>
                <a:spcPct val="150000"/>
              </a:lnSpc>
              <a:spcBef>
                <a:spcPts val="0"/>
              </a:spcBef>
              <a:spcAft>
                <a:spcPts val="600"/>
              </a:spcAft>
              <a:buClr>
                <a:schemeClr val="accent2"/>
              </a:buClr>
              <a:buSzPct val="100000"/>
              <a:buFont typeface="Arial"/>
              <a:buNone/>
              <a:defRPr sz="5900" kern="1200">
                <a:solidFill>
                  <a:schemeClr val="bg1"/>
                </a:solidFill>
                <a:latin typeface="Calibri" panose="020F0502020204030204" pitchFamily="34" charset="0"/>
                <a:ea typeface="+mn-ea"/>
                <a:cs typeface="Calibri" panose="020F0502020204030204" pitchFamily="34" charset="0"/>
              </a:defRPr>
            </a:lvl1pPr>
            <a:lvl2pPr marL="1084549" indent="0" algn="ctr" defTabSz="1084549" rtl="0" eaLnBrk="1" latinLnBrk="0" hangingPunct="1">
              <a:lnSpc>
                <a:spcPct val="150000"/>
              </a:lnSpc>
              <a:spcBef>
                <a:spcPts val="0"/>
              </a:spcBef>
              <a:spcAft>
                <a:spcPts val="600"/>
              </a:spcAft>
              <a:buClr>
                <a:schemeClr val="accent2"/>
              </a:buClr>
              <a:buSzPct val="100000"/>
              <a:buFont typeface="Arial"/>
              <a:buNone/>
              <a:defRPr sz="6700" kern="1200">
                <a:solidFill>
                  <a:schemeClr val="tx1">
                    <a:tint val="75000"/>
                  </a:schemeClr>
                </a:solidFill>
                <a:latin typeface="Quattrocento Sans"/>
                <a:ea typeface="+mn-ea"/>
                <a:cs typeface="+mn-cs"/>
              </a:defRPr>
            </a:lvl2pPr>
            <a:lvl3pPr marL="2169088" indent="0" algn="ctr" defTabSz="1084549" rtl="0" eaLnBrk="1" latinLnBrk="0" hangingPunct="1">
              <a:lnSpc>
                <a:spcPct val="150000"/>
              </a:lnSpc>
              <a:spcBef>
                <a:spcPts val="0"/>
              </a:spcBef>
              <a:spcAft>
                <a:spcPts val="600"/>
              </a:spcAft>
              <a:buClr>
                <a:schemeClr val="accent2"/>
              </a:buClr>
              <a:buSzPct val="100000"/>
              <a:buFont typeface="Arial"/>
              <a:buNone/>
              <a:defRPr sz="5700" kern="1200">
                <a:solidFill>
                  <a:schemeClr val="tx1">
                    <a:tint val="75000"/>
                  </a:schemeClr>
                </a:solidFill>
                <a:latin typeface="Quattrocento Sans"/>
                <a:ea typeface="+mn-ea"/>
                <a:cs typeface="+mn-cs"/>
              </a:defRPr>
            </a:lvl3pPr>
            <a:lvl4pPr marL="3253633" indent="0" algn="ctr" defTabSz="1084549" rtl="0" eaLnBrk="1" latinLnBrk="0" hangingPunct="1">
              <a:lnSpc>
                <a:spcPct val="150000"/>
              </a:lnSpc>
              <a:spcBef>
                <a:spcPts val="0"/>
              </a:spcBef>
              <a:spcAft>
                <a:spcPts val="600"/>
              </a:spcAft>
              <a:buClr>
                <a:schemeClr val="accent2"/>
              </a:buClr>
              <a:buSzPct val="100000"/>
              <a:buFont typeface="Arial"/>
              <a:buNone/>
              <a:defRPr sz="4800" kern="1200">
                <a:solidFill>
                  <a:schemeClr val="tx1">
                    <a:tint val="75000"/>
                  </a:schemeClr>
                </a:solidFill>
                <a:latin typeface="Quattrocento Sans"/>
                <a:ea typeface="+mn-ea"/>
                <a:cs typeface="+mn-cs"/>
              </a:defRPr>
            </a:lvl4pPr>
            <a:lvl5pPr marL="4338172" indent="0" algn="ctr" defTabSz="1084549" rtl="0" eaLnBrk="1" latinLnBrk="0" hangingPunct="1">
              <a:lnSpc>
                <a:spcPct val="150000"/>
              </a:lnSpc>
              <a:spcBef>
                <a:spcPts val="0"/>
              </a:spcBef>
              <a:spcAft>
                <a:spcPts val="600"/>
              </a:spcAft>
              <a:buClr>
                <a:schemeClr val="accent2"/>
              </a:buClr>
              <a:buSzPct val="100000"/>
              <a:buFont typeface="Arial"/>
              <a:buNone/>
              <a:defRPr sz="4800" kern="1200">
                <a:solidFill>
                  <a:schemeClr val="tx1">
                    <a:tint val="75000"/>
                  </a:schemeClr>
                </a:solidFill>
                <a:latin typeface="Quattrocento Sans"/>
                <a:ea typeface="+mn-ea"/>
                <a:cs typeface="+mn-cs"/>
              </a:defRPr>
            </a:lvl5pPr>
            <a:lvl6pPr marL="5422721"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07268"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591805"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76351"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800" dirty="0"/>
              <a:t>Kaori Tokuhisa, CDCB Genomic Data Analyst</a:t>
            </a:r>
          </a:p>
          <a:p>
            <a:r>
              <a:rPr lang="en-US" sz="14800" dirty="0"/>
              <a:t>José A. Carrillo, CDCB Chief Data Officer</a:t>
            </a:r>
          </a:p>
          <a:p>
            <a:r>
              <a:rPr lang="en-US" sz="14800" dirty="0"/>
              <a:t>Kendra Randall, CDCB Project Manager </a:t>
            </a:r>
          </a:p>
          <a:p>
            <a:r>
              <a:rPr lang="en-US" sz="11600" dirty="0"/>
              <a:t>CDCB Nominators and Laboratories Workshop</a:t>
            </a:r>
          </a:p>
          <a:p>
            <a:r>
              <a:rPr lang="en-US" sz="11600" dirty="0"/>
              <a:t>September 7-8, 2022</a:t>
            </a:r>
          </a:p>
          <a:p>
            <a:endParaRPr lang="en-US" sz="6000" dirty="0"/>
          </a:p>
        </p:txBody>
      </p:sp>
    </p:spTree>
    <p:extLst>
      <p:ext uri="{BB962C8B-B14F-4D97-AF65-F5344CB8AC3E}">
        <p14:creationId xmlns:p14="http://schemas.microsoft.com/office/powerpoint/2010/main" val="17482634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7ABF-8B80-3B4D-B765-F3691AE78668}"/>
              </a:ext>
            </a:extLst>
          </p:cNvPr>
          <p:cNvSpPr>
            <a:spLocks noGrp="1"/>
          </p:cNvSpPr>
          <p:nvPr>
            <p:ph type="title"/>
          </p:nvPr>
        </p:nvSpPr>
        <p:spPr/>
        <p:txBody>
          <a:bodyPr/>
          <a:lstStyle/>
          <a:p>
            <a:r>
              <a:rPr lang="en-US" dirty="0"/>
              <a:t>Purpose of QC Audit Review</a:t>
            </a:r>
          </a:p>
        </p:txBody>
      </p:sp>
      <p:sp>
        <p:nvSpPr>
          <p:cNvPr id="3" name="Content Placeholder 2">
            <a:extLst>
              <a:ext uri="{FF2B5EF4-FFF2-40B4-BE49-F238E27FC236}">
                <a16:creationId xmlns:a16="http://schemas.microsoft.com/office/drawing/2014/main" id="{88BAEE1F-9C18-8B43-8D22-1DCBD44B5F98}"/>
              </a:ext>
            </a:extLst>
          </p:cNvPr>
          <p:cNvSpPr>
            <a:spLocks noGrp="1"/>
          </p:cNvSpPr>
          <p:nvPr>
            <p:ph idx="1"/>
          </p:nvPr>
        </p:nvSpPr>
        <p:spPr/>
        <p:txBody>
          <a:bodyPr>
            <a:normAutofit fontScale="62500" lnSpcReduction="20000"/>
          </a:bodyPr>
          <a:lstStyle/>
          <a:p>
            <a:r>
              <a:rPr lang="en-US" sz="7200" dirty="0"/>
              <a:t>To review certified nominator’s performance to ensure quality of data that nominators provide to CDCB </a:t>
            </a:r>
          </a:p>
          <a:p>
            <a:r>
              <a:rPr lang="en-US" sz="7200" dirty="0"/>
              <a:t>To advise on or to find solutions for issues/concerns that nominators are facing, in order to help improve nominator’s performance  </a:t>
            </a:r>
          </a:p>
          <a:p>
            <a:r>
              <a:rPr lang="en-US" sz="7200" dirty="0"/>
              <a:t>For CDCB to know the needs or issues that can be addressed or improved to facilitate nominator’s workflow </a:t>
            </a:r>
          </a:p>
          <a:p>
            <a:r>
              <a:rPr lang="en-US" sz="7200" dirty="0"/>
              <a:t>To provide an opportunity to communicate and exchange information between CDCB and nominators to keep each other informed </a:t>
            </a:r>
          </a:p>
          <a:p>
            <a:r>
              <a:rPr lang="en-US" sz="7200" u="sng" dirty="0"/>
              <a:t>Punishing nominators is</a:t>
            </a:r>
            <a:r>
              <a:rPr lang="en-US" sz="7200" b="1" u="sng" dirty="0"/>
              <a:t> NOT </a:t>
            </a:r>
            <a:r>
              <a:rPr lang="en-US" sz="7200" u="sng" dirty="0"/>
              <a:t>the purpose of this review </a:t>
            </a:r>
          </a:p>
          <a:p>
            <a:endParaRPr lang="en-US" dirty="0"/>
          </a:p>
        </p:txBody>
      </p:sp>
    </p:spTree>
    <p:extLst>
      <p:ext uri="{BB962C8B-B14F-4D97-AF65-F5344CB8AC3E}">
        <p14:creationId xmlns:p14="http://schemas.microsoft.com/office/powerpoint/2010/main" val="424091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686" y="3137335"/>
            <a:ext cx="23184752" cy="2940050"/>
          </a:xfrm>
        </p:spPr>
        <p:txBody>
          <a:bodyPr/>
          <a:lstStyle/>
          <a:p>
            <a:br>
              <a:rPr lang="en-US" dirty="0"/>
            </a:br>
            <a:r>
              <a:rPr lang="en-US" dirty="0"/>
              <a:t>CDCB Nominator QC Metrics Survey</a:t>
            </a:r>
            <a:endParaRPr lang="en-US" sz="8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655219" y="6651719"/>
            <a:ext cx="17057688" cy="3200203"/>
          </a:xfrm>
        </p:spPr>
        <p:txBody>
          <a:bodyPr>
            <a:normAutofit fontScale="25000" lnSpcReduction="20000"/>
          </a:bodyPr>
          <a:lstStyle/>
          <a:p>
            <a:r>
              <a:rPr lang="en-US" sz="14800" dirty="0"/>
              <a:t>Kaori Tokuhisa, CDCB Genomic Data Analyst</a:t>
            </a:r>
          </a:p>
          <a:p>
            <a:r>
              <a:rPr lang="en-US" sz="14800" dirty="0"/>
              <a:t>José A. Carrillo, CDCB Chief Data Officer</a:t>
            </a:r>
          </a:p>
          <a:p>
            <a:endParaRPr lang="en-US" sz="7700" dirty="0"/>
          </a:p>
          <a:p>
            <a:r>
              <a:rPr lang="en-US" sz="11600" dirty="0"/>
              <a:t>CDCB Nominators and Laboratories Workshop</a:t>
            </a:r>
          </a:p>
          <a:p>
            <a:r>
              <a:rPr lang="en-US" sz="11600" dirty="0"/>
              <a:t>September 7-8, 2022</a:t>
            </a:r>
          </a:p>
          <a:p>
            <a:endParaRPr lang="en-US" sz="6000" dirty="0"/>
          </a:p>
        </p:txBody>
      </p:sp>
    </p:spTree>
    <p:extLst>
      <p:ext uri="{BB962C8B-B14F-4D97-AF65-F5344CB8AC3E}">
        <p14:creationId xmlns:p14="http://schemas.microsoft.com/office/powerpoint/2010/main" val="2885268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5F56-0877-A8F5-FC17-E1B03CAE9C2E}"/>
              </a:ext>
            </a:extLst>
          </p:cNvPr>
          <p:cNvSpPr>
            <a:spLocks noGrp="1"/>
          </p:cNvSpPr>
          <p:nvPr>
            <p:ph type="title"/>
          </p:nvPr>
        </p:nvSpPr>
        <p:spPr>
          <a:xfrm>
            <a:off x="1218406" y="1283347"/>
            <a:ext cx="21931313" cy="1654707"/>
          </a:xfrm>
        </p:spPr>
        <p:txBody>
          <a:bodyPr/>
          <a:lstStyle/>
          <a:p>
            <a:pPr algn="ctr"/>
            <a:r>
              <a:rPr lang="en-US" b="1" dirty="0"/>
              <a:t>Category of Nominator</a:t>
            </a:r>
            <a:br>
              <a:rPr lang="en-US" b="1" dirty="0"/>
            </a:br>
            <a:r>
              <a:rPr lang="en-US" dirty="0"/>
              <a:t>(as of August 2022)</a:t>
            </a:r>
          </a:p>
        </p:txBody>
      </p:sp>
      <p:graphicFrame>
        <p:nvGraphicFramePr>
          <p:cNvPr id="4" name="Content Placeholder 3">
            <a:extLst>
              <a:ext uri="{FF2B5EF4-FFF2-40B4-BE49-F238E27FC236}">
                <a16:creationId xmlns:a16="http://schemas.microsoft.com/office/drawing/2014/main" id="{4391F056-7D13-5547-BF78-D290FE98DEB1}"/>
              </a:ext>
            </a:extLst>
          </p:cNvPr>
          <p:cNvGraphicFramePr>
            <a:graphicFrameLocks noGrp="1"/>
          </p:cNvGraphicFramePr>
          <p:nvPr>
            <p:ph idx="1"/>
            <p:extLst>
              <p:ext uri="{D42A27DB-BD31-4B8C-83A1-F6EECF244321}">
                <p14:modId xmlns:p14="http://schemas.microsoft.com/office/powerpoint/2010/main" val="4065072365"/>
              </p:ext>
            </p:extLst>
          </p:nvPr>
        </p:nvGraphicFramePr>
        <p:xfrm>
          <a:off x="5574891" y="3355627"/>
          <a:ext cx="14541909" cy="9416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44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9852-5F70-AFAB-708F-AB6241FF7D40}"/>
              </a:ext>
            </a:extLst>
          </p:cNvPr>
          <p:cNvSpPr>
            <a:spLocks noGrp="1"/>
          </p:cNvSpPr>
          <p:nvPr>
            <p:ph type="title"/>
          </p:nvPr>
        </p:nvSpPr>
        <p:spPr>
          <a:xfrm>
            <a:off x="1218405" y="524911"/>
            <a:ext cx="21931313" cy="1361039"/>
          </a:xfrm>
        </p:spPr>
        <p:txBody>
          <a:bodyPr/>
          <a:lstStyle/>
          <a:p>
            <a:pPr algn="ctr"/>
            <a:r>
              <a:rPr lang="en-US" b="1" dirty="0"/>
              <a:t>Genotypes by Type of Nominator</a:t>
            </a:r>
          </a:p>
        </p:txBody>
      </p:sp>
      <p:graphicFrame>
        <p:nvGraphicFramePr>
          <p:cNvPr id="4" name="Content Placeholder 3">
            <a:extLst>
              <a:ext uri="{FF2B5EF4-FFF2-40B4-BE49-F238E27FC236}">
                <a16:creationId xmlns:a16="http://schemas.microsoft.com/office/drawing/2014/main" id="{E5EC32F5-F68F-7966-26B4-B89BE63984F8}"/>
              </a:ext>
            </a:extLst>
          </p:cNvPr>
          <p:cNvGraphicFramePr>
            <a:graphicFrameLocks noGrp="1"/>
          </p:cNvGraphicFramePr>
          <p:nvPr>
            <p:ph idx="1"/>
            <p:extLst>
              <p:ext uri="{D42A27DB-BD31-4B8C-83A1-F6EECF244321}">
                <p14:modId xmlns:p14="http://schemas.microsoft.com/office/powerpoint/2010/main" val="2097020666"/>
              </p:ext>
            </p:extLst>
          </p:nvPr>
        </p:nvGraphicFramePr>
        <p:xfrm>
          <a:off x="1217613" y="3200400"/>
          <a:ext cx="21932900" cy="8629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68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0A9F08-BC20-E056-7F24-2891F89350E1}"/>
              </a:ext>
            </a:extLst>
          </p:cNvPr>
          <p:cNvSpPr>
            <a:spLocks noGrp="1"/>
          </p:cNvSpPr>
          <p:nvPr>
            <p:ph type="title"/>
          </p:nvPr>
        </p:nvSpPr>
        <p:spPr>
          <a:xfrm>
            <a:off x="1218406" y="231787"/>
            <a:ext cx="21931313" cy="2009968"/>
          </a:xfrm>
        </p:spPr>
        <p:txBody>
          <a:bodyPr/>
          <a:lstStyle/>
          <a:p>
            <a:pPr algn="ctr"/>
            <a:r>
              <a:rPr lang="en-US" b="1" dirty="0"/>
              <a:t>Number of Loaded Genotypes </a:t>
            </a:r>
            <a:br>
              <a:rPr lang="en-US" b="1" dirty="0"/>
            </a:br>
            <a:r>
              <a:rPr lang="en-US" sz="4000" b="1" dirty="0"/>
              <a:t>(0 key  + withdrawn GT excluded)</a:t>
            </a:r>
          </a:p>
        </p:txBody>
      </p:sp>
      <p:graphicFrame>
        <p:nvGraphicFramePr>
          <p:cNvPr id="6" name="Chart 5">
            <a:extLst>
              <a:ext uri="{FF2B5EF4-FFF2-40B4-BE49-F238E27FC236}">
                <a16:creationId xmlns:a16="http://schemas.microsoft.com/office/drawing/2014/main" id="{17FB4F15-3CA1-8B5A-FEA8-F5AC1079ADE5}"/>
              </a:ext>
            </a:extLst>
          </p:cNvPr>
          <p:cNvGraphicFramePr>
            <a:graphicFrameLocks/>
          </p:cNvGraphicFramePr>
          <p:nvPr>
            <p:extLst>
              <p:ext uri="{D42A27DB-BD31-4B8C-83A1-F6EECF244321}">
                <p14:modId xmlns:p14="http://schemas.microsoft.com/office/powerpoint/2010/main" val="1016417700"/>
              </p:ext>
            </p:extLst>
          </p:nvPr>
        </p:nvGraphicFramePr>
        <p:xfrm>
          <a:off x="2843915" y="2452619"/>
          <a:ext cx="20878234" cy="10009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333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6662-AE0D-2B75-DCD0-71327EFED6B0}"/>
              </a:ext>
            </a:extLst>
          </p:cNvPr>
          <p:cNvSpPr>
            <a:spLocks noGrp="1"/>
          </p:cNvSpPr>
          <p:nvPr>
            <p:ph type="title"/>
          </p:nvPr>
        </p:nvSpPr>
        <p:spPr>
          <a:xfrm>
            <a:off x="1218406" y="425750"/>
            <a:ext cx="21931313" cy="1654707"/>
          </a:xfrm>
        </p:spPr>
        <p:txBody>
          <a:bodyPr/>
          <a:lstStyle/>
          <a:p>
            <a:r>
              <a:rPr lang="en-US" b="1" dirty="0"/>
              <a:t>Main Challenges by Category of Nominator</a:t>
            </a:r>
          </a:p>
        </p:txBody>
      </p:sp>
      <p:sp>
        <p:nvSpPr>
          <p:cNvPr id="3" name="Content Placeholder 2">
            <a:extLst>
              <a:ext uri="{FF2B5EF4-FFF2-40B4-BE49-F238E27FC236}">
                <a16:creationId xmlns:a16="http://schemas.microsoft.com/office/drawing/2014/main" id="{F95E0798-661C-8DE2-83CD-98432B732442}"/>
              </a:ext>
            </a:extLst>
          </p:cNvPr>
          <p:cNvSpPr>
            <a:spLocks noGrp="1"/>
          </p:cNvSpPr>
          <p:nvPr>
            <p:ph idx="1"/>
          </p:nvPr>
        </p:nvSpPr>
        <p:spPr>
          <a:xfrm>
            <a:off x="943897" y="2280190"/>
            <a:ext cx="22506037" cy="9763433"/>
          </a:xfrm>
        </p:spPr>
        <p:txBody>
          <a:bodyPr>
            <a:normAutofit/>
          </a:bodyPr>
          <a:lstStyle/>
          <a:p>
            <a:r>
              <a:rPr lang="en-US" sz="5800" b="1" dirty="0"/>
              <a:t>Breed Associations </a:t>
            </a:r>
          </a:p>
          <a:p>
            <a:pPr lvl="1"/>
            <a:r>
              <a:rPr lang="en-US" sz="4400" dirty="0"/>
              <a:t>Takes longer to make corrections (confirmation from owners, herd book, analysis, etc.)</a:t>
            </a:r>
          </a:p>
          <a:p>
            <a:r>
              <a:rPr lang="en-US" sz="5800" b="1" dirty="0"/>
              <a:t>Studs (AI companies)</a:t>
            </a:r>
          </a:p>
          <a:p>
            <a:pPr lvl="1"/>
            <a:r>
              <a:rPr lang="en-US" sz="4400" dirty="0"/>
              <a:t>Uncertain parentage (incomplete pedigree; pooled donors/semen/embryos) </a:t>
            </a:r>
          </a:p>
          <a:p>
            <a:pPr lvl="1"/>
            <a:r>
              <a:rPr lang="en-US" sz="4400" dirty="0"/>
              <a:t>Getting response back from breeders, breed associations, and DRPCs. </a:t>
            </a:r>
          </a:p>
          <a:p>
            <a:r>
              <a:rPr lang="en-US" sz="5800" b="1" dirty="0"/>
              <a:t>Labs</a:t>
            </a:r>
          </a:p>
          <a:p>
            <a:pPr lvl="1"/>
            <a:r>
              <a:rPr lang="en-US" sz="4400" dirty="0"/>
              <a:t>Incomplete pedigree/data from commercial herds </a:t>
            </a:r>
          </a:p>
          <a:p>
            <a:pPr lvl="1"/>
            <a:r>
              <a:rPr lang="en-US" sz="4400" dirty="0"/>
              <a:t>Incomplete data from foreign countries</a:t>
            </a:r>
          </a:p>
        </p:txBody>
      </p:sp>
    </p:spTree>
    <p:extLst>
      <p:ext uri="{BB962C8B-B14F-4D97-AF65-F5344CB8AC3E}">
        <p14:creationId xmlns:p14="http://schemas.microsoft.com/office/powerpoint/2010/main" val="3137630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364-2D6F-A5F6-007B-C8BDB0448C5F}"/>
              </a:ext>
            </a:extLst>
          </p:cNvPr>
          <p:cNvSpPr>
            <a:spLocks noGrp="1"/>
          </p:cNvSpPr>
          <p:nvPr>
            <p:ph type="title"/>
          </p:nvPr>
        </p:nvSpPr>
        <p:spPr>
          <a:xfrm>
            <a:off x="1217613" y="-895630"/>
            <a:ext cx="21931313" cy="2671342"/>
          </a:xfrm>
        </p:spPr>
        <p:txBody>
          <a:bodyPr vert="horz" lIns="216914" tIns="108466" rIns="216914" bIns="108466" rtlCol="0" anchor="b">
            <a:noAutofit/>
          </a:bodyPr>
          <a:lstStyle/>
          <a:p>
            <a:r>
              <a:rPr lang="en-US" b="1" dirty="0"/>
              <a:t>QC Metrics for Genomic Nominators</a:t>
            </a:r>
          </a:p>
        </p:txBody>
      </p:sp>
      <p:sp>
        <p:nvSpPr>
          <p:cNvPr id="8" name="Content Placeholder 2">
            <a:extLst>
              <a:ext uri="{FF2B5EF4-FFF2-40B4-BE49-F238E27FC236}">
                <a16:creationId xmlns:a16="http://schemas.microsoft.com/office/drawing/2014/main" id="{2CEBDF73-02B7-5B35-9EC9-6921B03913D8}"/>
              </a:ext>
            </a:extLst>
          </p:cNvPr>
          <p:cNvSpPr>
            <a:spLocks noGrp="1"/>
          </p:cNvSpPr>
          <p:nvPr>
            <p:ph idx="1"/>
          </p:nvPr>
        </p:nvSpPr>
        <p:spPr>
          <a:xfrm>
            <a:off x="1218406" y="2180492"/>
            <a:ext cx="21931313" cy="9649013"/>
          </a:xfrm>
        </p:spPr>
        <p:txBody>
          <a:bodyPr>
            <a:normAutofit fontScale="47500" lnSpcReduction="20000"/>
          </a:bodyPr>
          <a:lstStyle/>
          <a:p>
            <a:r>
              <a:rPr lang="en-US" b="1" dirty="0">
                <a:solidFill>
                  <a:schemeClr val="accent2"/>
                </a:solidFill>
              </a:rPr>
              <a:t>No nomination when loading  (1%)</a:t>
            </a:r>
          </a:p>
          <a:p>
            <a:r>
              <a:rPr lang="en-US" b="1" dirty="0">
                <a:solidFill>
                  <a:schemeClr val="accent2"/>
                </a:solidFill>
              </a:rPr>
              <a:t>Unknown Animal ID (1%)</a:t>
            </a:r>
          </a:p>
          <a:p>
            <a:r>
              <a:rPr lang="en-US" b="1" dirty="0">
                <a:solidFill>
                  <a:schemeClr val="accent6">
                    <a:lumMod val="75000"/>
                  </a:schemeClr>
                </a:solidFill>
              </a:rPr>
              <a:t>CDCB blanked dam due to conflict (2%)</a:t>
            </a:r>
          </a:p>
          <a:p>
            <a:r>
              <a:rPr lang="en-US" b="1" dirty="0">
                <a:solidFill>
                  <a:schemeClr val="accent6">
                    <a:lumMod val="75000"/>
                  </a:schemeClr>
                </a:solidFill>
              </a:rPr>
              <a:t>Usability code = N (5%)</a:t>
            </a:r>
          </a:p>
          <a:p>
            <a:r>
              <a:rPr lang="en-US" b="1" dirty="0">
                <a:solidFill>
                  <a:schemeClr val="accent6">
                    <a:lumMod val="75000"/>
                  </a:schemeClr>
                </a:solidFill>
              </a:rPr>
              <a:t>Fee code = N (1%)</a:t>
            </a:r>
          </a:p>
          <a:p>
            <a:r>
              <a:rPr lang="en-US" b="1" dirty="0">
                <a:solidFill>
                  <a:schemeClr val="accent6">
                    <a:lumMod val="75000"/>
                  </a:schemeClr>
                </a:solidFill>
              </a:rPr>
              <a:t>Genotype Withdrawn (1%)</a:t>
            </a:r>
          </a:p>
          <a:p>
            <a:r>
              <a:rPr lang="en-US" b="1" dirty="0">
                <a:solidFill>
                  <a:schemeClr val="accent6">
                    <a:lumMod val="75000"/>
                  </a:schemeClr>
                </a:solidFill>
              </a:rPr>
              <a:t>Genotype reassigned (1%)</a:t>
            </a:r>
          </a:p>
          <a:p>
            <a:r>
              <a:rPr lang="en-US" b="1" dirty="0">
                <a:solidFill>
                  <a:srgbClr val="00B050"/>
                </a:solidFill>
              </a:rPr>
              <a:t>Change in Pedigree (25%)</a:t>
            </a:r>
          </a:p>
          <a:p>
            <a:r>
              <a:rPr lang="en-US" b="1" dirty="0">
                <a:solidFill>
                  <a:srgbClr val="00B050"/>
                </a:solidFill>
              </a:rPr>
              <a:t>Sire pedigree missing (1%)</a:t>
            </a:r>
          </a:p>
          <a:p>
            <a:r>
              <a:rPr lang="en-US" b="1" dirty="0">
                <a:solidFill>
                  <a:srgbClr val="00B050"/>
                </a:solidFill>
              </a:rPr>
              <a:t>Dam pedigree missing (10%)</a:t>
            </a:r>
          </a:p>
          <a:p>
            <a:r>
              <a:rPr lang="en-US" b="1" dirty="0">
                <a:solidFill>
                  <a:schemeClr val="bg1">
                    <a:lumMod val="50000"/>
                  </a:schemeClr>
                </a:solidFill>
              </a:rPr>
              <a:t>Herd Reason Codes </a:t>
            </a:r>
          </a:p>
          <a:p>
            <a:r>
              <a:rPr lang="en-US" b="1" dirty="0">
                <a:solidFill>
                  <a:schemeClr val="bg1">
                    <a:lumMod val="50000"/>
                  </a:schemeClr>
                </a:solidFill>
              </a:rPr>
              <a:t>Nomination Fee Codes Changed </a:t>
            </a:r>
          </a:p>
        </p:txBody>
      </p:sp>
      <p:sp>
        <p:nvSpPr>
          <p:cNvPr id="9" name="Right Brace 8">
            <a:extLst>
              <a:ext uri="{FF2B5EF4-FFF2-40B4-BE49-F238E27FC236}">
                <a16:creationId xmlns:a16="http://schemas.microsoft.com/office/drawing/2014/main" id="{A2AB569A-A2D5-5C83-DEA7-3F8C4245435A}"/>
              </a:ext>
            </a:extLst>
          </p:cNvPr>
          <p:cNvSpPr/>
          <p:nvPr/>
        </p:nvSpPr>
        <p:spPr>
          <a:xfrm>
            <a:off x="12027877" y="2342162"/>
            <a:ext cx="273416" cy="11462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A9F0797C-5DEC-3A53-5595-21C5399F171E}"/>
              </a:ext>
            </a:extLst>
          </p:cNvPr>
          <p:cNvSpPr/>
          <p:nvPr/>
        </p:nvSpPr>
        <p:spPr>
          <a:xfrm>
            <a:off x="12027877" y="3980825"/>
            <a:ext cx="171877" cy="353214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ight Brace 10">
            <a:extLst>
              <a:ext uri="{FF2B5EF4-FFF2-40B4-BE49-F238E27FC236}">
                <a16:creationId xmlns:a16="http://schemas.microsoft.com/office/drawing/2014/main" id="{8B112954-9D1E-C324-42CB-7E8432D51295}"/>
              </a:ext>
            </a:extLst>
          </p:cNvPr>
          <p:cNvSpPr/>
          <p:nvPr/>
        </p:nvSpPr>
        <p:spPr>
          <a:xfrm>
            <a:off x="11988553" y="7817486"/>
            <a:ext cx="195508" cy="22115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ight Brace 11">
            <a:extLst>
              <a:ext uri="{FF2B5EF4-FFF2-40B4-BE49-F238E27FC236}">
                <a16:creationId xmlns:a16="http://schemas.microsoft.com/office/drawing/2014/main" id="{F6DDC747-F6EB-26D6-0342-3217D1BD52DE}"/>
              </a:ext>
            </a:extLst>
          </p:cNvPr>
          <p:cNvSpPr/>
          <p:nvPr/>
        </p:nvSpPr>
        <p:spPr>
          <a:xfrm>
            <a:off x="12011411" y="10227545"/>
            <a:ext cx="171878" cy="11462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2FD4689C-DFDC-7EFB-021F-898BFB723D91}"/>
              </a:ext>
            </a:extLst>
          </p:cNvPr>
          <p:cNvSpPr txBox="1"/>
          <p:nvPr/>
        </p:nvSpPr>
        <p:spPr>
          <a:xfrm>
            <a:off x="13817985" y="2538282"/>
            <a:ext cx="2298897" cy="754053"/>
          </a:xfrm>
          <a:prstGeom prst="rect">
            <a:avLst/>
          </a:prstGeom>
          <a:solidFill>
            <a:schemeClr val="accent2">
              <a:lumMod val="20000"/>
              <a:lumOff val="80000"/>
            </a:schemeClr>
          </a:solidFill>
        </p:spPr>
        <p:txBody>
          <a:bodyPr wrap="square" rtlCol="0">
            <a:spAutoFit/>
          </a:bodyPr>
          <a:lstStyle/>
          <a:p>
            <a:pPr algn="ctr"/>
            <a:r>
              <a:rPr lang="en-US" dirty="0"/>
              <a:t>Critical </a:t>
            </a:r>
          </a:p>
        </p:txBody>
      </p:sp>
      <p:sp>
        <p:nvSpPr>
          <p:cNvPr id="14" name="TextBox 13">
            <a:extLst>
              <a:ext uri="{FF2B5EF4-FFF2-40B4-BE49-F238E27FC236}">
                <a16:creationId xmlns:a16="http://schemas.microsoft.com/office/drawing/2014/main" id="{E35B45A1-014A-A5F8-2322-D957FCD3805E}"/>
              </a:ext>
            </a:extLst>
          </p:cNvPr>
          <p:cNvSpPr txBox="1"/>
          <p:nvPr/>
        </p:nvSpPr>
        <p:spPr>
          <a:xfrm>
            <a:off x="13817986" y="5369869"/>
            <a:ext cx="2298897" cy="754053"/>
          </a:xfrm>
          <a:prstGeom prst="rect">
            <a:avLst/>
          </a:prstGeom>
          <a:solidFill>
            <a:schemeClr val="accent6">
              <a:lumMod val="40000"/>
              <a:lumOff val="60000"/>
            </a:schemeClr>
          </a:solidFill>
        </p:spPr>
        <p:txBody>
          <a:bodyPr wrap="square" rtlCol="0">
            <a:spAutoFit/>
          </a:bodyPr>
          <a:lstStyle/>
          <a:p>
            <a:pPr algn="ctr"/>
            <a:r>
              <a:rPr lang="en-US" dirty="0"/>
              <a:t>Major </a:t>
            </a:r>
          </a:p>
        </p:txBody>
      </p:sp>
      <p:sp>
        <p:nvSpPr>
          <p:cNvPr id="15" name="TextBox 14">
            <a:extLst>
              <a:ext uri="{FF2B5EF4-FFF2-40B4-BE49-F238E27FC236}">
                <a16:creationId xmlns:a16="http://schemas.microsoft.com/office/drawing/2014/main" id="{593B1E00-8DBD-CC9D-12ED-31FB09596EB4}"/>
              </a:ext>
            </a:extLst>
          </p:cNvPr>
          <p:cNvSpPr txBox="1"/>
          <p:nvPr/>
        </p:nvSpPr>
        <p:spPr>
          <a:xfrm>
            <a:off x="13843779" y="8546242"/>
            <a:ext cx="2533358" cy="754053"/>
          </a:xfrm>
          <a:prstGeom prst="rect">
            <a:avLst/>
          </a:prstGeom>
          <a:solidFill>
            <a:srgbClr val="00B050"/>
          </a:solidFill>
        </p:spPr>
        <p:txBody>
          <a:bodyPr wrap="square" rtlCol="0">
            <a:spAutoFit/>
          </a:bodyPr>
          <a:lstStyle/>
          <a:p>
            <a:pPr algn="ctr"/>
            <a:r>
              <a:rPr lang="en-US" dirty="0"/>
              <a:t>Minor </a:t>
            </a:r>
          </a:p>
        </p:txBody>
      </p:sp>
      <p:sp>
        <p:nvSpPr>
          <p:cNvPr id="16" name="TextBox 15">
            <a:extLst>
              <a:ext uri="{FF2B5EF4-FFF2-40B4-BE49-F238E27FC236}">
                <a16:creationId xmlns:a16="http://schemas.microsoft.com/office/drawing/2014/main" id="{81AE8ACE-CB08-161B-4D34-187DF700CC94}"/>
              </a:ext>
            </a:extLst>
          </p:cNvPr>
          <p:cNvSpPr txBox="1"/>
          <p:nvPr/>
        </p:nvSpPr>
        <p:spPr>
          <a:xfrm>
            <a:off x="13817986" y="10523652"/>
            <a:ext cx="3620043" cy="754053"/>
          </a:xfrm>
          <a:prstGeom prst="rect">
            <a:avLst/>
          </a:prstGeom>
          <a:solidFill>
            <a:schemeClr val="bg1">
              <a:lumMod val="65000"/>
            </a:schemeClr>
          </a:solidFill>
        </p:spPr>
        <p:txBody>
          <a:bodyPr wrap="square" rtlCol="0">
            <a:spAutoFit/>
          </a:bodyPr>
          <a:lstStyle/>
          <a:p>
            <a:pPr algn="ctr"/>
            <a:r>
              <a:rPr lang="en-US" dirty="0"/>
              <a:t>Information </a:t>
            </a:r>
          </a:p>
        </p:txBody>
      </p:sp>
      <p:sp>
        <p:nvSpPr>
          <p:cNvPr id="17" name="TextBox 16">
            <a:hlinkClick r:id="rId2"/>
            <a:extLst>
              <a:ext uri="{FF2B5EF4-FFF2-40B4-BE49-F238E27FC236}">
                <a16:creationId xmlns:a16="http://schemas.microsoft.com/office/drawing/2014/main" id="{F476AB05-59C8-B8DB-A471-E68A930BB198}"/>
              </a:ext>
            </a:extLst>
          </p:cNvPr>
          <p:cNvSpPr txBox="1"/>
          <p:nvPr/>
        </p:nvSpPr>
        <p:spPr>
          <a:xfrm>
            <a:off x="5183353" y="12179573"/>
            <a:ext cx="19568159" cy="553998"/>
          </a:xfrm>
          <a:prstGeom prst="rect">
            <a:avLst/>
          </a:prstGeom>
          <a:noFill/>
        </p:spPr>
        <p:txBody>
          <a:bodyPr wrap="square" rtlCol="0">
            <a:spAutoFit/>
          </a:bodyPr>
          <a:lstStyle/>
          <a:p>
            <a:r>
              <a:rPr lang="en-US" sz="2800" dirty="0">
                <a:hlinkClick r:id="rId3"/>
              </a:rPr>
              <a:t>https://redmine.uscdcb.com/projects/cdcb-customer-service/wiki/QC_Metrics_for_Genomic_</a:t>
            </a:r>
            <a:r>
              <a:rPr lang="en-US" sz="3000" dirty="0">
                <a:hlinkClick r:id="rId3"/>
              </a:rPr>
              <a:t>Nominators</a:t>
            </a:r>
            <a:endParaRPr lang="en-US" sz="3000" dirty="0"/>
          </a:p>
        </p:txBody>
      </p:sp>
    </p:spTree>
    <p:extLst>
      <p:ext uri="{BB962C8B-B14F-4D97-AF65-F5344CB8AC3E}">
        <p14:creationId xmlns:p14="http://schemas.microsoft.com/office/powerpoint/2010/main" val="56637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1C4EE6-F4C5-5ED0-36C6-6A7D04FA690E}"/>
              </a:ext>
            </a:extLst>
          </p:cNvPr>
          <p:cNvGraphicFramePr>
            <a:graphicFrameLocks noGrp="1"/>
          </p:cNvGraphicFramePr>
          <p:nvPr>
            <p:ph idx="1"/>
            <p:extLst>
              <p:ext uri="{D42A27DB-BD31-4B8C-83A1-F6EECF244321}">
                <p14:modId xmlns:p14="http://schemas.microsoft.com/office/powerpoint/2010/main" val="4061748551"/>
              </p:ext>
            </p:extLst>
          </p:nvPr>
        </p:nvGraphicFramePr>
        <p:xfrm>
          <a:off x="1143000" y="937260"/>
          <a:ext cx="22105619" cy="10972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15C83A35-F58E-8661-119C-ACDBAFE0E15C}"/>
              </a:ext>
            </a:extLst>
          </p:cNvPr>
          <p:cNvCxnSpPr>
            <a:cxnSpLocks/>
          </p:cNvCxnSpPr>
          <p:nvPr/>
        </p:nvCxnSpPr>
        <p:spPr>
          <a:xfrm>
            <a:off x="2468880" y="10767060"/>
            <a:ext cx="18482807"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44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8EEC39-B264-0F18-D4D8-3F0548F7B8E7}"/>
              </a:ext>
            </a:extLst>
          </p:cNvPr>
          <p:cNvPicPr>
            <a:picLocks noChangeAspect="1"/>
          </p:cNvPicPr>
          <p:nvPr/>
        </p:nvPicPr>
        <p:blipFill>
          <a:blip r:embed="rId3"/>
          <a:stretch>
            <a:fillRect/>
          </a:stretch>
        </p:blipFill>
        <p:spPr>
          <a:xfrm>
            <a:off x="1928812" y="-285749"/>
            <a:ext cx="19948208" cy="13638786"/>
          </a:xfrm>
          <a:prstGeom prst="rect">
            <a:avLst/>
          </a:prstGeom>
        </p:spPr>
      </p:pic>
      <p:cxnSp>
        <p:nvCxnSpPr>
          <p:cNvPr id="2" name="Straight Connector 1">
            <a:extLst>
              <a:ext uri="{FF2B5EF4-FFF2-40B4-BE49-F238E27FC236}">
                <a16:creationId xmlns:a16="http://schemas.microsoft.com/office/drawing/2014/main" id="{C43823CA-EF94-0A22-B060-B555C859EB96}"/>
              </a:ext>
            </a:extLst>
          </p:cNvPr>
          <p:cNvCxnSpPr>
            <a:cxnSpLocks/>
          </p:cNvCxnSpPr>
          <p:nvPr/>
        </p:nvCxnSpPr>
        <p:spPr>
          <a:xfrm>
            <a:off x="4022725" y="8096250"/>
            <a:ext cx="1785429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D2D6E6-781C-FE56-8CFE-D23FFD80FBF3}"/>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3" name="TextBox 2">
                <a:extLst>
                  <a:ext uri="{FF2B5EF4-FFF2-40B4-BE49-F238E27FC236}">
                    <a16:creationId xmlns:a16="http://schemas.microsoft.com/office/drawing/2014/main" id="{4ED2D6E6-781C-FE56-8CFE-D23FFD80FBF3}"/>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4"/>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3831971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A5178FA-4D8C-5FA8-67D3-BD4B9E6F1E44}"/>
              </a:ext>
            </a:extLst>
          </p:cNvPr>
          <p:cNvGraphicFramePr>
            <a:graphicFrameLocks noGrp="1"/>
          </p:cNvGraphicFramePr>
          <p:nvPr>
            <p:ph idx="1"/>
            <p:extLst>
              <p:ext uri="{D42A27DB-BD31-4B8C-83A1-F6EECF244321}">
                <p14:modId xmlns:p14="http://schemas.microsoft.com/office/powerpoint/2010/main" val="4245138851"/>
              </p:ext>
            </p:extLst>
          </p:nvPr>
        </p:nvGraphicFramePr>
        <p:xfrm>
          <a:off x="891540" y="434340"/>
          <a:ext cx="22258973" cy="11395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28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2F43BB-C0BB-E9A4-FB2F-8FB153C64223}"/>
              </a:ext>
            </a:extLst>
          </p:cNvPr>
          <p:cNvPicPr>
            <a:picLocks noChangeAspect="1"/>
          </p:cNvPicPr>
          <p:nvPr/>
        </p:nvPicPr>
        <p:blipFill>
          <a:blip r:embed="rId2"/>
          <a:stretch>
            <a:fillRect/>
          </a:stretch>
        </p:blipFill>
        <p:spPr>
          <a:xfrm>
            <a:off x="1692275" y="347654"/>
            <a:ext cx="20299045" cy="1302069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4C74962-A85F-2C25-8D9F-CBBEABFBDB6E}"/>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5" name="TextBox 4">
                <a:extLst>
                  <a:ext uri="{FF2B5EF4-FFF2-40B4-BE49-F238E27FC236}">
                    <a16:creationId xmlns:a16="http://schemas.microsoft.com/office/drawing/2014/main" id="{C4C74962-A85F-2C25-8D9F-CBBEABFBDB6E}"/>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352809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88E4FA-CD95-AFF4-BFFA-41BB383DB3E4}"/>
              </a:ext>
            </a:extLst>
          </p:cNvPr>
          <p:cNvGraphicFramePr>
            <a:graphicFrameLocks noGrp="1"/>
          </p:cNvGraphicFramePr>
          <p:nvPr>
            <p:ph idx="1"/>
            <p:extLst>
              <p:ext uri="{D42A27DB-BD31-4B8C-83A1-F6EECF244321}">
                <p14:modId xmlns:p14="http://schemas.microsoft.com/office/powerpoint/2010/main" val="3237012422"/>
              </p:ext>
            </p:extLst>
          </p:nvPr>
        </p:nvGraphicFramePr>
        <p:xfrm>
          <a:off x="914400" y="304800"/>
          <a:ext cx="22236113" cy="1152525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6EB78F66-BC30-9916-AB20-218E8B8FC7F0}"/>
              </a:ext>
            </a:extLst>
          </p:cNvPr>
          <p:cNvCxnSpPr>
            <a:cxnSpLocks/>
          </p:cNvCxnSpPr>
          <p:nvPr/>
        </p:nvCxnSpPr>
        <p:spPr>
          <a:xfrm>
            <a:off x="2362200" y="9925050"/>
            <a:ext cx="1831119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25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5BB1-D4D4-F6BB-2A11-C9008CBDCF58}"/>
              </a:ext>
            </a:extLst>
          </p:cNvPr>
          <p:cNvSpPr>
            <a:spLocks noGrp="1"/>
          </p:cNvSpPr>
          <p:nvPr>
            <p:ph type="title"/>
          </p:nvPr>
        </p:nvSpPr>
        <p:spPr>
          <a:xfrm>
            <a:off x="1218406" y="231756"/>
            <a:ext cx="21931313" cy="1878398"/>
          </a:xfrm>
        </p:spPr>
        <p:txBody>
          <a:bodyPr/>
          <a:lstStyle/>
          <a:p>
            <a:r>
              <a:rPr lang="en-US" dirty="0"/>
              <a:t> </a:t>
            </a:r>
          </a:p>
        </p:txBody>
      </p:sp>
      <p:sp>
        <p:nvSpPr>
          <p:cNvPr id="3" name="Content Placeholder 2">
            <a:extLst>
              <a:ext uri="{FF2B5EF4-FFF2-40B4-BE49-F238E27FC236}">
                <a16:creationId xmlns:a16="http://schemas.microsoft.com/office/drawing/2014/main" id="{CE5F55CE-3A89-D1A8-146B-6253D607CC50}"/>
              </a:ext>
            </a:extLst>
          </p:cNvPr>
          <p:cNvSpPr>
            <a:spLocks noGrp="1"/>
          </p:cNvSpPr>
          <p:nvPr>
            <p:ph idx="1"/>
          </p:nvPr>
        </p:nvSpPr>
        <p:spPr>
          <a:xfrm>
            <a:off x="919467" y="3266608"/>
            <a:ext cx="21931313" cy="7336915"/>
          </a:xfrm>
        </p:spPr>
        <p:txBody>
          <a:bodyPr/>
          <a:lstStyle/>
          <a:p>
            <a:r>
              <a:rPr lang="en-US" sz="3600" dirty="0"/>
              <a:t>CDCB have defined QC Metrics to ensure quality of data and to encourage all nominators and labs to comply with our expectations </a:t>
            </a:r>
          </a:p>
          <a:p>
            <a:r>
              <a:rPr lang="en-US" sz="3600" dirty="0"/>
              <a:t>We implemented QC Metrics and have been assessing nominator performance since 2017</a:t>
            </a:r>
          </a:p>
          <a:p>
            <a:r>
              <a:rPr lang="en-US" sz="3600" dirty="0"/>
              <a:t>We implemented QC Metrics and have been assessing laboratory performance since 2018</a:t>
            </a:r>
          </a:p>
          <a:p>
            <a:r>
              <a:rPr lang="en-US" sz="3600" dirty="0"/>
              <a:t>Great improvement has been made over years </a:t>
            </a:r>
          </a:p>
          <a:p>
            <a:r>
              <a:rPr lang="en-US" sz="3600" dirty="0"/>
              <a:t>Important to ensure quality of data and customer satisfaction of our service</a:t>
            </a:r>
          </a:p>
          <a:p>
            <a:r>
              <a:rPr lang="en-US" sz="3600" dirty="0"/>
              <a:t>CDCB conducted a survey to review our QC metrics first time this year </a:t>
            </a:r>
          </a:p>
          <a:p>
            <a:pPr marL="0" indent="0">
              <a:buNone/>
            </a:pPr>
            <a:endParaRPr lang="en-US" dirty="0"/>
          </a:p>
        </p:txBody>
      </p:sp>
      <p:sp>
        <p:nvSpPr>
          <p:cNvPr id="4" name="Slide Number Placeholder 3">
            <a:extLst>
              <a:ext uri="{FF2B5EF4-FFF2-40B4-BE49-F238E27FC236}">
                <a16:creationId xmlns:a16="http://schemas.microsoft.com/office/drawing/2014/main" id="{25771924-9281-BB36-75B8-045DEF0EA0D4}"/>
              </a:ext>
            </a:extLst>
          </p:cNvPr>
          <p:cNvSpPr>
            <a:spLocks noGrp="1"/>
          </p:cNvSpPr>
          <p:nvPr>
            <p:ph type="sldNum" sz="quarter" idx="12"/>
          </p:nvPr>
        </p:nvSpPr>
        <p:spPr/>
        <p:txBody>
          <a:bodyPr/>
          <a:lstStyle/>
          <a:p>
            <a:fld id="{9B829770-EC55-6745-BBAB-A0764E32B3AB}" type="slidenum">
              <a:rPr lang="en-US" smtClean="0"/>
              <a:t>4</a:t>
            </a:fld>
            <a:endParaRPr lang="en-US" dirty="0"/>
          </a:p>
        </p:txBody>
      </p:sp>
      <p:sp>
        <p:nvSpPr>
          <p:cNvPr id="5" name="TextBox 4">
            <a:extLst>
              <a:ext uri="{FF2B5EF4-FFF2-40B4-BE49-F238E27FC236}">
                <a16:creationId xmlns:a16="http://schemas.microsoft.com/office/drawing/2014/main" id="{A0AFDD45-CC28-8D51-8FF1-EEBE69F3C84A}"/>
              </a:ext>
            </a:extLst>
          </p:cNvPr>
          <p:cNvSpPr txBox="1"/>
          <p:nvPr/>
        </p:nvSpPr>
        <p:spPr>
          <a:xfrm>
            <a:off x="509953" y="744941"/>
            <a:ext cx="15703061" cy="1400383"/>
          </a:xfrm>
          <a:prstGeom prst="rect">
            <a:avLst/>
          </a:prstGeom>
          <a:noFill/>
        </p:spPr>
        <p:txBody>
          <a:bodyPr wrap="square" rtlCol="0">
            <a:spAutoFit/>
          </a:bodyPr>
          <a:lstStyle/>
          <a:p>
            <a:r>
              <a:rPr lang="en-US" sz="8500" dirty="0"/>
              <a:t>CDCB QC Metrics review</a:t>
            </a:r>
          </a:p>
        </p:txBody>
      </p:sp>
    </p:spTree>
    <p:extLst>
      <p:ext uri="{BB962C8B-B14F-4D97-AF65-F5344CB8AC3E}">
        <p14:creationId xmlns:p14="http://schemas.microsoft.com/office/powerpoint/2010/main" val="260469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7FE97F-C856-FF29-3D4E-2A587CF52716}"/>
              </a:ext>
            </a:extLst>
          </p:cNvPr>
          <p:cNvPicPr>
            <a:picLocks noChangeAspect="1"/>
          </p:cNvPicPr>
          <p:nvPr/>
        </p:nvPicPr>
        <p:blipFill>
          <a:blip r:embed="rId2"/>
          <a:stretch>
            <a:fillRect/>
          </a:stretch>
        </p:blipFill>
        <p:spPr>
          <a:xfrm>
            <a:off x="2299811" y="0"/>
            <a:ext cx="19768502" cy="13621993"/>
          </a:xfrm>
          <a:prstGeom prst="rect">
            <a:avLst/>
          </a:prstGeom>
        </p:spPr>
      </p:pic>
      <p:cxnSp>
        <p:nvCxnSpPr>
          <p:cNvPr id="2" name="Straight Connector 1">
            <a:extLst>
              <a:ext uri="{FF2B5EF4-FFF2-40B4-BE49-F238E27FC236}">
                <a16:creationId xmlns:a16="http://schemas.microsoft.com/office/drawing/2014/main" id="{C49BB66D-7032-5F3B-1DC2-400F3B5B4DC1}"/>
              </a:ext>
            </a:extLst>
          </p:cNvPr>
          <p:cNvCxnSpPr>
            <a:cxnSpLocks/>
          </p:cNvCxnSpPr>
          <p:nvPr/>
        </p:nvCxnSpPr>
        <p:spPr>
          <a:xfrm>
            <a:off x="4022725" y="7299960"/>
            <a:ext cx="1710372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6BAEE7-2664-0349-AF17-9B97A00B71A5}"/>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b="0" i="0" smtClean="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456BAEE7-2664-0349-AF17-9B97A00B71A5}"/>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1453486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64349F-022D-9D1C-921A-34A69F33A893}"/>
              </a:ext>
            </a:extLst>
          </p:cNvPr>
          <p:cNvGraphicFramePr>
            <a:graphicFrameLocks noGrp="1"/>
          </p:cNvGraphicFramePr>
          <p:nvPr>
            <p:ph idx="1"/>
            <p:extLst>
              <p:ext uri="{D42A27DB-BD31-4B8C-83A1-F6EECF244321}">
                <p14:modId xmlns:p14="http://schemas.microsoft.com/office/powerpoint/2010/main" val="711429802"/>
              </p:ext>
            </p:extLst>
          </p:nvPr>
        </p:nvGraphicFramePr>
        <p:xfrm>
          <a:off x="1066800" y="323850"/>
          <a:ext cx="22083713" cy="1150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04AB2A5B-3CA3-3E04-38B4-1E0CFA23844C}"/>
              </a:ext>
            </a:extLst>
          </p:cNvPr>
          <p:cNvCxnSpPr>
            <a:cxnSpLocks/>
          </p:cNvCxnSpPr>
          <p:nvPr/>
        </p:nvCxnSpPr>
        <p:spPr>
          <a:xfrm>
            <a:off x="2651760" y="9277350"/>
            <a:ext cx="20345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825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EFC49B-4C99-A0C1-CA72-3360DA466989}"/>
              </a:ext>
            </a:extLst>
          </p:cNvPr>
          <p:cNvPicPr>
            <a:picLocks noChangeAspect="1"/>
          </p:cNvPicPr>
          <p:nvPr/>
        </p:nvPicPr>
        <p:blipFill>
          <a:blip r:embed="rId2"/>
          <a:stretch>
            <a:fillRect/>
          </a:stretch>
        </p:blipFill>
        <p:spPr>
          <a:xfrm>
            <a:off x="1136966" y="205739"/>
            <a:ext cx="22294218" cy="13281661"/>
          </a:xfrm>
          <a:prstGeom prst="rect">
            <a:avLst/>
          </a:prstGeom>
        </p:spPr>
      </p:pic>
      <p:cxnSp>
        <p:nvCxnSpPr>
          <p:cNvPr id="2" name="Straight Connector 1">
            <a:extLst>
              <a:ext uri="{FF2B5EF4-FFF2-40B4-BE49-F238E27FC236}">
                <a16:creationId xmlns:a16="http://schemas.microsoft.com/office/drawing/2014/main" id="{768D2B38-CF95-4089-6661-34FC8341B803}"/>
              </a:ext>
            </a:extLst>
          </p:cNvPr>
          <p:cNvCxnSpPr>
            <a:cxnSpLocks/>
          </p:cNvCxnSpPr>
          <p:nvPr/>
        </p:nvCxnSpPr>
        <p:spPr>
          <a:xfrm>
            <a:off x="3661410" y="8766810"/>
            <a:ext cx="1836039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B5DC04-F9CE-4F83-DE4B-B5A823916F63}"/>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19B5DC04-F9CE-4F83-DE4B-B5A823916F63}"/>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155240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985E3FF-66D0-7A1D-0593-CAF78CA42426}"/>
              </a:ext>
            </a:extLst>
          </p:cNvPr>
          <p:cNvGraphicFramePr>
            <a:graphicFrameLocks noGrp="1"/>
          </p:cNvGraphicFramePr>
          <p:nvPr>
            <p:ph idx="1"/>
            <p:extLst>
              <p:ext uri="{D42A27DB-BD31-4B8C-83A1-F6EECF244321}">
                <p14:modId xmlns:p14="http://schemas.microsoft.com/office/powerpoint/2010/main" val="1615656365"/>
              </p:ext>
            </p:extLst>
          </p:nvPr>
        </p:nvGraphicFramePr>
        <p:xfrm>
          <a:off x="609600" y="247650"/>
          <a:ext cx="22540913" cy="1158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02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05DD7FAB-DC81-EC5A-5D06-5B5F3F2E5639}"/>
              </a:ext>
            </a:extLst>
          </p:cNvPr>
          <p:cNvGraphicFramePr>
            <a:graphicFrameLocks noChangeAspect="1"/>
          </p:cNvGraphicFramePr>
          <p:nvPr/>
        </p:nvGraphicFramePr>
        <p:xfrm>
          <a:off x="1541462" y="0"/>
          <a:ext cx="21625042" cy="12961620"/>
        </p:xfrm>
        <a:graphic>
          <a:graphicData uri="http://schemas.openxmlformats.org/presentationml/2006/ole">
            <mc:AlternateContent xmlns:mc="http://schemas.openxmlformats.org/markup-compatibility/2006">
              <mc:Choice xmlns:v="urn:schemas-microsoft-com:vml" Requires="v">
                <p:oleObj name="Prism 9" r:id="rId2" imgW="8194528" imgH="4912483" progId="Prism9.Document">
                  <p:embed/>
                </p:oleObj>
              </mc:Choice>
              <mc:Fallback>
                <p:oleObj name="Prism 9" r:id="rId2" imgW="8194528" imgH="4912483" progId="Prism9.Document">
                  <p:embed/>
                  <p:pic>
                    <p:nvPicPr>
                      <p:cNvPr id="12" name="Object 11">
                        <a:extLst>
                          <a:ext uri="{FF2B5EF4-FFF2-40B4-BE49-F238E27FC236}">
                            <a16:creationId xmlns:a16="http://schemas.microsoft.com/office/drawing/2014/main" id="{05DD7FAB-DC81-EC5A-5D06-5B5F3F2E5639}"/>
                          </a:ext>
                        </a:extLst>
                      </p:cNvPr>
                      <p:cNvPicPr/>
                      <p:nvPr/>
                    </p:nvPicPr>
                    <p:blipFill>
                      <a:blip r:embed="rId3"/>
                      <a:stretch>
                        <a:fillRect/>
                      </a:stretch>
                    </p:blipFill>
                    <p:spPr>
                      <a:xfrm>
                        <a:off x="1541462" y="0"/>
                        <a:ext cx="21625042" cy="12961620"/>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2426C439-FB58-0094-87DC-1DD99D1AFC1F}"/>
              </a:ext>
            </a:extLst>
          </p:cNvPr>
          <p:cNvCxnSpPr>
            <a:cxnSpLocks/>
          </p:cNvCxnSpPr>
          <p:nvPr/>
        </p:nvCxnSpPr>
        <p:spPr>
          <a:xfrm flipV="1">
            <a:off x="4309110" y="5619750"/>
            <a:ext cx="19141440" cy="2286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5639B65-CF11-BD24-8CC0-1B2D965595BA}"/>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25639B65-CF11-BD24-8CC0-1B2D965595BA}"/>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4"/>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2492997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5A3812-AE11-5F4A-D412-481F4548A8B1}"/>
              </a:ext>
            </a:extLst>
          </p:cNvPr>
          <p:cNvGraphicFramePr>
            <a:graphicFrameLocks noGrp="1"/>
          </p:cNvGraphicFramePr>
          <p:nvPr>
            <p:ph idx="1"/>
            <p:extLst>
              <p:ext uri="{D42A27DB-BD31-4B8C-83A1-F6EECF244321}">
                <p14:modId xmlns:p14="http://schemas.microsoft.com/office/powerpoint/2010/main" val="3327546713"/>
              </p:ext>
            </p:extLst>
          </p:nvPr>
        </p:nvGraphicFramePr>
        <p:xfrm>
          <a:off x="952500" y="0"/>
          <a:ext cx="22198013" cy="1183005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54C0E348-7D63-1C83-503C-1BE5750C1880}"/>
              </a:ext>
            </a:extLst>
          </p:cNvPr>
          <p:cNvCxnSpPr>
            <a:cxnSpLocks/>
          </p:cNvCxnSpPr>
          <p:nvPr/>
        </p:nvCxnSpPr>
        <p:spPr>
          <a:xfrm>
            <a:off x="2805113" y="4747260"/>
            <a:ext cx="1806706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004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10D05C9-0718-7A13-8C21-16BC14E79D03}"/>
              </a:ext>
            </a:extLst>
          </p:cNvPr>
          <p:cNvPicPr>
            <a:picLocks noGrp="1" noChangeAspect="1"/>
          </p:cNvPicPr>
          <p:nvPr>
            <p:ph idx="1"/>
          </p:nvPr>
        </p:nvPicPr>
        <p:blipFill>
          <a:blip r:embed="rId2"/>
          <a:stretch>
            <a:fillRect/>
          </a:stretch>
        </p:blipFill>
        <p:spPr>
          <a:xfrm>
            <a:off x="1778317" y="0"/>
            <a:ext cx="20811490" cy="13221702"/>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0ED73C-68A2-46DD-0037-870CB47AB393}"/>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3" name="TextBox 2">
                <a:extLst>
                  <a:ext uri="{FF2B5EF4-FFF2-40B4-BE49-F238E27FC236}">
                    <a16:creationId xmlns:a16="http://schemas.microsoft.com/office/drawing/2014/main" id="{770ED73C-68A2-46DD-0037-870CB47AB393}"/>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1597160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D4109F-8957-F7A8-F592-6E244081634C}"/>
              </a:ext>
            </a:extLst>
          </p:cNvPr>
          <p:cNvGraphicFramePr>
            <a:graphicFrameLocks noGrp="1"/>
          </p:cNvGraphicFramePr>
          <p:nvPr>
            <p:ph idx="1"/>
            <p:extLst>
              <p:ext uri="{D42A27DB-BD31-4B8C-83A1-F6EECF244321}">
                <p14:modId xmlns:p14="http://schemas.microsoft.com/office/powerpoint/2010/main" val="1802755980"/>
              </p:ext>
            </p:extLst>
          </p:nvPr>
        </p:nvGraphicFramePr>
        <p:xfrm>
          <a:off x="838200" y="533400"/>
          <a:ext cx="22312313" cy="11296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8972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6DEE9B-AF5E-FBB7-A87B-584356CE7EB1}"/>
              </a:ext>
            </a:extLst>
          </p:cNvPr>
          <p:cNvPicPr>
            <a:picLocks noGrp="1" noChangeAspect="1"/>
          </p:cNvPicPr>
          <p:nvPr>
            <p:ph idx="1"/>
          </p:nvPr>
        </p:nvPicPr>
        <p:blipFill>
          <a:blip r:embed="rId2"/>
          <a:stretch>
            <a:fillRect/>
          </a:stretch>
        </p:blipFill>
        <p:spPr>
          <a:xfrm>
            <a:off x="1591310" y="0"/>
            <a:ext cx="21520150" cy="13371986"/>
          </a:xfrm>
        </p:spPr>
      </p:pic>
      <p:cxnSp>
        <p:nvCxnSpPr>
          <p:cNvPr id="2" name="Straight Connector 1">
            <a:extLst>
              <a:ext uri="{FF2B5EF4-FFF2-40B4-BE49-F238E27FC236}">
                <a16:creationId xmlns:a16="http://schemas.microsoft.com/office/drawing/2014/main" id="{28FB7D18-4B56-45BE-B86E-4EF75A538C9A}"/>
              </a:ext>
            </a:extLst>
          </p:cNvPr>
          <p:cNvCxnSpPr>
            <a:cxnSpLocks/>
          </p:cNvCxnSpPr>
          <p:nvPr/>
        </p:nvCxnSpPr>
        <p:spPr>
          <a:xfrm>
            <a:off x="4328160" y="6061710"/>
            <a:ext cx="1893189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2E1218-CBF7-3A8F-43BA-7DED23BB7801}"/>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922E1218-CBF7-3A8F-43BA-7DED23BB7801}"/>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2960917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A51FED-5FFC-FD32-1464-8DA53E0FD054}"/>
              </a:ext>
            </a:extLst>
          </p:cNvPr>
          <p:cNvGraphicFramePr>
            <a:graphicFrameLocks noGrp="1"/>
          </p:cNvGraphicFramePr>
          <p:nvPr>
            <p:ph idx="1"/>
            <p:extLst>
              <p:ext uri="{D42A27DB-BD31-4B8C-83A1-F6EECF244321}">
                <p14:modId xmlns:p14="http://schemas.microsoft.com/office/powerpoint/2010/main" val="692343620"/>
              </p:ext>
            </p:extLst>
          </p:nvPr>
        </p:nvGraphicFramePr>
        <p:xfrm>
          <a:off x="857250" y="361950"/>
          <a:ext cx="22293263" cy="114681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0FC87231-E2F3-A758-7709-AAE760CD7FE4}"/>
              </a:ext>
            </a:extLst>
          </p:cNvPr>
          <p:cNvCxnSpPr>
            <a:cxnSpLocks/>
          </p:cNvCxnSpPr>
          <p:nvPr/>
        </p:nvCxnSpPr>
        <p:spPr>
          <a:xfrm>
            <a:off x="2651760" y="10824210"/>
            <a:ext cx="1826017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66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4" y="657058"/>
            <a:ext cx="21931313" cy="1848504"/>
          </a:xfrm>
        </p:spPr>
        <p:txBody>
          <a:bodyPr/>
          <a:lstStyle/>
          <a:p>
            <a:r>
              <a:rPr lang="en-US" b="1" dirty="0"/>
              <a:t>Purpose of the Survey </a:t>
            </a:r>
          </a:p>
        </p:txBody>
      </p:sp>
      <p:sp>
        <p:nvSpPr>
          <p:cNvPr id="3" name="Content Placeholder 2"/>
          <p:cNvSpPr>
            <a:spLocks noGrp="1"/>
          </p:cNvSpPr>
          <p:nvPr>
            <p:ph idx="1"/>
          </p:nvPr>
        </p:nvSpPr>
        <p:spPr>
          <a:xfrm>
            <a:off x="1218405" y="3322674"/>
            <a:ext cx="21931313" cy="9314905"/>
          </a:xfrm>
        </p:spPr>
        <p:txBody>
          <a:bodyPr>
            <a:normAutofit/>
          </a:bodyPr>
          <a:lstStyle/>
          <a:p>
            <a:r>
              <a:rPr lang="en-US" sz="6000" dirty="0"/>
              <a:t>To collect feedback on the QC Metrics </a:t>
            </a:r>
          </a:p>
          <a:p>
            <a:r>
              <a:rPr lang="en-US" sz="6000" dirty="0"/>
              <a:t>To understand the usefulness of the QC Metrics</a:t>
            </a:r>
          </a:p>
          <a:p>
            <a:r>
              <a:rPr lang="en-US" sz="6000" dirty="0"/>
              <a:t>To identify possible improvements or adjustments to the current QC Metrics </a:t>
            </a:r>
          </a:p>
        </p:txBody>
      </p:sp>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spTree>
    <p:extLst>
      <p:ext uri="{BB962C8B-B14F-4D97-AF65-F5344CB8AC3E}">
        <p14:creationId xmlns:p14="http://schemas.microsoft.com/office/powerpoint/2010/main" val="3122836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58F807-64D4-46C1-ECC8-D779F52802CD}"/>
              </a:ext>
            </a:extLst>
          </p:cNvPr>
          <p:cNvPicPr>
            <a:picLocks noGrp="1" noChangeAspect="1"/>
          </p:cNvPicPr>
          <p:nvPr>
            <p:ph idx="1"/>
          </p:nvPr>
        </p:nvPicPr>
        <p:blipFill>
          <a:blip r:embed="rId2"/>
          <a:stretch>
            <a:fillRect/>
          </a:stretch>
        </p:blipFill>
        <p:spPr>
          <a:xfrm>
            <a:off x="1758950" y="-105508"/>
            <a:ext cx="20255230" cy="13087995"/>
          </a:xfrm>
        </p:spPr>
      </p:pic>
      <p:cxnSp>
        <p:nvCxnSpPr>
          <p:cNvPr id="2" name="Straight Connector 1">
            <a:extLst>
              <a:ext uri="{FF2B5EF4-FFF2-40B4-BE49-F238E27FC236}">
                <a16:creationId xmlns:a16="http://schemas.microsoft.com/office/drawing/2014/main" id="{7AA63729-81B6-AB60-CF41-551AB1A68FD5}"/>
              </a:ext>
            </a:extLst>
          </p:cNvPr>
          <p:cNvCxnSpPr>
            <a:cxnSpLocks/>
          </p:cNvCxnSpPr>
          <p:nvPr/>
        </p:nvCxnSpPr>
        <p:spPr>
          <a:xfrm>
            <a:off x="4022725" y="7757160"/>
            <a:ext cx="1879917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251440-4C1B-19A0-B1A0-89E32DF10681}"/>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51251440-4C1B-19A0-B1A0-89E32DF10681}"/>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2547815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105839-E16E-249D-AD57-4A4921F0BBD9}"/>
              </a:ext>
            </a:extLst>
          </p:cNvPr>
          <p:cNvGraphicFramePr>
            <a:graphicFrameLocks noGrp="1"/>
          </p:cNvGraphicFramePr>
          <p:nvPr>
            <p:ph idx="1"/>
            <p:extLst>
              <p:ext uri="{D42A27DB-BD31-4B8C-83A1-F6EECF244321}">
                <p14:modId xmlns:p14="http://schemas.microsoft.com/office/powerpoint/2010/main" val="1078565105"/>
              </p:ext>
            </p:extLst>
          </p:nvPr>
        </p:nvGraphicFramePr>
        <p:xfrm>
          <a:off x="1009650" y="381000"/>
          <a:ext cx="22140863" cy="1144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142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10E119B-4EF2-D0AD-A4A1-4E78AD837640}"/>
              </a:ext>
            </a:extLst>
          </p:cNvPr>
          <p:cNvPicPr>
            <a:picLocks noGrp="1" noChangeAspect="1"/>
          </p:cNvPicPr>
          <p:nvPr>
            <p:ph idx="1"/>
          </p:nvPr>
        </p:nvPicPr>
        <p:blipFill>
          <a:blip r:embed="rId2"/>
          <a:stretch>
            <a:fillRect/>
          </a:stretch>
        </p:blipFill>
        <p:spPr>
          <a:xfrm>
            <a:off x="1501774" y="0"/>
            <a:ext cx="20260946" cy="13118427"/>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48D12CA-B741-ECDD-3403-079F786F2F2C}"/>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3" name="TextBox 2">
                <a:extLst>
                  <a:ext uri="{FF2B5EF4-FFF2-40B4-BE49-F238E27FC236}">
                    <a16:creationId xmlns:a16="http://schemas.microsoft.com/office/drawing/2014/main" id="{048D12CA-B741-ECDD-3403-079F786F2F2C}"/>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3113231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234FFD-996E-AEAD-DCC4-2B7865020567}"/>
              </a:ext>
            </a:extLst>
          </p:cNvPr>
          <p:cNvGraphicFramePr>
            <a:graphicFrameLocks noGrp="1"/>
          </p:cNvGraphicFramePr>
          <p:nvPr>
            <p:ph idx="1"/>
            <p:extLst>
              <p:ext uri="{D42A27DB-BD31-4B8C-83A1-F6EECF244321}">
                <p14:modId xmlns:p14="http://schemas.microsoft.com/office/powerpoint/2010/main" val="1769823183"/>
              </p:ext>
            </p:extLst>
          </p:nvPr>
        </p:nvGraphicFramePr>
        <p:xfrm>
          <a:off x="1523999" y="361950"/>
          <a:ext cx="21626513" cy="1146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39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477FE92-2297-7310-E1E4-1C6085E07FC6}"/>
              </a:ext>
            </a:extLst>
          </p:cNvPr>
          <p:cNvPicPr>
            <a:picLocks noGrp="1" noChangeAspect="1"/>
          </p:cNvPicPr>
          <p:nvPr>
            <p:ph idx="1"/>
          </p:nvPr>
        </p:nvPicPr>
        <p:blipFill>
          <a:blip r:embed="rId2"/>
          <a:stretch>
            <a:fillRect/>
          </a:stretch>
        </p:blipFill>
        <p:spPr>
          <a:xfrm>
            <a:off x="1987550" y="229552"/>
            <a:ext cx="19683730" cy="12602246"/>
          </a:xfrm>
        </p:spPr>
      </p:pic>
      <p:cxnSp>
        <p:nvCxnSpPr>
          <p:cNvPr id="2" name="Straight Connector 1">
            <a:extLst>
              <a:ext uri="{FF2B5EF4-FFF2-40B4-BE49-F238E27FC236}">
                <a16:creationId xmlns:a16="http://schemas.microsoft.com/office/drawing/2014/main" id="{D3EFA022-26BF-B220-DF98-903FEA28791F}"/>
              </a:ext>
            </a:extLst>
          </p:cNvPr>
          <p:cNvCxnSpPr>
            <a:cxnSpLocks/>
          </p:cNvCxnSpPr>
          <p:nvPr/>
        </p:nvCxnSpPr>
        <p:spPr>
          <a:xfrm>
            <a:off x="4347210" y="8290560"/>
            <a:ext cx="1780794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398A95-94A9-866A-B841-39C3D70DB18E}"/>
                  </a:ext>
                </a:extLst>
              </p:cNvPr>
              <p:cNvSpPr txBox="1"/>
              <p:nvPr/>
            </p:nvSpPr>
            <p:spPr>
              <a:xfrm>
                <a:off x="10693041" y="12359420"/>
                <a:ext cx="13425306" cy="1131848"/>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a:latin typeface="Cambria Math" panose="02040503050406030204" pitchFamily="18" charset="0"/>
                          </a:rPr>
                          <m:t>occurrences</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GT</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received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month</m:t>
                        </m:r>
                      </m:den>
                    </m:f>
                  </m:oMath>
                </a14:m>
                <a:endParaRPr lang="en-US" sz="4600" dirty="0"/>
              </a:p>
            </p:txBody>
          </p:sp>
        </mc:Choice>
        <mc:Fallback xmlns="">
          <p:sp>
            <p:nvSpPr>
              <p:cNvPr id="4" name="TextBox 3">
                <a:extLst>
                  <a:ext uri="{FF2B5EF4-FFF2-40B4-BE49-F238E27FC236}">
                    <a16:creationId xmlns:a16="http://schemas.microsoft.com/office/drawing/2014/main" id="{99398A95-94A9-866A-B841-39C3D70DB18E}"/>
                  </a:ext>
                </a:extLst>
              </p:cNvPr>
              <p:cNvSpPr txBox="1">
                <a:spLocks noRot="1" noChangeAspect="1" noMove="1" noResize="1" noEditPoints="1" noAdjustHandles="1" noChangeArrowheads="1" noChangeShapeType="1" noTextEdit="1"/>
              </p:cNvSpPr>
              <p:nvPr/>
            </p:nvSpPr>
            <p:spPr>
              <a:xfrm>
                <a:off x="10693041" y="12359420"/>
                <a:ext cx="13425306" cy="1131848"/>
              </a:xfrm>
              <a:prstGeom prst="rect">
                <a:avLst/>
              </a:prstGeom>
              <a:blipFill>
                <a:blip r:embed="rId3"/>
                <a:stretch>
                  <a:fillRect l="-1589" b="-5376"/>
                </a:stretch>
              </a:blipFill>
            </p:spPr>
            <p:txBody>
              <a:bodyPr/>
              <a:lstStyle/>
              <a:p>
                <a:r>
                  <a:rPr lang="en-US">
                    <a:noFill/>
                  </a:rPr>
                  <a:t> </a:t>
                </a:r>
              </a:p>
            </p:txBody>
          </p:sp>
        </mc:Fallback>
      </mc:AlternateContent>
    </p:spTree>
    <p:extLst>
      <p:ext uri="{BB962C8B-B14F-4D97-AF65-F5344CB8AC3E}">
        <p14:creationId xmlns:p14="http://schemas.microsoft.com/office/powerpoint/2010/main" val="1253952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D470E8-4A9A-D9C3-CECC-6E583ABB3B5A}"/>
              </a:ext>
            </a:extLst>
          </p:cNvPr>
          <p:cNvSpPr>
            <a:spLocks noGrp="1"/>
          </p:cNvSpPr>
          <p:nvPr>
            <p:ph type="title"/>
          </p:nvPr>
        </p:nvSpPr>
        <p:spPr>
          <a:xfrm>
            <a:off x="1218405" y="-1099717"/>
            <a:ext cx="21931313" cy="2671342"/>
          </a:xfrm>
        </p:spPr>
        <p:txBody>
          <a:bodyPr/>
          <a:lstStyle/>
          <a:p>
            <a:r>
              <a:rPr lang="en-US" b="1" dirty="0"/>
              <a:t>Summary of metrics</a:t>
            </a:r>
          </a:p>
        </p:txBody>
      </p:sp>
      <p:graphicFrame>
        <p:nvGraphicFramePr>
          <p:cNvPr id="4" name="Table 8">
            <a:extLst>
              <a:ext uri="{FF2B5EF4-FFF2-40B4-BE49-F238E27FC236}">
                <a16:creationId xmlns:a16="http://schemas.microsoft.com/office/drawing/2014/main" id="{FA79A537-F2CB-FAAD-3736-6DB66A9B9433}"/>
              </a:ext>
            </a:extLst>
          </p:cNvPr>
          <p:cNvGraphicFramePr>
            <a:graphicFrameLocks/>
          </p:cNvGraphicFramePr>
          <p:nvPr>
            <p:extLst>
              <p:ext uri="{D42A27DB-BD31-4B8C-83A1-F6EECF244321}">
                <p14:modId xmlns:p14="http://schemas.microsoft.com/office/powerpoint/2010/main" val="30992971"/>
              </p:ext>
            </p:extLst>
          </p:nvPr>
        </p:nvGraphicFramePr>
        <p:xfrm>
          <a:off x="0" y="1498509"/>
          <a:ext cx="24368125" cy="12193119"/>
        </p:xfrm>
        <a:graphic>
          <a:graphicData uri="http://schemas.openxmlformats.org/drawingml/2006/table">
            <a:tbl>
              <a:tblPr firstRow="1" bandRow="1">
                <a:tableStyleId>{5C22544A-7EE6-4342-B048-85BDC9FD1C3A}</a:tableStyleId>
              </a:tblPr>
              <a:tblGrid>
                <a:gridCol w="6361583">
                  <a:extLst>
                    <a:ext uri="{9D8B030D-6E8A-4147-A177-3AD203B41FA5}">
                      <a16:colId xmlns:a16="http://schemas.microsoft.com/office/drawing/2014/main" val="1857666261"/>
                    </a:ext>
                  </a:extLst>
                </a:gridCol>
                <a:gridCol w="18006542">
                  <a:extLst>
                    <a:ext uri="{9D8B030D-6E8A-4147-A177-3AD203B41FA5}">
                      <a16:colId xmlns:a16="http://schemas.microsoft.com/office/drawing/2014/main" val="2676016342"/>
                    </a:ext>
                  </a:extLst>
                </a:gridCol>
              </a:tblGrid>
              <a:tr h="879761">
                <a:tc>
                  <a:txBody>
                    <a:bodyPr/>
                    <a:lstStyle/>
                    <a:p>
                      <a:pPr algn="ctr"/>
                      <a:r>
                        <a:rPr lang="en-US" sz="4000" dirty="0"/>
                        <a:t>QC Metrics  </a:t>
                      </a:r>
                    </a:p>
                  </a:txBody>
                  <a:tcPr/>
                </a:tc>
                <a:tc>
                  <a:txBody>
                    <a:bodyPr/>
                    <a:lstStyle/>
                    <a:p>
                      <a:pPr algn="ctr"/>
                      <a:r>
                        <a:rPr lang="en-US" sz="4000" dirty="0"/>
                        <a:t>Observation</a:t>
                      </a:r>
                    </a:p>
                  </a:txBody>
                  <a:tcPr/>
                </a:tc>
                <a:extLst>
                  <a:ext uri="{0D108BD9-81ED-4DB2-BD59-A6C34878D82A}">
                    <a16:rowId xmlns:a16="http://schemas.microsoft.com/office/drawing/2014/main" val="1884982307"/>
                  </a:ext>
                </a:extLst>
              </a:tr>
              <a:tr h="1314230">
                <a:tc>
                  <a:txBody>
                    <a:bodyPr/>
                    <a:lstStyle/>
                    <a:p>
                      <a:pPr algn="l"/>
                      <a:r>
                        <a:rPr lang="en-US" sz="4000" b="1" dirty="0">
                          <a:solidFill>
                            <a:srgbClr val="C00000"/>
                          </a:solidFill>
                        </a:rPr>
                        <a:t>No Nomination</a:t>
                      </a:r>
                    </a:p>
                  </a:txBody>
                  <a:tcPr anchor="ctr"/>
                </a:tc>
                <a:tc>
                  <a:txBody>
                    <a:bodyPr/>
                    <a:lstStyle/>
                    <a:p>
                      <a:pPr marL="0" marR="0" lvl="0" indent="0" algn="l" defTabSz="1084549" rtl="0" eaLnBrk="1" fontAlgn="auto" latinLnBrk="0" hangingPunct="1">
                        <a:lnSpc>
                          <a:spcPct val="100000"/>
                        </a:lnSpc>
                        <a:spcBef>
                          <a:spcPts val="0"/>
                        </a:spcBef>
                        <a:spcAft>
                          <a:spcPts val="0"/>
                        </a:spcAft>
                        <a:buClrTx/>
                        <a:buSzTx/>
                        <a:buFontTx/>
                        <a:buNone/>
                        <a:tabLst/>
                        <a:defRPr/>
                      </a:pPr>
                      <a:r>
                        <a:rPr lang="en-US" sz="4000" dirty="0">
                          <a:solidFill>
                            <a:schemeClr val="tx1"/>
                          </a:solidFill>
                        </a:rPr>
                        <a:t>Great improvement after 2017. Stayed lower than the threshold in 2018-2021</a:t>
                      </a:r>
                    </a:p>
                  </a:txBody>
                  <a:tcPr anchor="ctr"/>
                </a:tc>
                <a:extLst>
                  <a:ext uri="{0D108BD9-81ED-4DB2-BD59-A6C34878D82A}">
                    <a16:rowId xmlns:a16="http://schemas.microsoft.com/office/drawing/2014/main" val="4009018740"/>
                  </a:ext>
                </a:extLst>
              </a:tr>
              <a:tr h="1286268">
                <a:tc>
                  <a:txBody>
                    <a:bodyPr/>
                    <a:lstStyle/>
                    <a:p>
                      <a:pPr algn="l"/>
                      <a:r>
                        <a:rPr lang="en-US" sz="4000" b="1" dirty="0">
                          <a:solidFill>
                            <a:srgbClr val="C00000"/>
                          </a:solidFill>
                        </a:rPr>
                        <a:t>Unknown ID</a:t>
                      </a:r>
                    </a:p>
                  </a:txBody>
                  <a:tcPr anchor="ctr"/>
                </a:tc>
                <a:tc>
                  <a:txBody>
                    <a:bodyPr/>
                    <a:lstStyle/>
                    <a:p>
                      <a:pPr algn="l"/>
                      <a:r>
                        <a:rPr lang="en-US" sz="4000" dirty="0"/>
                        <a:t>One outlier in 2021 but stays constant throughout 5 years. Slightly lower in 2018</a:t>
                      </a:r>
                    </a:p>
                  </a:txBody>
                  <a:tcPr anchor="ctr"/>
                </a:tc>
                <a:extLst>
                  <a:ext uri="{0D108BD9-81ED-4DB2-BD59-A6C34878D82A}">
                    <a16:rowId xmlns:a16="http://schemas.microsoft.com/office/drawing/2014/main" val="1116625182"/>
                  </a:ext>
                </a:extLst>
              </a:tr>
              <a:tr h="879761">
                <a:tc>
                  <a:txBody>
                    <a:bodyPr/>
                    <a:lstStyle/>
                    <a:p>
                      <a:pPr algn="l"/>
                      <a:r>
                        <a:rPr lang="en-US" sz="4000" b="1" dirty="0">
                          <a:solidFill>
                            <a:schemeClr val="accent6"/>
                          </a:solidFill>
                        </a:rPr>
                        <a:t>CDCB Blanked Dam</a:t>
                      </a:r>
                    </a:p>
                  </a:txBody>
                  <a:tcPr anchor="ctr"/>
                </a:tc>
                <a:tc>
                  <a:txBody>
                    <a:bodyPr/>
                    <a:lstStyle/>
                    <a:p>
                      <a:pPr marL="0" marR="0" lvl="0" indent="0" algn="l" defTabSz="1084549" rtl="0" eaLnBrk="1" fontAlgn="auto" latinLnBrk="0" hangingPunct="1">
                        <a:lnSpc>
                          <a:spcPct val="100000"/>
                        </a:lnSpc>
                        <a:spcBef>
                          <a:spcPts val="0"/>
                        </a:spcBef>
                        <a:spcAft>
                          <a:spcPts val="0"/>
                        </a:spcAft>
                        <a:buClrTx/>
                        <a:buSzTx/>
                        <a:buFontTx/>
                        <a:buNone/>
                        <a:tabLst/>
                        <a:defRPr/>
                      </a:pPr>
                      <a:r>
                        <a:rPr lang="en-US" sz="4000" dirty="0"/>
                        <a:t>Significant improvement observed every year. Great work! </a:t>
                      </a:r>
                    </a:p>
                  </a:txBody>
                  <a:tcPr anchor="ctr"/>
                </a:tc>
                <a:extLst>
                  <a:ext uri="{0D108BD9-81ED-4DB2-BD59-A6C34878D82A}">
                    <a16:rowId xmlns:a16="http://schemas.microsoft.com/office/drawing/2014/main" val="1336058178"/>
                  </a:ext>
                </a:extLst>
              </a:tr>
              <a:tr h="1286268">
                <a:tc>
                  <a:txBody>
                    <a:bodyPr/>
                    <a:lstStyle/>
                    <a:p>
                      <a:pPr algn="l"/>
                      <a:r>
                        <a:rPr lang="en-US" sz="4000" b="1" dirty="0">
                          <a:solidFill>
                            <a:schemeClr val="accent6"/>
                          </a:solidFill>
                        </a:rPr>
                        <a:t>Usability=N</a:t>
                      </a:r>
                    </a:p>
                  </a:txBody>
                  <a:tcPr anchor="ctr"/>
                </a:tc>
                <a:tc>
                  <a:txBody>
                    <a:bodyPr/>
                    <a:lstStyle/>
                    <a:p>
                      <a:pPr algn="l"/>
                      <a:r>
                        <a:rPr lang="en-US" sz="4000" dirty="0"/>
                        <a:t>Significant improvement observed every year. Constantly great in 2020 and 2021(under threshold)</a:t>
                      </a:r>
                    </a:p>
                  </a:txBody>
                  <a:tcPr anchor="ctr"/>
                </a:tc>
                <a:extLst>
                  <a:ext uri="{0D108BD9-81ED-4DB2-BD59-A6C34878D82A}">
                    <a16:rowId xmlns:a16="http://schemas.microsoft.com/office/drawing/2014/main" val="1282291772"/>
                  </a:ext>
                </a:extLst>
              </a:tr>
              <a:tr h="1286268">
                <a:tc>
                  <a:txBody>
                    <a:bodyPr/>
                    <a:lstStyle/>
                    <a:p>
                      <a:pPr algn="l"/>
                      <a:r>
                        <a:rPr lang="en-US" sz="4000" b="1" dirty="0">
                          <a:solidFill>
                            <a:schemeClr val="accent6"/>
                          </a:solidFill>
                        </a:rPr>
                        <a:t>Free Code=N</a:t>
                      </a:r>
                    </a:p>
                  </a:txBody>
                  <a:tcPr anchor="ctr"/>
                </a:tc>
                <a:tc>
                  <a:txBody>
                    <a:bodyPr/>
                    <a:lstStyle/>
                    <a:p>
                      <a:pPr algn="l"/>
                      <a:r>
                        <a:rPr lang="en-US" sz="4000" dirty="0"/>
                        <a:t>Remained under the threshold. Great work in the past 5 years. </a:t>
                      </a:r>
                    </a:p>
                  </a:txBody>
                  <a:tcPr anchor="ctr"/>
                </a:tc>
                <a:extLst>
                  <a:ext uri="{0D108BD9-81ED-4DB2-BD59-A6C34878D82A}">
                    <a16:rowId xmlns:a16="http://schemas.microsoft.com/office/drawing/2014/main" val="286339704"/>
                  </a:ext>
                </a:extLst>
              </a:tr>
              <a:tr h="879761">
                <a:tc>
                  <a:txBody>
                    <a:bodyPr/>
                    <a:lstStyle/>
                    <a:p>
                      <a:pPr algn="l"/>
                      <a:r>
                        <a:rPr lang="en-US" sz="4000" b="1" dirty="0">
                          <a:solidFill>
                            <a:schemeClr val="accent6"/>
                          </a:solidFill>
                        </a:rPr>
                        <a:t>GT Withdrawn</a:t>
                      </a:r>
                    </a:p>
                  </a:txBody>
                  <a:tcPr anchor="ctr"/>
                </a:tc>
                <a:tc>
                  <a:txBody>
                    <a:bodyPr/>
                    <a:lstStyle/>
                    <a:p>
                      <a:pPr marL="0" marR="0" lvl="0" indent="0" algn="l" defTabSz="1084549" rtl="0" eaLnBrk="1" fontAlgn="auto" latinLnBrk="0" hangingPunct="1">
                        <a:lnSpc>
                          <a:spcPct val="100000"/>
                        </a:lnSpc>
                        <a:spcBef>
                          <a:spcPts val="0"/>
                        </a:spcBef>
                        <a:spcAft>
                          <a:spcPts val="0"/>
                        </a:spcAft>
                        <a:buClrTx/>
                        <a:buSzTx/>
                        <a:buFontTx/>
                        <a:buNone/>
                        <a:tabLst/>
                        <a:defRPr/>
                      </a:pPr>
                      <a:r>
                        <a:rPr lang="en-US" sz="4000" dirty="0"/>
                        <a:t>Significant improvement after 2017 (under threshold)</a:t>
                      </a:r>
                    </a:p>
                  </a:txBody>
                  <a:tcPr anchor="ctr"/>
                </a:tc>
                <a:extLst>
                  <a:ext uri="{0D108BD9-81ED-4DB2-BD59-A6C34878D82A}">
                    <a16:rowId xmlns:a16="http://schemas.microsoft.com/office/drawing/2014/main" val="1530081952"/>
                  </a:ext>
                </a:extLst>
              </a:tr>
              <a:tr h="879761">
                <a:tc>
                  <a:txBody>
                    <a:bodyPr/>
                    <a:lstStyle/>
                    <a:p>
                      <a:pPr algn="l"/>
                      <a:r>
                        <a:rPr lang="en-US" sz="4000" b="1" dirty="0">
                          <a:solidFill>
                            <a:schemeClr val="accent6"/>
                          </a:solidFill>
                        </a:rPr>
                        <a:t>GT Reassigned</a:t>
                      </a:r>
                    </a:p>
                  </a:txBody>
                  <a:tcPr anchor="ctr"/>
                </a:tc>
                <a:tc>
                  <a:txBody>
                    <a:bodyPr/>
                    <a:lstStyle/>
                    <a:p>
                      <a:pPr marL="0" marR="0" lvl="0" indent="0" algn="l" defTabSz="1084549" rtl="0" eaLnBrk="1" fontAlgn="auto" latinLnBrk="0" hangingPunct="1">
                        <a:lnSpc>
                          <a:spcPct val="100000"/>
                        </a:lnSpc>
                        <a:spcBef>
                          <a:spcPts val="0"/>
                        </a:spcBef>
                        <a:spcAft>
                          <a:spcPts val="0"/>
                        </a:spcAft>
                        <a:buClrTx/>
                        <a:buSzTx/>
                        <a:buFontTx/>
                        <a:buNone/>
                        <a:tabLst/>
                        <a:defRPr/>
                      </a:pPr>
                      <a:r>
                        <a:rPr lang="en-US" sz="4000" dirty="0"/>
                        <a:t>Significant improvement after 2017  (under threshold)</a:t>
                      </a:r>
                    </a:p>
                  </a:txBody>
                  <a:tcPr anchor="ctr"/>
                </a:tc>
                <a:extLst>
                  <a:ext uri="{0D108BD9-81ED-4DB2-BD59-A6C34878D82A}">
                    <a16:rowId xmlns:a16="http://schemas.microsoft.com/office/drawing/2014/main" val="2811874867"/>
                  </a:ext>
                </a:extLst>
              </a:tr>
              <a:tr h="879761">
                <a:tc>
                  <a:txBody>
                    <a:bodyPr/>
                    <a:lstStyle/>
                    <a:p>
                      <a:pPr algn="l"/>
                      <a:r>
                        <a:rPr lang="en-US" sz="4000" b="1" dirty="0">
                          <a:solidFill>
                            <a:srgbClr val="00B050"/>
                          </a:solidFill>
                        </a:rPr>
                        <a:t>Change in Pedigree </a:t>
                      </a:r>
                    </a:p>
                  </a:txBody>
                  <a:tcPr anchor="ctr"/>
                </a:tc>
                <a:tc>
                  <a:txBody>
                    <a:bodyPr/>
                    <a:lstStyle/>
                    <a:p>
                      <a:pPr marL="0" marR="0" lvl="0" indent="0" algn="l" defTabSz="1084549" rtl="0" eaLnBrk="1" fontAlgn="auto" latinLnBrk="0" hangingPunct="1">
                        <a:lnSpc>
                          <a:spcPct val="100000"/>
                        </a:lnSpc>
                        <a:spcBef>
                          <a:spcPts val="0"/>
                        </a:spcBef>
                        <a:spcAft>
                          <a:spcPts val="0"/>
                        </a:spcAft>
                        <a:buClrTx/>
                        <a:buSzTx/>
                        <a:buFontTx/>
                        <a:buNone/>
                        <a:tabLst/>
                        <a:defRPr/>
                      </a:pPr>
                      <a:r>
                        <a:rPr lang="en-US" sz="4000" dirty="0"/>
                        <a:t>Significantly higher 2022, compared to 2017 (over threshold)</a:t>
                      </a:r>
                    </a:p>
                  </a:txBody>
                  <a:tcPr anchor="ctr"/>
                </a:tc>
                <a:extLst>
                  <a:ext uri="{0D108BD9-81ED-4DB2-BD59-A6C34878D82A}">
                    <a16:rowId xmlns:a16="http://schemas.microsoft.com/office/drawing/2014/main" val="2503145933"/>
                  </a:ext>
                </a:extLst>
              </a:tr>
              <a:tr h="1286268">
                <a:tc>
                  <a:txBody>
                    <a:bodyPr/>
                    <a:lstStyle/>
                    <a:p>
                      <a:pPr algn="l"/>
                      <a:r>
                        <a:rPr lang="en-US" sz="4000" b="1" dirty="0">
                          <a:solidFill>
                            <a:srgbClr val="00B050"/>
                          </a:solidFill>
                        </a:rPr>
                        <a:t>Sire Pedigree Missing</a:t>
                      </a:r>
                    </a:p>
                  </a:txBody>
                  <a:tcPr anchor="ctr"/>
                </a:tc>
                <a:tc>
                  <a:txBody>
                    <a:bodyPr/>
                    <a:lstStyle/>
                    <a:p>
                      <a:pPr algn="l"/>
                      <a:r>
                        <a:rPr lang="en-US" sz="4000" dirty="0"/>
                        <a:t>Significantly higher compared to 2017 and 2018 (under threshold)</a:t>
                      </a:r>
                    </a:p>
                  </a:txBody>
                  <a:tcPr anchor="ctr"/>
                </a:tc>
                <a:extLst>
                  <a:ext uri="{0D108BD9-81ED-4DB2-BD59-A6C34878D82A}">
                    <a16:rowId xmlns:a16="http://schemas.microsoft.com/office/drawing/2014/main" val="1554778375"/>
                  </a:ext>
                </a:extLst>
              </a:tr>
              <a:tr h="1286268">
                <a:tc>
                  <a:txBody>
                    <a:bodyPr/>
                    <a:lstStyle/>
                    <a:p>
                      <a:pPr algn="l"/>
                      <a:r>
                        <a:rPr lang="en-US" sz="4000" b="1" dirty="0">
                          <a:solidFill>
                            <a:srgbClr val="00B050"/>
                          </a:solidFill>
                        </a:rPr>
                        <a:t>Dam Pedigree Missing</a:t>
                      </a:r>
                    </a:p>
                  </a:txBody>
                  <a:tcPr anchor="ctr"/>
                </a:tc>
                <a:tc>
                  <a:txBody>
                    <a:bodyPr/>
                    <a:lstStyle/>
                    <a:p>
                      <a:pPr algn="l"/>
                      <a:r>
                        <a:rPr lang="en-US" sz="4000" dirty="0"/>
                        <a:t>Significant increase in 2022, compared to past 4 years (over threshold)</a:t>
                      </a:r>
                    </a:p>
                  </a:txBody>
                  <a:tcPr anchor="ctr"/>
                </a:tc>
                <a:extLst>
                  <a:ext uri="{0D108BD9-81ED-4DB2-BD59-A6C34878D82A}">
                    <a16:rowId xmlns:a16="http://schemas.microsoft.com/office/drawing/2014/main" val="161054779"/>
                  </a:ext>
                </a:extLst>
              </a:tr>
            </a:tbl>
          </a:graphicData>
        </a:graphic>
      </p:graphicFrame>
    </p:spTree>
    <p:extLst>
      <p:ext uri="{BB962C8B-B14F-4D97-AF65-F5344CB8AC3E}">
        <p14:creationId xmlns:p14="http://schemas.microsoft.com/office/powerpoint/2010/main" val="688544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A81DF8-5DF9-A70B-7316-1C8CEF8BF234}"/>
              </a:ext>
            </a:extLst>
          </p:cNvPr>
          <p:cNvSpPr txBox="1"/>
          <p:nvPr/>
        </p:nvSpPr>
        <p:spPr>
          <a:xfrm>
            <a:off x="560098" y="277090"/>
            <a:ext cx="23247928" cy="7709803"/>
          </a:xfrm>
          <a:prstGeom prst="rect">
            <a:avLst/>
          </a:prstGeom>
          <a:noFill/>
          <a:ln w="57150">
            <a:solidFill>
              <a:srgbClr val="00B050"/>
            </a:solidFill>
          </a:ln>
        </p:spPr>
        <p:txBody>
          <a:bodyPr wrap="square" rtlCol="0">
            <a:spAutoFit/>
          </a:bodyPr>
          <a:lstStyle/>
          <a:p>
            <a:pPr>
              <a:spcBef>
                <a:spcPts val="600"/>
              </a:spcBef>
            </a:pPr>
            <a:r>
              <a:rPr lang="en-US" sz="4400" b="1" u="sng" dirty="0"/>
              <a:t>Improved, under threshold or same </a:t>
            </a:r>
            <a:endParaRPr lang="en-US" sz="3600" dirty="0"/>
          </a:p>
          <a:p>
            <a:pPr>
              <a:spcBef>
                <a:spcPts val="600"/>
              </a:spcBef>
            </a:pPr>
            <a:r>
              <a:rPr lang="en-US" sz="3600" b="1" dirty="0"/>
              <a:t>No nomination      </a:t>
            </a:r>
            <a:r>
              <a:rPr lang="en-US" sz="3600" dirty="0"/>
              <a:t>Coordination of timing with the lab is the key to improve the metric</a:t>
            </a:r>
            <a:endParaRPr lang="en-US" sz="3600" b="1" dirty="0"/>
          </a:p>
          <a:p>
            <a:pPr>
              <a:spcBef>
                <a:spcPts val="600"/>
              </a:spcBef>
            </a:pPr>
            <a:r>
              <a:rPr lang="en-US" sz="3600" b="1" dirty="0"/>
              <a:t>Unknown ID            </a:t>
            </a:r>
            <a:r>
              <a:rPr lang="en-US" sz="3600" dirty="0"/>
              <a:t>There is low incidence and no concern</a:t>
            </a:r>
            <a:endParaRPr lang="en-US" sz="3600" b="1" dirty="0"/>
          </a:p>
          <a:p>
            <a:pPr>
              <a:spcBef>
                <a:spcPts val="600"/>
              </a:spcBef>
            </a:pPr>
            <a:r>
              <a:rPr lang="en-US" sz="3600" b="1" dirty="0"/>
              <a:t>Blanked dam         </a:t>
            </a:r>
            <a:r>
              <a:rPr lang="en-US" sz="3600" dirty="0"/>
              <a:t>Great improvements every year. </a:t>
            </a:r>
            <a:endParaRPr lang="en-US" sz="3600" b="1" dirty="0"/>
          </a:p>
          <a:p>
            <a:pPr>
              <a:spcBef>
                <a:spcPts val="600"/>
              </a:spcBef>
            </a:pPr>
            <a:r>
              <a:rPr lang="en-US" sz="3600" b="1" dirty="0"/>
              <a:t>Usability=N             </a:t>
            </a:r>
            <a:r>
              <a:rPr lang="en-US" sz="3600" dirty="0"/>
              <a:t>Some nominators have hard time fixing conflict before deadline</a:t>
            </a:r>
            <a:r>
              <a:rPr lang="en-US" sz="3600" b="1" dirty="0"/>
              <a:t> </a:t>
            </a:r>
          </a:p>
          <a:p>
            <a:pPr>
              <a:spcBef>
                <a:spcPts val="600"/>
              </a:spcBef>
            </a:pPr>
            <a:r>
              <a:rPr lang="en-US" sz="3600" b="1" dirty="0"/>
              <a:t>Fee code=N           </a:t>
            </a:r>
            <a:r>
              <a:rPr lang="en-US" sz="3600" dirty="0"/>
              <a:t>A</a:t>
            </a:r>
            <a:r>
              <a:rPr lang="en-US" sz="3600" b="1" dirty="0"/>
              <a:t> </a:t>
            </a:r>
            <a:r>
              <a:rPr lang="en-US" sz="3600" dirty="0"/>
              <a:t>bit of struggle when fee is changed to N due to sex conflict but nominators              </a:t>
            </a:r>
          </a:p>
          <a:p>
            <a:pPr>
              <a:spcBef>
                <a:spcPts val="600"/>
              </a:spcBef>
            </a:pPr>
            <a:r>
              <a:rPr lang="en-US" sz="3600" dirty="0"/>
              <a:t>                                 are adjusting the procedure and handling it well </a:t>
            </a:r>
            <a:endParaRPr lang="en-US" sz="3600" b="1" dirty="0"/>
          </a:p>
          <a:p>
            <a:pPr>
              <a:spcBef>
                <a:spcPts val="600"/>
              </a:spcBef>
            </a:pPr>
            <a:r>
              <a:rPr lang="en-US" sz="3600" b="1" dirty="0"/>
              <a:t>GT withdrawn         </a:t>
            </a:r>
            <a:r>
              <a:rPr lang="en-US" sz="3600" dirty="0"/>
              <a:t>Withdrawals have been done at minimal level when it really must be done</a:t>
            </a:r>
            <a:endParaRPr lang="en-US" sz="3600" b="1" dirty="0"/>
          </a:p>
          <a:p>
            <a:pPr>
              <a:spcBef>
                <a:spcPts val="600"/>
              </a:spcBef>
            </a:pPr>
            <a:r>
              <a:rPr lang="en-US" sz="3600" b="1" dirty="0"/>
              <a:t>GT Re-assigned      </a:t>
            </a:r>
            <a:r>
              <a:rPr lang="en-US" sz="3600" dirty="0"/>
              <a:t>Reassignments have been done at minimal level when it really must be done</a:t>
            </a:r>
            <a:endParaRPr lang="en-US" sz="3600" b="1" dirty="0"/>
          </a:p>
          <a:p>
            <a:pPr>
              <a:spcBef>
                <a:spcPts val="600"/>
              </a:spcBef>
            </a:pPr>
            <a:r>
              <a:rPr lang="en-US" sz="3600" b="1" dirty="0"/>
              <a:t>Sire ped missing     </a:t>
            </a:r>
            <a:r>
              <a:rPr lang="en-US" sz="3600" dirty="0"/>
              <a:t>SD is smaller than 2020’s. Increasing trend is due to increased incomplete data  </a:t>
            </a:r>
          </a:p>
          <a:p>
            <a:pPr>
              <a:spcBef>
                <a:spcPts val="600"/>
              </a:spcBef>
            </a:pPr>
            <a:r>
              <a:rPr lang="en-US" sz="3600" dirty="0"/>
              <a:t>                                 coming from commercial + international herds or pooled </a:t>
            </a:r>
          </a:p>
          <a:p>
            <a:pPr>
              <a:spcBef>
                <a:spcPts val="600"/>
              </a:spcBef>
            </a:pPr>
            <a:r>
              <a:rPr lang="en-US" sz="3600" dirty="0"/>
              <a:t>                                 donors/semen/embryos</a:t>
            </a:r>
          </a:p>
        </p:txBody>
      </p:sp>
      <p:sp>
        <p:nvSpPr>
          <p:cNvPr id="9" name="TextBox 8">
            <a:extLst>
              <a:ext uri="{FF2B5EF4-FFF2-40B4-BE49-F238E27FC236}">
                <a16:creationId xmlns:a16="http://schemas.microsoft.com/office/drawing/2014/main" id="{0F8D4D8C-DB36-8471-152F-F23C2A69D09C}"/>
              </a:ext>
            </a:extLst>
          </p:cNvPr>
          <p:cNvSpPr txBox="1"/>
          <p:nvPr/>
        </p:nvSpPr>
        <p:spPr>
          <a:xfrm>
            <a:off x="554181" y="8716261"/>
            <a:ext cx="23247927" cy="3277820"/>
          </a:xfrm>
          <a:prstGeom prst="rect">
            <a:avLst/>
          </a:prstGeom>
          <a:noFill/>
          <a:ln w="57150">
            <a:solidFill>
              <a:srgbClr val="C00000"/>
            </a:solidFill>
          </a:ln>
        </p:spPr>
        <p:txBody>
          <a:bodyPr wrap="square" rtlCol="0">
            <a:spAutoFit/>
          </a:bodyPr>
          <a:lstStyle/>
          <a:p>
            <a:pPr>
              <a:spcAft>
                <a:spcPts val="600"/>
              </a:spcAft>
            </a:pPr>
            <a:r>
              <a:rPr lang="en-US" b="1" u="sng" dirty="0"/>
              <a:t>Deteriorated</a:t>
            </a:r>
          </a:p>
          <a:p>
            <a:pPr>
              <a:spcAft>
                <a:spcPts val="600"/>
              </a:spcAft>
            </a:pPr>
            <a:r>
              <a:rPr lang="en-US" sz="3600" b="1" dirty="0"/>
              <a:t>Change in Ped     </a:t>
            </a:r>
            <a:r>
              <a:rPr lang="en-US" sz="3600" dirty="0"/>
              <a:t>Probably due to increased incomplete data coming from commercial +  </a:t>
            </a:r>
          </a:p>
          <a:p>
            <a:pPr>
              <a:spcAft>
                <a:spcPts val="600"/>
              </a:spcAft>
            </a:pPr>
            <a:r>
              <a:rPr lang="en-US" sz="3600" dirty="0"/>
              <a:t>                               international herds or pooled donors/semen/embryos</a:t>
            </a:r>
          </a:p>
          <a:p>
            <a:pPr>
              <a:spcAft>
                <a:spcPts val="600"/>
              </a:spcAft>
            </a:pPr>
            <a:r>
              <a:rPr lang="en-US" sz="3600" b="1" dirty="0"/>
              <a:t>Dam Ped missing </a:t>
            </a:r>
            <a:r>
              <a:rPr lang="en-US" sz="3600" dirty="0"/>
              <a:t>Probably due to increased incomplete data coming from commercial + </a:t>
            </a:r>
          </a:p>
          <a:p>
            <a:pPr>
              <a:spcAft>
                <a:spcPts val="600"/>
              </a:spcAft>
            </a:pPr>
            <a:r>
              <a:rPr lang="en-US" sz="3600" dirty="0"/>
              <a:t>                                international herds or pooled donors/semen/embryos</a:t>
            </a:r>
          </a:p>
        </p:txBody>
      </p:sp>
    </p:spTree>
    <p:extLst>
      <p:ext uri="{BB962C8B-B14F-4D97-AF65-F5344CB8AC3E}">
        <p14:creationId xmlns:p14="http://schemas.microsoft.com/office/powerpoint/2010/main" val="441213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7595-BE69-1EFD-61F8-19F9C4272039}"/>
              </a:ext>
            </a:extLst>
          </p:cNvPr>
          <p:cNvSpPr>
            <a:spLocks noGrp="1"/>
          </p:cNvSpPr>
          <p:nvPr>
            <p:ph type="title"/>
          </p:nvPr>
        </p:nvSpPr>
        <p:spPr>
          <a:xfrm>
            <a:off x="0" y="0"/>
            <a:ext cx="21931313" cy="2671342"/>
          </a:xfrm>
        </p:spPr>
        <p:txBody>
          <a:bodyPr vert="horz" lIns="216914" tIns="108466" rIns="216914" bIns="108466" rtlCol="0" anchor="b">
            <a:noAutofit/>
          </a:bodyPr>
          <a:lstStyle/>
          <a:p>
            <a:pPr algn="ctr"/>
            <a:r>
              <a:rPr lang="en-US" b="1" dirty="0"/>
              <a:t>Summary of Nominator QC Audit Review</a:t>
            </a:r>
          </a:p>
        </p:txBody>
      </p:sp>
      <p:sp>
        <p:nvSpPr>
          <p:cNvPr id="3" name="Content Placeholder 2">
            <a:extLst>
              <a:ext uri="{FF2B5EF4-FFF2-40B4-BE49-F238E27FC236}">
                <a16:creationId xmlns:a16="http://schemas.microsoft.com/office/drawing/2014/main" id="{E106392B-DE0B-ADB2-985E-08B38F35647B}"/>
              </a:ext>
            </a:extLst>
          </p:cNvPr>
          <p:cNvSpPr>
            <a:spLocks noGrp="1"/>
          </p:cNvSpPr>
          <p:nvPr>
            <p:ph idx="1"/>
          </p:nvPr>
        </p:nvSpPr>
        <p:spPr/>
        <p:txBody>
          <a:bodyPr>
            <a:normAutofit/>
          </a:bodyPr>
          <a:lstStyle/>
          <a:p>
            <a:pPr>
              <a:lnSpc>
                <a:spcPct val="110000"/>
              </a:lnSpc>
            </a:pPr>
            <a:r>
              <a:rPr lang="en-US" sz="4800" dirty="0"/>
              <a:t>Overall, improvement or consistency was observed in most metrics– </a:t>
            </a:r>
            <a:r>
              <a:rPr lang="en-US" sz="4800" b="1" dirty="0">
                <a:solidFill>
                  <a:srgbClr val="FF0000"/>
                </a:solidFill>
              </a:rPr>
              <a:t>The CDCB really appreciates your effort!! </a:t>
            </a:r>
          </a:p>
          <a:p>
            <a:pPr>
              <a:lnSpc>
                <a:spcPct val="110000"/>
              </a:lnSpc>
            </a:pPr>
            <a:r>
              <a:rPr lang="en-US" sz="4800" dirty="0"/>
              <a:t>Pretty much similar to the previous year (2020)</a:t>
            </a:r>
          </a:p>
          <a:p>
            <a:pPr>
              <a:lnSpc>
                <a:spcPct val="110000"/>
              </a:lnSpc>
            </a:pPr>
            <a:r>
              <a:rPr lang="en-US" sz="4800" dirty="0"/>
              <a:t>It was a great opportunity for the CDCB and the nominators to exchange comments on each operation</a:t>
            </a:r>
          </a:p>
          <a:p>
            <a:pPr>
              <a:lnSpc>
                <a:spcPct val="110000"/>
              </a:lnSpc>
            </a:pPr>
            <a:r>
              <a:rPr lang="en-US" sz="4800" dirty="0"/>
              <a:t>The QC audit final report should have been sent to each nominator </a:t>
            </a:r>
          </a:p>
          <a:p>
            <a:pPr>
              <a:lnSpc>
                <a:spcPct val="110000"/>
              </a:lnSpc>
            </a:pPr>
            <a:r>
              <a:rPr lang="en-US" sz="4800" dirty="0"/>
              <a:t>The CDCB is always open to discuss possible improvements regarding our system and the operation of the nominators</a:t>
            </a:r>
          </a:p>
          <a:p>
            <a:endParaRPr lang="en-US" sz="4800" dirty="0"/>
          </a:p>
        </p:txBody>
      </p:sp>
    </p:spTree>
    <p:extLst>
      <p:ext uri="{BB962C8B-B14F-4D97-AF65-F5344CB8AC3E}">
        <p14:creationId xmlns:p14="http://schemas.microsoft.com/office/powerpoint/2010/main" val="4235085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610" y="3596187"/>
            <a:ext cx="20712906" cy="2940050"/>
          </a:xfrm>
        </p:spPr>
        <p:txBody>
          <a:bodyPr vert="horz" lIns="217618" tIns="108809" rIns="217618" bIns="108809" rtlCol="0" anchor="b">
            <a:noAutofit/>
          </a:bodyPr>
          <a:lstStyle/>
          <a:p>
            <a:pPr defTabSz="1088090"/>
            <a:r>
              <a:rPr lang="en-US" dirty="0">
                <a:latin typeface="Quattrocento Sans"/>
              </a:rPr>
              <a:t>2021 </a:t>
            </a:r>
            <a:r>
              <a:rPr lang="en-US" dirty="0"/>
              <a:t>Laboratories</a:t>
            </a:r>
            <a:r>
              <a:rPr lang="en-US" dirty="0">
                <a:latin typeface="Quattrocento Sans"/>
              </a:rPr>
              <a:t> Audit Report </a:t>
            </a:r>
          </a:p>
        </p:txBody>
      </p:sp>
      <p:sp>
        <p:nvSpPr>
          <p:cNvPr id="4" name="Subtitle 2">
            <a:extLst>
              <a:ext uri="{FF2B5EF4-FFF2-40B4-BE49-F238E27FC236}">
                <a16:creationId xmlns:a16="http://schemas.microsoft.com/office/drawing/2014/main" id="{B6933289-422A-202E-6E92-476C01B16048}"/>
              </a:ext>
            </a:extLst>
          </p:cNvPr>
          <p:cNvSpPr txBox="1">
            <a:spLocks/>
          </p:cNvSpPr>
          <p:nvPr/>
        </p:nvSpPr>
        <p:spPr>
          <a:xfrm>
            <a:off x="3655218" y="6536238"/>
            <a:ext cx="17057688" cy="3521966"/>
          </a:xfrm>
          <a:prstGeom prst="rect">
            <a:avLst/>
          </a:prstGeom>
        </p:spPr>
        <p:txBody>
          <a:bodyPr vert="horz" lIns="216914" tIns="108466" rIns="216914" bIns="108466" rtlCol="0">
            <a:normAutofit fontScale="25000" lnSpcReduction="20000"/>
          </a:bodyPr>
          <a:lstStyle>
            <a:lvl1pPr marL="0" indent="0" algn="ctr" defTabSz="1084549" rtl="0" eaLnBrk="1" latinLnBrk="0" hangingPunct="1">
              <a:lnSpc>
                <a:spcPct val="150000"/>
              </a:lnSpc>
              <a:spcBef>
                <a:spcPts val="0"/>
              </a:spcBef>
              <a:spcAft>
                <a:spcPts val="600"/>
              </a:spcAft>
              <a:buClr>
                <a:schemeClr val="accent2"/>
              </a:buClr>
              <a:buSzPct val="100000"/>
              <a:buFont typeface="Arial"/>
              <a:buNone/>
              <a:defRPr sz="5900" kern="1200">
                <a:solidFill>
                  <a:schemeClr val="bg1"/>
                </a:solidFill>
                <a:latin typeface="Calibri" panose="020F0502020204030204" pitchFamily="34" charset="0"/>
                <a:ea typeface="+mn-ea"/>
                <a:cs typeface="Calibri" panose="020F0502020204030204" pitchFamily="34" charset="0"/>
              </a:defRPr>
            </a:lvl1pPr>
            <a:lvl2pPr marL="1084549" indent="0" algn="ctr" defTabSz="1084549" rtl="0" eaLnBrk="1" latinLnBrk="0" hangingPunct="1">
              <a:lnSpc>
                <a:spcPct val="150000"/>
              </a:lnSpc>
              <a:spcBef>
                <a:spcPts val="0"/>
              </a:spcBef>
              <a:spcAft>
                <a:spcPts val="600"/>
              </a:spcAft>
              <a:buClr>
                <a:schemeClr val="accent2"/>
              </a:buClr>
              <a:buSzPct val="100000"/>
              <a:buFont typeface="Arial"/>
              <a:buNone/>
              <a:defRPr sz="6700" kern="1200">
                <a:solidFill>
                  <a:schemeClr val="tx1">
                    <a:tint val="75000"/>
                  </a:schemeClr>
                </a:solidFill>
                <a:latin typeface="Quattrocento Sans"/>
                <a:ea typeface="+mn-ea"/>
                <a:cs typeface="+mn-cs"/>
              </a:defRPr>
            </a:lvl2pPr>
            <a:lvl3pPr marL="2169088" indent="0" algn="ctr" defTabSz="1084549" rtl="0" eaLnBrk="1" latinLnBrk="0" hangingPunct="1">
              <a:lnSpc>
                <a:spcPct val="150000"/>
              </a:lnSpc>
              <a:spcBef>
                <a:spcPts val="0"/>
              </a:spcBef>
              <a:spcAft>
                <a:spcPts val="600"/>
              </a:spcAft>
              <a:buClr>
                <a:schemeClr val="accent2"/>
              </a:buClr>
              <a:buSzPct val="100000"/>
              <a:buFont typeface="Arial"/>
              <a:buNone/>
              <a:defRPr sz="5700" kern="1200">
                <a:solidFill>
                  <a:schemeClr val="tx1">
                    <a:tint val="75000"/>
                  </a:schemeClr>
                </a:solidFill>
                <a:latin typeface="Quattrocento Sans"/>
                <a:ea typeface="+mn-ea"/>
                <a:cs typeface="+mn-cs"/>
              </a:defRPr>
            </a:lvl3pPr>
            <a:lvl4pPr marL="3253633" indent="0" algn="ctr" defTabSz="1084549" rtl="0" eaLnBrk="1" latinLnBrk="0" hangingPunct="1">
              <a:lnSpc>
                <a:spcPct val="150000"/>
              </a:lnSpc>
              <a:spcBef>
                <a:spcPts val="0"/>
              </a:spcBef>
              <a:spcAft>
                <a:spcPts val="600"/>
              </a:spcAft>
              <a:buClr>
                <a:schemeClr val="accent2"/>
              </a:buClr>
              <a:buSzPct val="100000"/>
              <a:buFont typeface="Arial"/>
              <a:buNone/>
              <a:defRPr sz="4800" kern="1200">
                <a:solidFill>
                  <a:schemeClr val="tx1">
                    <a:tint val="75000"/>
                  </a:schemeClr>
                </a:solidFill>
                <a:latin typeface="Quattrocento Sans"/>
                <a:ea typeface="+mn-ea"/>
                <a:cs typeface="+mn-cs"/>
              </a:defRPr>
            </a:lvl4pPr>
            <a:lvl5pPr marL="4338172" indent="0" algn="ctr" defTabSz="1084549" rtl="0" eaLnBrk="1" latinLnBrk="0" hangingPunct="1">
              <a:lnSpc>
                <a:spcPct val="150000"/>
              </a:lnSpc>
              <a:spcBef>
                <a:spcPts val="0"/>
              </a:spcBef>
              <a:spcAft>
                <a:spcPts val="600"/>
              </a:spcAft>
              <a:buClr>
                <a:schemeClr val="accent2"/>
              </a:buClr>
              <a:buSzPct val="100000"/>
              <a:buFont typeface="Arial"/>
              <a:buNone/>
              <a:defRPr sz="4800" kern="1200">
                <a:solidFill>
                  <a:schemeClr val="tx1">
                    <a:tint val="75000"/>
                  </a:schemeClr>
                </a:solidFill>
                <a:latin typeface="Quattrocento Sans"/>
                <a:ea typeface="+mn-ea"/>
                <a:cs typeface="+mn-cs"/>
              </a:defRPr>
            </a:lvl5pPr>
            <a:lvl6pPr marL="5422721"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07268"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591805"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76351" indent="0" algn="ctr" defTabSz="108454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800" dirty="0"/>
              <a:t>Kaori Tokuhisa, CDCB Genomic Data Analyst</a:t>
            </a:r>
          </a:p>
          <a:p>
            <a:r>
              <a:rPr lang="en-US" sz="14800" dirty="0"/>
              <a:t>José A. Carrillo, CDCB Chief Data Officer</a:t>
            </a:r>
          </a:p>
          <a:p>
            <a:r>
              <a:rPr lang="en-US" sz="14800" dirty="0"/>
              <a:t>Kendra Randall, CDCB Project Manager </a:t>
            </a:r>
            <a:endParaRPr lang="en-US" sz="7700" dirty="0"/>
          </a:p>
          <a:p>
            <a:r>
              <a:rPr lang="en-US" sz="11600" dirty="0"/>
              <a:t>CDCB Nominators and Laboratories Workshop</a:t>
            </a:r>
          </a:p>
          <a:p>
            <a:r>
              <a:rPr lang="en-US" sz="11600" dirty="0"/>
              <a:t>September 7-8, 2022</a:t>
            </a:r>
          </a:p>
          <a:p>
            <a:endParaRPr lang="en-US" sz="6000" dirty="0"/>
          </a:p>
        </p:txBody>
      </p:sp>
    </p:spTree>
    <p:extLst>
      <p:ext uri="{BB962C8B-B14F-4D97-AF65-F5344CB8AC3E}">
        <p14:creationId xmlns:p14="http://schemas.microsoft.com/office/powerpoint/2010/main" val="2426149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QC Metrics for Genomic Laboratories </a:t>
            </a:r>
          </a:p>
        </p:txBody>
      </p:sp>
      <p:sp>
        <p:nvSpPr>
          <p:cNvPr id="3" name="Content Placeholder 2"/>
          <p:cNvSpPr>
            <a:spLocks noGrp="1"/>
          </p:cNvSpPr>
          <p:nvPr>
            <p:ph idx="1"/>
          </p:nvPr>
        </p:nvSpPr>
        <p:spPr>
          <a:xfrm>
            <a:off x="1218406" y="3200401"/>
            <a:ext cx="21931313" cy="7254239"/>
          </a:xfrm>
        </p:spPr>
        <p:txBody>
          <a:bodyPr/>
          <a:lstStyle/>
          <a:p>
            <a:r>
              <a:rPr lang="en-US" sz="3600" b="1" i="0" dirty="0">
                <a:solidFill>
                  <a:schemeClr val="accent2"/>
                </a:solidFill>
                <a:effectLst/>
                <a:latin typeface="Trebuchet MS" panose="020B0603020202020204" pitchFamily="34" charset="0"/>
              </a:rPr>
              <a:t>Submissions with fewer than 10 animal genotypes</a:t>
            </a:r>
          </a:p>
          <a:p>
            <a:r>
              <a:rPr lang="en-US" sz="3600" b="1" i="0" dirty="0">
                <a:solidFill>
                  <a:schemeClr val="accent2"/>
                </a:solidFill>
                <a:effectLst/>
                <a:latin typeface="Trebuchet MS" panose="020B0603020202020204" pitchFamily="34" charset="0"/>
              </a:rPr>
              <a:t>Submissions failing on SNP call rate (across animal)</a:t>
            </a:r>
          </a:p>
          <a:p>
            <a:r>
              <a:rPr lang="en-US" sz="3600" b="1" i="0" dirty="0">
                <a:solidFill>
                  <a:schemeClr val="accent2"/>
                </a:solidFill>
                <a:effectLst/>
                <a:latin typeface="Trebuchet MS" panose="020B0603020202020204" pitchFamily="34" charset="0"/>
              </a:rPr>
              <a:t>Submissions failing on SNP parent-progeny conflicts</a:t>
            </a:r>
          </a:p>
          <a:p>
            <a:r>
              <a:rPr lang="en-US" sz="3600" b="1" i="0" dirty="0">
                <a:solidFill>
                  <a:schemeClr val="accent2"/>
                </a:solidFill>
                <a:effectLst/>
                <a:latin typeface="Trebuchet MS" panose="020B0603020202020204" pitchFamily="34" charset="0"/>
              </a:rPr>
              <a:t>Submissions flagged on Hardy-Weinberg equilibrium (HWE)</a:t>
            </a:r>
          </a:p>
          <a:p>
            <a:r>
              <a:rPr lang="en-US" sz="3600" b="1" i="0" dirty="0">
                <a:solidFill>
                  <a:schemeClr val="bg1">
                    <a:lumMod val="65000"/>
                  </a:schemeClr>
                </a:solidFill>
                <a:effectLst/>
                <a:latin typeface="Trebuchet MS" panose="020B0603020202020204" pitchFamily="34" charset="0"/>
              </a:rPr>
              <a:t>Percentage of animal genotypes with No Nomination </a:t>
            </a:r>
            <a:endParaRPr lang="en-US" sz="3600" b="1" i="0" dirty="0">
              <a:effectLst/>
              <a:latin typeface="Trebuchet MS" panose="020B0603020202020204" pitchFamily="34" charset="0"/>
            </a:endParaRPr>
          </a:p>
          <a:p>
            <a:r>
              <a:rPr lang="en-US" sz="3600" b="1" i="0" dirty="0">
                <a:solidFill>
                  <a:schemeClr val="bg1">
                    <a:lumMod val="65000"/>
                  </a:schemeClr>
                </a:solidFill>
                <a:effectLst/>
                <a:latin typeface="Trebuchet MS" panose="020B0603020202020204" pitchFamily="34" charset="0"/>
              </a:rPr>
              <a:t>Submissions failing on excessive conflicts per chip </a:t>
            </a:r>
            <a:endParaRPr lang="en-US" sz="3600" b="1" i="0" dirty="0">
              <a:effectLst/>
              <a:latin typeface="Trebuchet MS" panose="020B0603020202020204" pitchFamily="34" charset="0"/>
            </a:endParaRPr>
          </a:p>
          <a:p>
            <a:r>
              <a:rPr lang="en-US" sz="3600" b="1" i="0" dirty="0">
                <a:solidFill>
                  <a:schemeClr val="bg1">
                    <a:lumMod val="65000"/>
                  </a:schemeClr>
                </a:solidFill>
                <a:effectLst/>
                <a:latin typeface="Trebuchet MS" panose="020B0603020202020204" pitchFamily="34" charset="0"/>
              </a:rPr>
              <a:t>Submissions having low call rate genotypes</a:t>
            </a:r>
            <a:endParaRPr lang="en-US" sz="3600" b="1" i="0" dirty="0">
              <a:effectLst/>
              <a:latin typeface="Trebuchet MS" panose="020B0603020202020204" pitchFamily="34" charset="0"/>
            </a:endParaRPr>
          </a:p>
          <a:p>
            <a:pPr marL="0" indent="0">
              <a:buNone/>
            </a:pPr>
            <a:endParaRPr lang="en-US" sz="3600" b="1" i="0" dirty="0">
              <a:solidFill>
                <a:srgbClr val="555555"/>
              </a:solidFill>
              <a:effectLst/>
              <a:latin typeface="Trebuchet MS" panose="020B0603020202020204" pitchFamily="34" charset="0"/>
            </a:endParaRPr>
          </a:p>
          <a:p>
            <a:pPr marL="0" indent="0">
              <a:buNone/>
            </a:pPr>
            <a:endParaRPr lang="en-US" sz="3600" i="0" dirty="0">
              <a:solidFill>
                <a:srgbClr val="555555"/>
              </a:solidFill>
              <a:effectLst/>
              <a:latin typeface="Trebuchet MS" panose="020B0603020202020204" pitchFamily="34" charset="0"/>
            </a:endParaRPr>
          </a:p>
          <a:p>
            <a:endParaRPr lang="en-US" sz="3600" i="0" dirty="0">
              <a:solidFill>
                <a:srgbClr val="555555"/>
              </a:solidFill>
              <a:effectLst/>
              <a:latin typeface="Trebuchet MS" panose="020B0603020202020204" pitchFamily="34" charset="0"/>
            </a:endParaRPr>
          </a:p>
          <a:p>
            <a:endParaRPr lang="en-US" sz="3600" i="0" dirty="0">
              <a:solidFill>
                <a:srgbClr val="555555"/>
              </a:solidFill>
              <a:effectLst/>
              <a:latin typeface="Trebuchet MS" panose="020B0603020202020204" pitchFamily="34" charset="0"/>
            </a:endParaRPr>
          </a:p>
          <a:p>
            <a:endParaRPr lang="en-US" sz="3600" i="0" dirty="0">
              <a:solidFill>
                <a:srgbClr val="555555"/>
              </a:solidFill>
              <a:effectLst/>
              <a:latin typeface="Trebuchet MS" panose="020B0603020202020204" pitchFamily="34" charset="0"/>
            </a:endParaRPr>
          </a:p>
          <a:p>
            <a:endParaRPr lang="en-US" sz="3600" dirty="0"/>
          </a:p>
        </p:txBody>
      </p:sp>
      <p:sp>
        <p:nvSpPr>
          <p:cNvPr id="5" name="Right Brace 4">
            <a:extLst>
              <a:ext uri="{FF2B5EF4-FFF2-40B4-BE49-F238E27FC236}">
                <a16:creationId xmlns:a16="http://schemas.microsoft.com/office/drawing/2014/main" id="{8BC01334-3818-4A4F-BBE4-1B2114C3BA62}"/>
              </a:ext>
            </a:extLst>
          </p:cNvPr>
          <p:cNvSpPr/>
          <p:nvPr/>
        </p:nvSpPr>
        <p:spPr>
          <a:xfrm>
            <a:off x="15742606" y="6975193"/>
            <a:ext cx="1056029" cy="2403023"/>
          </a:xfrm>
          <a:prstGeom prst="rightBrace">
            <a:avLst>
              <a:gd name="adj1" fmla="val 8333"/>
              <a:gd name="adj2" fmla="val 50679"/>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1088090"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D04D7845-727F-4266-AF33-91065ADB666E}"/>
              </a:ext>
            </a:extLst>
          </p:cNvPr>
          <p:cNvSpPr txBox="1"/>
          <p:nvPr/>
        </p:nvSpPr>
        <p:spPr>
          <a:xfrm>
            <a:off x="17463823" y="4617907"/>
            <a:ext cx="2298897" cy="754053"/>
          </a:xfrm>
          <a:prstGeom prst="rect">
            <a:avLst/>
          </a:prstGeom>
          <a:solidFill>
            <a:schemeClr val="accent2">
              <a:lumMod val="20000"/>
              <a:lumOff val="80000"/>
            </a:schemeClr>
          </a:solidFill>
        </p:spPr>
        <p:txBody>
          <a:bodyPr wrap="square" rtlCol="0">
            <a:spAutoFit/>
          </a:bodyPr>
          <a:lstStyle/>
          <a:p>
            <a:pPr marL="0" marR="0" lvl="0" indent="0" algn="ctr" defTabSz="108809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Century Gothic"/>
                <a:ea typeface="+mn-ea"/>
                <a:cs typeface="+mn-cs"/>
              </a:rPr>
              <a:t>Critical </a:t>
            </a:r>
          </a:p>
        </p:txBody>
      </p:sp>
      <p:sp>
        <p:nvSpPr>
          <p:cNvPr id="8" name="Right Brace 7">
            <a:extLst>
              <a:ext uri="{FF2B5EF4-FFF2-40B4-BE49-F238E27FC236}">
                <a16:creationId xmlns:a16="http://schemas.microsoft.com/office/drawing/2014/main" id="{72C1EAE1-9F90-4DB3-A461-F317A227D997}"/>
              </a:ext>
            </a:extLst>
          </p:cNvPr>
          <p:cNvSpPr/>
          <p:nvPr/>
        </p:nvSpPr>
        <p:spPr>
          <a:xfrm>
            <a:off x="15742606" y="3616779"/>
            <a:ext cx="1056029" cy="3061111"/>
          </a:xfrm>
          <a:prstGeom prst="rightBrace">
            <a:avLst>
              <a:gd name="adj1" fmla="val 8333"/>
              <a:gd name="adj2" fmla="val 50679"/>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1088090"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2A8FF969-9CCE-4A98-9C46-7AEC6FE5EE6A}"/>
              </a:ext>
            </a:extLst>
          </p:cNvPr>
          <p:cNvSpPr txBox="1"/>
          <p:nvPr/>
        </p:nvSpPr>
        <p:spPr>
          <a:xfrm>
            <a:off x="17463823" y="7967014"/>
            <a:ext cx="3620043" cy="754053"/>
          </a:xfrm>
          <a:prstGeom prst="rect">
            <a:avLst/>
          </a:prstGeom>
          <a:solidFill>
            <a:schemeClr val="bg1">
              <a:lumMod val="65000"/>
            </a:schemeClr>
          </a:solidFill>
        </p:spPr>
        <p:txBody>
          <a:bodyPr wrap="square" rtlCol="0">
            <a:spAutoFit/>
          </a:bodyPr>
          <a:lstStyle/>
          <a:p>
            <a:pPr marL="0" marR="0" lvl="0" indent="0" algn="ctr" defTabSz="108809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Century Gothic"/>
                <a:ea typeface="+mn-ea"/>
                <a:cs typeface="+mn-cs"/>
              </a:rPr>
              <a:t>Information </a:t>
            </a:r>
          </a:p>
        </p:txBody>
      </p:sp>
      <p:sp>
        <p:nvSpPr>
          <p:cNvPr id="6" name="TextBox 5">
            <a:extLst>
              <a:ext uri="{FF2B5EF4-FFF2-40B4-BE49-F238E27FC236}">
                <a16:creationId xmlns:a16="http://schemas.microsoft.com/office/drawing/2014/main" id="{EE25943D-2A3D-4A26-A070-7088FD5D30D7}"/>
              </a:ext>
            </a:extLst>
          </p:cNvPr>
          <p:cNvSpPr txBox="1"/>
          <p:nvPr/>
        </p:nvSpPr>
        <p:spPr>
          <a:xfrm>
            <a:off x="3718560" y="10485119"/>
            <a:ext cx="20497165" cy="553998"/>
          </a:xfrm>
          <a:prstGeom prst="rect">
            <a:avLst/>
          </a:prstGeom>
          <a:noFill/>
        </p:spPr>
        <p:txBody>
          <a:bodyPr wrap="square" rtlCol="0">
            <a:spAutoFit/>
          </a:bodyPr>
          <a:lstStyle/>
          <a:p>
            <a:pPr marL="0" marR="0" lvl="0" indent="0" algn="l" defTabSz="108809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mn-ea"/>
                <a:cs typeface="+mn-cs"/>
                <a:hlinkClick r:id="rId5"/>
              </a:rPr>
              <a:t>https://redmine.uscdcb.com/projects/cdcb-customer-service/wiki/QC_Metrics_for_Genotyping_Laboratories</a:t>
            </a:r>
            <a:endParaRPr kumimoji="0" lang="en-US" sz="30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9" name="Audio 8">
            <a:hlinkClick r:id="" action="ppaction://media"/>
            <a:extLst>
              <a:ext uri="{FF2B5EF4-FFF2-40B4-BE49-F238E27FC236}">
                <a16:creationId xmlns:a16="http://schemas.microsoft.com/office/drawing/2014/main" id="{E07AC633-924C-47E6-85C6-B05F9AB34A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06125" y="12954000"/>
            <a:ext cx="609600" cy="609600"/>
          </a:xfrm>
          <a:prstGeom prst="rect">
            <a:avLst/>
          </a:prstGeom>
        </p:spPr>
      </p:pic>
    </p:spTree>
    <p:extLst>
      <p:ext uri="{BB962C8B-B14F-4D97-AF65-F5344CB8AC3E}">
        <p14:creationId xmlns:p14="http://schemas.microsoft.com/office/powerpoint/2010/main" val="463947962"/>
      </p:ext>
    </p:extLst>
  </p:cSld>
  <p:clrMapOvr>
    <a:masterClrMapping/>
  </p:clrMapOvr>
  <mc:AlternateContent xmlns:mc="http://schemas.openxmlformats.org/markup-compatibility/2006" xmlns:p14="http://schemas.microsoft.com/office/powerpoint/2010/main">
    <mc:Choice Requires="p14">
      <p:transition spd="slow" p14:dur="2000" advTm="48636"/>
    </mc:Choice>
    <mc:Fallback xmlns="">
      <p:transition spd="slow" advTm="48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B9E6-E6A1-2834-9BCA-6025C8840866}"/>
              </a:ext>
            </a:extLst>
          </p:cNvPr>
          <p:cNvSpPr>
            <a:spLocks noGrp="1"/>
          </p:cNvSpPr>
          <p:nvPr>
            <p:ph type="title"/>
          </p:nvPr>
        </p:nvSpPr>
        <p:spPr>
          <a:xfrm>
            <a:off x="1055077" y="463356"/>
            <a:ext cx="22094642" cy="2634536"/>
          </a:xfrm>
        </p:spPr>
        <p:txBody>
          <a:bodyPr/>
          <a:lstStyle/>
          <a:p>
            <a:r>
              <a:rPr lang="en-US" i="0" dirty="0">
                <a:solidFill>
                  <a:srgbClr val="555555"/>
                </a:solidFill>
                <a:effectLst/>
                <a:latin typeface="Trebuchet MS" panose="020B0603020202020204" pitchFamily="34" charset="0"/>
              </a:rPr>
              <a:t>No nomination when loading</a:t>
            </a:r>
            <a:br>
              <a:rPr lang="en-US" b="1"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BD0877A1-5586-89D1-0E24-6F632F668B83}"/>
              </a:ext>
            </a:extLst>
          </p:cNvPr>
          <p:cNvSpPr>
            <a:spLocks noGrp="1"/>
          </p:cNvSpPr>
          <p:nvPr>
            <p:ph idx="1"/>
          </p:nvPr>
        </p:nvSpPr>
        <p:spPr>
          <a:xfrm>
            <a:off x="1218406" y="2110154"/>
            <a:ext cx="21931313" cy="9719351"/>
          </a:xfrm>
        </p:spPr>
        <p:txBody>
          <a:bodyPr>
            <a:noAutofit/>
          </a:bodyPr>
          <a:lstStyle/>
          <a:p>
            <a:r>
              <a:rPr lang="en-US" sz="4000" b="1" dirty="0"/>
              <a:t>Metric classification class</a:t>
            </a:r>
            <a:r>
              <a:rPr lang="en-US" sz="4000" dirty="0"/>
              <a:t>: </a:t>
            </a:r>
            <a:r>
              <a:rPr lang="en-US" sz="4000" b="1" dirty="0">
                <a:solidFill>
                  <a:srgbClr val="C00000"/>
                </a:solidFill>
              </a:rPr>
              <a:t>Critical</a:t>
            </a:r>
          </a:p>
          <a:p>
            <a:r>
              <a:rPr lang="en-US" sz="4000" b="1" dirty="0"/>
              <a:t>Threshold</a:t>
            </a:r>
            <a:r>
              <a:rPr lang="en-US" sz="4000" dirty="0"/>
              <a:t>: 1%</a:t>
            </a:r>
          </a:p>
          <a:p>
            <a:r>
              <a:rPr lang="en-US" sz="4000" b="1" dirty="0"/>
              <a:t>Explanation</a:t>
            </a:r>
            <a:r>
              <a:rPr lang="en-US" sz="4000" dirty="0"/>
              <a:t>: Number of genotypes missing a nomination when loaded. Nominators are required to submit a nomination for each animal whose genotype will be submitted to the CDCB database (including the animal pedigree if it is not yet in the CDCB database), since the information must be present when the genotype arrives from the lab</a:t>
            </a:r>
          </a:p>
          <a:p>
            <a:pPr marL="0" indent="0">
              <a:buNone/>
            </a:pPr>
            <a:endParaRPr lang="en-US" sz="4000" dirty="0"/>
          </a:p>
          <a:p>
            <a:r>
              <a:rPr lang="en-US" sz="4000" b="1" dirty="0"/>
              <a:t>Why important: </a:t>
            </a:r>
            <a:r>
              <a:rPr lang="en-US" sz="4000" dirty="0"/>
              <a:t>Processing and storing genotype cost $$$ and we have to make sure </a:t>
            </a:r>
            <a:r>
              <a:rPr lang="en-US" sz="4000" dirty="0" err="1"/>
              <a:t>pedigee</a:t>
            </a:r>
            <a:r>
              <a:rPr lang="en-US" sz="4000" dirty="0"/>
              <a:t> + fee code are indicated before genotype arrival. If pedigree is missing, CDCB has to reprocess the genotype once the pedigree is available. </a:t>
            </a:r>
          </a:p>
          <a:p>
            <a:endParaRPr lang="en-US" sz="4800" b="1" dirty="0"/>
          </a:p>
        </p:txBody>
      </p:sp>
      <p:sp>
        <p:nvSpPr>
          <p:cNvPr id="4" name="Slide Number Placeholder 3">
            <a:extLst>
              <a:ext uri="{FF2B5EF4-FFF2-40B4-BE49-F238E27FC236}">
                <a16:creationId xmlns:a16="http://schemas.microsoft.com/office/drawing/2014/main" id="{6F294846-372F-7674-E21C-8CDCE0870F09}"/>
              </a:ext>
            </a:extLst>
          </p:cNvPr>
          <p:cNvSpPr>
            <a:spLocks noGrp="1"/>
          </p:cNvSpPr>
          <p:nvPr>
            <p:ph type="sldNum" sz="quarter" idx="12"/>
          </p:nvPr>
        </p:nvSpPr>
        <p:spPr/>
        <p:txBody>
          <a:bodyPr/>
          <a:lstStyle/>
          <a:p>
            <a:fld id="{9B829770-EC55-6745-BBAB-A0764E32B3AB}" type="slidenum">
              <a:rPr lang="en-US" smtClean="0"/>
              <a:t>6</a:t>
            </a:fld>
            <a:endParaRPr lang="en-US" dirty="0"/>
          </a:p>
        </p:txBody>
      </p:sp>
    </p:spTree>
    <p:extLst>
      <p:ext uri="{BB962C8B-B14F-4D97-AF65-F5344CB8AC3E}">
        <p14:creationId xmlns:p14="http://schemas.microsoft.com/office/powerpoint/2010/main" val="1035947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9B9B22D-7992-D638-5CF5-E3CD44C7346A}"/>
              </a:ext>
            </a:extLst>
          </p:cNvPr>
          <p:cNvGraphicFramePr>
            <a:graphicFrameLocks/>
          </p:cNvGraphicFramePr>
          <p:nvPr>
            <p:extLst>
              <p:ext uri="{D42A27DB-BD31-4B8C-83A1-F6EECF244321}">
                <p14:modId xmlns:p14="http://schemas.microsoft.com/office/powerpoint/2010/main" val="4187671254"/>
              </p:ext>
            </p:extLst>
          </p:nvPr>
        </p:nvGraphicFramePr>
        <p:xfrm>
          <a:off x="2190908" y="1382984"/>
          <a:ext cx="19548952" cy="10950031"/>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EABE024E-D34C-4478-53E3-628389A63FF4}"/>
              </a:ext>
            </a:extLst>
          </p:cNvPr>
          <p:cNvCxnSpPr>
            <a:cxnSpLocks/>
          </p:cNvCxnSpPr>
          <p:nvPr/>
        </p:nvCxnSpPr>
        <p:spPr>
          <a:xfrm>
            <a:off x="3853020" y="9684327"/>
            <a:ext cx="16144510"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6707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95C9E0-99EE-676D-C37C-78250C43F7A4}"/>
              </a:ext>
            </a:extLst>
          </p:cNvPr>
          <p:cNvPicPr>
            <a:picLocks noGrp="1" noChangeAspect="1"/>
          </p:cNvPicPr>
          <p:nvPr>
            <p:ph idx="1"/>
          </p:nvPr>
        </p:nvPicPr>
        <p:blipFill>
          <a:blip r:embed="rId2"/>
          <a:stretch>
            <a:fillRect/>
          </a:stretch>
        </p:blipFill>
        <p:spPr>
          <a:xfrm>
            <a:off x="3021012" y="497204"/>
            <a:ext cx="19061748" cy="11860168"/>
          </a:xfrm>
        </p:spPr>
      </p:pic>
      <p:cxnSp>
        <p:nvCxnSpPr>
          <p:cNvPr id="2" name="Straight Connector 1">
            <a:extLst>
              <a:ext uri="{FF2B5EF4-FFF2-40B4-BE49-F238E27FC236}">
                <a16:creationId xmlns:a16="http://schemas.microsoft.com/office/drawing/2014/main" id="{E24EC99A-0B5A-91CC-084F-E521EF5DC297}"/>
              </a:ext>
            </a:extLst>
          </p:cNvPr>
          <p:cNvCxnSpPr>
            <a:cxnSpLocks/>
          </p:cNvCxnSpPr>
          <p:nvPr/>
        </p:nvCxnSpPr>
        <p:spPr>
          <a:xfrm>
            <a:off x="5841840" y="8152707"/>
            <a:ext cx="14950821"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1F5A17A-70D0-50BB-3EA7-4609EF95D159}"/>
                  </a:ext>
                </a:extLst>
              </p:cNvPr>
              <p:cNvSpPr txBox="1"/>
              <p:nvPr/>
            </p:nvSpPr>
            <p:spPr>
              <a:xfrm>
                <a:off x="7906871" y="12006605"/>
                <a:ext cx="16759779" cy="1212191"/>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failed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of</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m:t>
                        </m:r>
                        <m:r>
                          <a:rPr lang="en-US" sz="4600" b="0" i="1" smtClean="0">
                            <a:latin typeface="Cambria Math" panose="02040503050406030204" pitchFamily="18" charset="0"/>
                          </a:rPr>
                          <m:t>𝑒</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r>
                          <a:rPr lang="en-US" sz="4600" b="0" i="1" smtClean="0">
                            <a:latin typeface="Cambria Math" panose="02040503050406030204" pitchFamily="18" charset="0"/>
                          </a:rPr>
                          <m:t> </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submitted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by</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den>
                    </m:f>
                  </m:oMath>
                </a14:m>
                <a:r>
                  <a:rPr lang="en-US" sz="4600" dirty="0"/>
                  <a:t> </a:t>
                </a:r>
              </a:p>
            </p:txBody>
          </p:sp>
        </mc:Choice>
        <mc:Fallback>
          <p:sp>
            <p:nvSpPr>
              <p:cNvPr id="6" name="TextBox 5">
                <a:extLst>
                  <a:ext uri="{FF2B5EF4-FFF2-40B4-BE49-F238E27FC236}">
                    <a16:creationId xmlns:a16="http://schemas.microsoft.com/office/drawing/2014/main" id="{01F5A17A-70D0-50BB-3EA7-4609EF95D159}"/>
                  </a:ext>
                </a:extLst>
              </p:cNvPr>
              <p:cNvSpPr txBox="1">
                <a:spLocks noRot="1" noChangeAspect="1" noMove="1" noResize="1" noEditPoints="1" noAdjustHandles="1" noChangeArrowheads="1" noChangeShapeType="1" noTextEdit="1"/>
              </p:cNvSpPr>
              <p:nvPr/>
            </p:nvSpPr>
            <p:spPr>
              <a:xfrm>
                <a:off x="7906871" y="12006605"/>
                <a:ext cx="16759779" cy="121219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411804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56DC1D-EE07-55F8-07B9-3B4D44C18316}"/>
              </a:ext>
            </a:extLst>
          </p:cNvPr>
          <p:cNvGraphicFramePr>
            <a:graphicFrameLocks noGrp="1"/>
          </p:cNvGraphicFramePr>
          <p:nvPr>
            <p:ph idx="1"/>
            <p:extLst>
              <p:ext uri="{D42A27DB-BD31-4B8C-83A1-F6EECF244321}">
                <p14:modId xmlns:p14="http://schemas.microsoft.com/office/powerpoint/2010/main" val="187622034"/>
              </p:ext>
            </p:extLst>
          </p:nvPr>
        </p:nvGraphicFramePr>
        <p:xfrm>
          <a:off x="1514793" y="754380"/>
          <a:ext cx="20865147" cy="11292840"/>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18BEEF93-ED64-F0A8-A3B0-65DD24E9A295}"/>
              </a:ext>
            </a:extLst>
          </p:cNvPr>
          <p:cNvCxnSpPr>
            <a:cxnSpLocks/>
          </p:cNvCxnSpPr>
          <p:nvPr/>
        </p:nvCxnSpPr>
        <p:spPr>
          <a:xfrm>
            <a:off x="3116421" y="6621087"/>
            <a:ext cx="17517214"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22097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04DDB0-23C3-7EEA-76F3-321F3AA48578}"/>
              </a:ext>
            </a:extLst>
          </p:cNvPr>
          <p:cNvPicPr>
            <a:picLocks noGrp="1" noChangeAspect="1"/>
          </p:cNvPicPr>
          <p:nvPr>
            <p:ph idx="1"/>
          </p:nvPr>
        </p:nvPicPr>
        <p:blipFill>
          <a:blip r:embed="rId2"/>
          <a:stretch>
            <a:fillRect/>
          </a:stretch>
        </p:blipFill>
        <p:spPr>
          <a:xfrm>
            <a:off x="2286000" y="219455"/>
            <a:ext cx="20207795" cy="12227945"/>
          </a:xfrm>
        </p:spPr>
      </p:pic>
      <p:cxnSp>
        <p:nvCxnSpPr>
          <p:cNvPr id="2" name="Straight Connector 1">
            <a:extLst>
              <a:ext uri="{FF2B5EF4-FFF2-40B4-BE49-F238E27FC236}">
                <a16:creationId xmlns:a16="http://schemas.microsoft.com/office/drawing/2014/main" id="{E1104241-9714-5002-69A5-4D28347B0B43}"/>
              </a:ext>
            </a:extLst>
          </p:cNvPr>
          <p:cNvCxnSpPr>
            <a:cxnSpLocks/>
          </p:cNvCxnSpPr>
          <p:nvPr/>
        </p:nvCxnSpPr>
        <p:spPr>
          <a:xfrm>
            <a:off x="4904580" y="5455227"/>
            <a:ext cx="15132707"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D15A9499-3863-685A-5E32-E3C3B80C8F55}"/>
              </a:ext>
            </a:extLst>
          </p:cNvPr>
          <p:cNvSpPr txBox="1"/>
          <p:nvPr/>
        </p:nvSpPr>
        <p:spPr>
          <a:xfrm>
            <a:off x="9018494" y="12006605"/>
            <a:ext cx="16759779" cy="800219"/>
          </a:xfrm>
          <a:prstGeom prst="rect">
            <a:avLst/>
          </a:prstGeom>
          <a:noFill/>
        </p:spPr>
        <p:txBody>
          <a:bodyPr wrap="square" rtlCol="0">
            <a:spAutoFit/>
          </a:bodyPr>
          <a:lstStyle/>
          <a:p>
            <a:endParaRPr lang="en-US" sz="4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962EB62-4066-058B-A7C4-E237CD299AA0}"/>
                  </a:ext>
                </a:extLst>
              </p:cNvPr>
              <p:cNvSpPr txBox="1"/>
              <p:nvPr/>
            </p:nvSpPr>
            <p:spPr>
              <a:xfrm>
                <a:off x="7906871" y="12006605"/>
                <a:ext cx="16759779" cy="1212191"/>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failed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of</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m:t>
                        </m:r>
                        <m:r>
                          <a:rPr lang="en-US" sz="4600" b="0" i="1" smtClean="0">
                            <a:latin typeface="Cambria Math" panose="02040503050406030204" pitchFamily="18" charset="0"/>
                          </a:rPr>
                          <m:t>𝑒</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r>
                          <a:rPr lang="en-US" sz="4600" b="0" i="1" smtClean="0">
                            <a:latin typeface="Cambria Math" panose="02040503050406030204" pitchFamily="18" charset="0"/>
                          </a:rPr>
                          <m:t> </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submitted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by</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den>
                    </m:f>
                  </m:oMath>
                </a14:m>
                <a:r>
                  <a:rPr lang="en-US" sz="4600" dirty="0"/>
                  <a:t> </a:t>
                </a:r>
              </a:p>
            </p:txBody>
          </p:sp>
        </mc:Choice>
        <mc:Fallback>
          <p:sp>
            <p:nvSpPr>
              <p:cNvPr id="10" name="TextBox 9">
                <a:extLst>
                  <a:ext uri="{FF2B5EF4-FFF2-40B4-BE49-F238E27FC236}">
                    <a16:creationId xmlns:a16="http://schemas.microsoft.com/office/drawing/2014/main" id="{1962EB62-4066-058B-A7C4-E237CD299AA0}"/>
                  </a:ext>
                </a:extLst>
              </p:cNvPr>
              <p:cNvSpPr txBox="1">
                <a:spLocks noRot="1" noChangeAspect="1" noMove="1" noResize="1" noEditPoints="1" noAdjustHandles="1" noChangeArrowheads="1" noChangeShapeType="1" noTextEdit="1"/>
              </p:cNvSpPr>
              <p:nvPr/>
            </p:nvSpPr>
            <p:spPr>
              <a:xfrm>
                <a:off x="7906871" y="12006605"/>
                <a:ext cx="16759779" cy="121219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263864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8A2A6E-87D8-C876-9DBC-2177E2EB5AAB}"/>
              </a:ext>
            </a:extLst>
          </p:cNvPr>
          <p:cNvGraphicFramePr>
            <a:graphicFrameLocks noGrp="1"/>
          </p:cNvGraphicFramePr>
          <p:nvPr>
            <p:ph idx="1"/>
            <p:extLst>
              <p:ext uri="{D42A27DB-BD31-4B8C-83A1-F6EECF244321}">
                <p14:modId xmlns:p14="http://schemas.microsoft.com/office/powerpoint/2010/main" val="219627804"/>
              </p:ext>
            </p:extLst>
          </p:nvPr>
        </p:nvGraphicFramePr>
        <p:xfrm>
          <a:off x="1217613" y="754380"/>
          <a:ext cx="21932900" cy="11338560"/>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CD0FBBE2-BD28-3CA2-E5BB-C785DABC1536}"/>
              </a:ext>
            </a:extLst>
          </p:cNvPr>
          <p:cNvCxnSpPr>
            <a:cxnSpLocks/>
          </p:cNvCxnSpPr>
          <p:nvPr/>
        </p:nvCxnSpPr>
        <p:spPr>
          <a:xfrm>
            <a:off x="2801460" y="8335587"/>
            <a:ext cx="1866706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95425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7689EE-6208-91DF-ADB3-B8F654249294}"/>
              </a:ext>
            </a:extLst>
          </p:cNvPr>
          <p:cNvPicPr>
            <a:picLocks noGrp="1" noChangeAspect="1"/>
          </p:cNvPicPr>
          <p:nvPr>
            <p:ph idx="1"/>
          </p:nvPr>
        </p:nvPicPr>
        <p:blipFill>
          <a:blip r:embed="rId2"/>
          <a:stretch>
            <a:fillRect/>
          </a:stretch>
        </p:blipFill>
        <p:spPr>
          <a:xfrm>
            <a:off x="2103755" y="639127"/>
            <a:ext cx="19833564" cy="11613833"/>
          </a:xfrm>
        </p:spPr>
      </p:pic>
      <p:cxnSp>
        <p:nvCxnSpPr>
          <p:cNvPr id="2" name="Straight Connector 1">
            <a:extLst>
              <a:ext uri="{FF2B5EF4-FFF2-40B4-BE49-F238E27FC236}">
                <a16:creationId xmlns:a16="http://schemas.microsoft.com/office/drawing/2014/main" id="{A115FF0B-1A99-816B-20C2-E50BF37851E4}"/>
              </a:ext>
            </a:extLst>
          </p:cNvPr>
          <p:cNvCxnSpPr>
            <a:cxnSpLocks/>
          </p:cNvCxnSpPr>
          <p:nvPr/>
        </p:nvCxnSpPr>
        <p:spPr>
          <a:xfrm>
            <a:off x="4378800" y="7352607"/>
            <a:ext cx="19263519"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C322D16-8AAD-3E65-33B7-EB49166BB81F}"/>
                  </a:ext>
                </a:extLst>
              </p:cNvPr>
              <p:cNvSpPr txBox="1"/>
              <p:nvPr/>
            </p:nvSpPr>
            <p:spPr>
              <a:xfrm>
                <a:off x="7906871" y="12006605"/>
                <a:ext cx="16759779" cy="1212191"/>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failed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of</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m:t>
                        </m:r>
                        <m:r>
                          <a:rPr lang="en-US" sz="4600" b="0" i="1" smtClean="0">
                            <a:latin typeface="Cambria Math" panose="02040503050406030204" pitchFamily="18" charset="0"/>
                          </a:rPr>
                          <m:t>𝑒</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r>
                          <a:rPr lang="en-US" sz="4600" b="0" i="1" smtClean="0">
                            <a:latin typeface="Cambria Math" panose="02040503050406030204" pitchFamily="18" charset="0"/>
                          </a:rPr>
                          <m:t> </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submitted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by</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den>
                    </m:f>
                  </m:oMath>
                </a14:m>
                <a:r>
                  <a:rPr lang="en-US" sz="4600" dirty="0"/>
                  <a:t> </a:t>
                </a:r>
              </a:p>
            </p:txBody>
          </p:sp>
        </mc:Choice>
        <mc:Fallback>
          <p:sp>
            <p:nvSpPr>
              <p:cNvPr id="8" name="TextBox 7">
                <a:extLst>
                  <a:ext uri="{FF2B5EF4-FFF2-40B4-BE49-F238E27FC236}">
                    <a16:creationId xmlns:a16="http://schemas.microsoft.com/office/drawing/2014/main" id="{3C322D16-8AAD-3E65-33B7-EB49166BB81F}"/>
                  </a:ext>
                </a:extLst>
              </p:cNvPr>
              <p:cNvSpPr txBox="1">
                <a:spLocks noRot="1" noChangeAspect="1" noMove="1" noResize="1" noEditPoints="1" noAdjustHandles="1" noChangeArrowheads="1" noChangeShapeType="1" noTextEdit="1"/>
              </p:cNvSpPr>
              <p:nvPr/>
            </p:nvSpPr>
            <p:spPr>
              <a:xfrm>
                <a:off x="7906871" y="12006605"/>
                <a:ext cx="16759779" cy="121219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1179695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005BD9-676A-5BDA-5BC0-72E5535B5210}"/>
              </a:ext>
            </a:extLst>
          </p:cNvPr>
          <p:cNvGraphicFramePr>
            <a:graphicFrameLocks/>
          </p:cNvGraphicFramePr>
          <p:nvPr>
            <p:extLst>
              <p:ext uri="{D42A27DB-BD31-4B8C-83A1-F6EECF244321}">
                <p14:modId xmlns:p14="http://schemas.microsoft.com/office/powerpoint/2010/main" val="3296338871"/>
              </p:ext>
            </p:extLst>
          </p:nvPr>
        </p:nvGraphicFramePr>
        <p:xfrm>
          <a:off x="2305630" y="1045029"/>
          <a:ext cx="21259765" cy="11147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9781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ABF70C-CCFF-A349-9C23-C75CEB6359E0}"/>
              </a:ext>
            </a:extLst>
          </p:cNvPr>
          <p:cNvPicPr>
            <a:picLocks noGrp="1" noChangeAspect="1"/>
          </p:cNvPicPr>
          <p:nvPr>
            <p:ph idx="1"/>
          </p:nvPr>
        </p:nvPicPr>
        <p:blipFill>
          <a:blip r:embed="rId2"/>
          <a:stretch>
            <a:fillRect/>
          </a:stretch>
        </p:blipFill>
        <p:spPr>
          <a:xfrm>
            <a:off x="1911540" y="0"/>
            <a:ext cx="20788440" cy="12826245"/>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B7942F8-33F6-7241-BA0D-A46520E05836}"/>
                  </a:ext>
                </a:extLst>
              </p:cNvPr>
              <p:cNvSpPr txBox="1"/>
              <p:nvPr/>
            </p:nvSpPr>
            <p:spPr>
              <a:xfrm>
                <a:off x="7906871" y="12006605"/>
                <a:ext cx="16759779" cy="1212191"/>
              </a:xfrm>
              <a:prstGeom prst="rect">
                <a:avLst/>
              </a:prstGeom>
              <a:noFill/>
            </p:spPr>
            <p:txBody>
              <a:bodyPr wrap="square" rtlCol="0">
                <a:spAutoFit/>
              </a:bodyPr>
              <a:lstStyle/>
              <a:p>
                <a:r>
                  <a:rPr lang="en-US" sz="4000" b="1" dirty="0"/>
                  <a:t>Incidence(data point) </a:t>
                </a:r>
                <a:r>
                  <a:rPr lang="en-US" sz="4000" dirty="0"/>
                  <a:t>= </a:t>
                </a:r>
                <a14:m>
                  <m:oMath xmlns:m="http://schemas.openxmlformats.org/officeDocument/2006/math">
                    <m:f>
                      <m:fPr>
                        <m:ctrlPr>
                          <a:rPr lang="en-US" sz="4600" i="1" smtClean="0">
                            <a:latin typeface="Cambria Math" panose="02040503050406030204" pitchFamily="18" charset="0"/>
                          </a:rPr>
                        </m:ctrlPr>
                      </m:fPr>
                      <m:num>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failed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of</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m:t>
                        </m:r>
                        <m:r>
                          <a:rPr lang="en-US" sz="4600" b="0" i="1" smtClean="0">
                            <a:latin typeface="Cambria Math" panose="02040503050406030204" pitchFamily="18" charset="0"/>
                          </a:rPr>
                          <m:t>𝑒</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r>
                          <a:rPr lang="en-US" sz="4600" b="0" i="1" smtClean="0">
                            <a:latin typeface="Cambria Math" panose="02040503050406030204" pitchFamily="18" charset="0"/>
                          </a:rPr>
                          <m:t> </m:t>
                        </m:r>
                      </m:num>
                      <m:den>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Total</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batches</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submitted</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by</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lab</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in</m:t>
                        </m:r>
                        <m:r>
                          <a:rPr lang="en-US" sz="4600" b="0" i="0" smtClean="0">
                            <a:latin typeface="Cambria Math" panose="02040503050406030204" pitchFamily="18" charset="0"/>
                          </a:rPr>
                          <m:t> </m:t>
                        </m:r>
                        <m:r>
                          <m:rPr>
                            <m:sty m:val="p"/>
                          </m:rPr>
                          <a:rPr lang="en-US" sz="4600" b="0" i="0" smtClean="0">
                            <a:latin typeface="Cambria Math" panose="02040503050406030204" pitchFamily="18" charset="0"/>
                          </a:rPr>
                          <m:t>the</m:t>
                        </m:r>
                        <m:r>
                          <a:rPr lang="en-US" sz="4600" b="0" i="1" smtClean="0">
                            <a:latin typeface="Cambria Math" panose="02040503050406030204" pitchFamily="18" charset="0"/>
                          </a:rPr>
                          <m:t> </m:t>
                        </m:r>
                        <m:r>
                          <a:rPr lang="en-US" sz="4600" b="0" i="1" smtClean="0">
                            <a:latin typeface="Cambria Math" panose="02040503050406030204" pitchFamily="18" charset="0"/>
                          </a:rPr>
                          <m:t>𝑦𝑒𝑎𝑟</m:t>
                        </m:r>
                      </m:den>
                    </m:f>
                  </m:oMath>
                </a14:m>
                <a:r>
                  <a:rPr lang="en-US" sz="4600" dirty="0"/>
                  <a:t> </a:t>
                </a:r>
              </a:p>
            </p:txBody>
          </p:sp>
        </mc:Choice>
        <mc:Fallback>
          <p:sp>
            <p:nvSpPr>
              <p:cNvPr id="5" name="TextBox 4">
                <a:extLst>
                  <a:ext uri="{FF2B5EF4-FFF2-40B4-BE49-F238E27FC236}">
                    <a16:creationId xmlns:a16="http://schemas.microsoft.com/office/drawing/2014/main" id="{DB7942F8-33F6-7241-BA0D-A46520E05836}"/>
                  </a:ext>
                </a:extLst>
              </p:cNvPr>
              <p:cNvSpPr txBox="1">
                <a:spLocks noRot="1" noChangeAspect="1" noMove="1" noResize="1" noEditPoints="1" noAdjustHandles="1" noChangeArrowheads="1" noChangeShapeType="1" noTextEdit="1"/>
              </p:cNvSpPr>
              <p:nvPr/>
            </p:nvSpPr>
            <p:spPr>
              <a:xfrm>
                <a:off x="7906871" y="12006605"/>
                <a:ext cx="16759779" cy="121219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2574479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CDE45D-C9EE-D85C-82AF-2FA1176C784E}"/>
              </a:ext>
            </a:extLst>
          </p:cNvPr>
          <p:cNvPicPr>
            <a:picLocks noGrp="1" noChangeAspect="1"/>
          </p:cNvPicPr>
          <p:nvPr>
            <p:ph idx="1"/>
          </p:nvPr>
        </p:nvPicPr>
        <p:blipFill>
          <a:blip r:embed="rId2"/>
          <a:stretch>
            <a:fillRect/>
          </a:stretch>
        </p:blipFill>
        <p:spPr>
          <a:xfrm>
            <a:off x="394653" y="3871237"/>
            <a:ext cx="21932900" cy="5184856"/>
          </a:xfrm>
        </p:spPr>
      </p:pic>
      <p:sp>
        <p:nvSpPr>
          <p:cNvPr id="2" name="Title 1">
            <a:extLst>
              <a:ext uri="{FF2B5EF4-FFF2-40B4-BE49-F238E27FC236}">
                <a16:creationId xmlns:a16="http://schemas.microsoft.com/office/drawing/2014/main" id="{685403FA-AC78-8D22-91C6-B7D7A8C306D1}"/>
              </a:ext>
            </a:extLst>
          </p:cNvPr>
          <p:cNvSpPr>
            <a:spLocks noGrp="1"/>
          </p:cNvSpPr>
          <p:nvPr>
            <p:ph type="title"/>
          </p:nvPr>
        </p:nvSpPr>
        <p:spPr>
          <a:xfrm>
            <a:off x="396240" y="1199895"/>
            <a:ext cx="21931313" cy="2671342"/>
          </a:xfrm>
        </p:spPr>
        <p:txBody>
          <a:bodyPr/>
          <a:lstStyle/>
          <a:p>
            <a:r>
              <a:rPr lang="en-US" b="1" dirty="0"/>
              <a:t>Summary of metrics</a:t>
            </a:r>
          </a:p>
        </p:txBody>
      </p:sp>
    </p:spTree>
    <p:extLst>
      <p:ext uri="{BB962C8B-B14F-4D97-AF65-F5344CB8AC3E}">
        <p14:creationId xmlns:p14="http://schemas.microsoft.com/office/powerpoint/2010/main" val="3764609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84AB-DB27-D56C-C346-894C1A8D6805}"/>
              </a:ext>
            </a:extLst>
          </p:cNvPr>
          <p:cNvSpPr>
            <a:spLocks noGrp="1"/>
          </p:cNvSpPr>
          <p:nvPr>
            <p:ph idx="1"/>
          </p:nvPr>
        </p:nvSpPr>
        <p:spPr>
          <a:xfrm>
            <a:off x="1" y="457202"/>
            <a:ext cx="24368124" cy="11087098"/>
          </a:xfrm>
          <a:ln w="76200">
            <a:solidFill>
              <a:srgbClr val="00B050"/>
            </a:solidFill>
          </a:ln>
        </p:spPr>
        <p:txBody>
          <a:bodyPr>
            <a:normAutofit fontScale="25000" lnSpcReduction="20000"/>
          </a:bodyPr>
          <a:lstStyle/>
          <a:p>
            <a:pPr marL="0" indent="0">
              <a:buNone/>
            </a:pPr>
            <a:r>
              <a:rPr lang="en-US" sz="19200" b="1" u="sng" dirty="0"/>
              <a:t> Improved, under threshold or same </a:t>
            </a:r>
          </a:p>
          <a:p>
            <a:pPr marL="0" indent="0">
              <a:buNone/>
            </a:pPr>
            <a:r>
              <a:rPr lang="en-US" sz="14400" b="1" dirty="0"/>
              <a:t>&lt;10 genotypes processed </a:t>
            </a:r>
          </a:p>
          <a:p>
            <a:pPr>
              <a:lnSpc>
                <a:spcPct val="120000"/>
              </a:lnSpc>
              <a:buFontTx/>
              <a:buChar char="-"/>
            </a:pPr>
            <a:r>
              <a:rPr lang="en-US" sz="14400" dirty="0"/>
              <a:t>Because genotypes could not be combined in a single file, just before the deadline</a:t>
            </a:r>
          </a:p>
          <a:p>
            <a:pPr>
              <a:lnSpc>
                <a:spcPct val="120000"/>
              </a:lnSpc>
              <a:buFontTx/>
              <a:buChar char="-"/>
            </a:pPr>
            <a:r>
              <a:rPr lang="en-US" sz="14400" dirty="0"/>
              <a:t>The scale of operation cannot guarantee batches &gt;10 genotypes</a:t>
            </a:r>
          </a:p>
          <a:p>
            <a:pPr>
              <a:lnSpc>
                <a:spcPct val="120000"/>
              </a:lnSpc>
              <a:buFontTx/>
              <a:buChar char="-"/>
            </a:pPr>
            <a:r>
              <a:rPr lang="en-US" sz="14400" dirty="0"/>
              <a:t>overhead time (and </a:t>
            </a:r>
            <a:r>
              <a:rPr lang="en-US" sz="14400" dirty="0" err="1"/>
              <a:t>dumpfile</a:t>
            </a:r>
            <a:r>
              <a:rPr lang="en-US" sz="14400" dirty="0"/>
              <a:t> removal) require 20mins currently  -&gt;  </a:t>
            </a:r>
            <a:r>
              <a:rPr lang="en-US" sz="14400" b="1" dirty="0"/>
              <a:t>6 mins </a:t>
            </a:r>
          </a:p>
          <a:p>
            <a:pPr marL="0" indent="0">
              <a:buNone/>
            </a:pPr>
            <a:r>
              <a:rPr lang="en-US" sz="14400" b="1" dirty="0"/>
              <a:t>Failing on PPC</a:t>
            </a:r>
          </a:p>
          <a:p>
            <a:pPr>
              <a:lnSpc>
                <a:spcPct val="120000"/>
              </a:lnSpc>
              <a:buFontTx/>
              <a:buChar char="-"/>
            </a:pPr>
            <a:r>
              <a:rPr lang="en-US" sz="14400" dirty="0"/>
              <a:t>Issues with a specific chip </a:t>
            </a:r>
          </a:p>
          <a:p>
            <a:pPr>
              <a:lnSpc>
                <a:spcPct val="120000"/>
              </a:lnSpc>
              <a:buFontTx/>
              <a:buChar char="-"/>
            </a:pPr>
            <a:r>
              <a:rPr lang="en-US" sz="14400" dirty="0"/>
              <a:t>Clustering issue</a:t>
            </a:r>
          </a:p>
          <a:p>
            <a:pPr marL="0" indent="0">
              <a:buNone/>
            </a:pPr>
            <a:r>
              <a:rPr lang="en-US" sz="14400" b="1" dirty="0"/>
              <a:t>Flagged on HWE</a:t>
            </a:r>
          </a:p>
          <a:p>
            <a:pPr>
              <a:lnSpc>
                <a:spcPct val="120000"/>
              </a:lnSpc>
              <a:buFontTx/>
              <a:buChar char="-"/>
            </a:pPr>
            <a:r>
              <a:rPr lang="en-US" sz="14400" dirty="0"/>
              <a:t>Foreign population that is not close to reference population </a:t>
            </a:r>
          </a:p>
          <a:p>
            <a:pPr>
              <a:lnSpc>
                <a:spcPct val="120000"/>
              </a:lnSpc>
              <a:buFontTx/>
              <a:buChar char="-"/>
            </a:pPr>
            <a:r>
              <a:rPr lang="en-US" sz="14400" dirty="0"/>
              <a:t>The sample size in the batch is just over 50, and the variation in the small batch was caught as failure</a:t>
            </a:r>
          </a:p>
          <a:p>
            <a:pPr marL="0" indent="0">
              <a:buNone/>
            </a:pPr>
            <a:r>
              <a:rPr lang="en-US" sz="14400" b="1" dirty="0"/>
              <a:t>Failing on low call </a:t>
            </a:r>
          </a:p>
          <a:p>
            <a:pPr>
              <a:lnSpc>
                <a:spcPct val="120000"/>
              </a:lnSpc>
              <a:buFontTx/>
              <a:buChar char="-"/>
            </a:pPr>
            <a:r>
              <a:rPr lang="en-US" sz="14400" dirty="0"/>
              <a:t>Possible deterioration of SNP performance (Periodic checks on usability of SNPs should be done)</a:t>
            </a:r>
          </a:p>
          <a:p>
            <a:pPr>
              <a:lnSpc>
                <a:spcPct val="120000"/>
              </a:lnSpc>
              <a:buFontTx/>
              <a:buChar char="-"/>
            </a:pPr>
            <a:r>
              <a:rPr lang="en-US" sz="14400" dirty="0"/>
              <a:t>Internal threshold/check differs from CDCB’s </a:t>
            </a:r>
          </a:p>
          <a:p>
            <a:endParaRPr lang="en-US" dirty="0"/>
          </a:p>
        </p:txBody>
      </p:sp>
    </p:spTree>
    <p:extLst>
      <p:ext uri="{BB962C8B-B14F-4D97-AF65-F5344CB8AC3E}">
        <p14:creationId xmlns:p14="http://schemas.microsoft.com/office/powerpoint/2010/main" val="191255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6" y="822460"/>
            <a:ext cx="21931313" cy="1181408"/>
          </a:xfrm>
        </p:spPr>
        <p:txBody>
          <a:bodyPr/>
          <a:lstStyle/>
          <a:p>
            <a:r>
              <a:rPr lang="en-US" b="1" dirty="0"/>
              <a:t>No nomination when loading (1%) - </a:t>
            </a:r>
            <a:r>
              <a:rPr lang="en-US" b="1" dirty="0">
                <a:solidFill>
                  <a:srgbClr val="FF0000"/>
                </a:solidFill>
              </a:rPr>
              <a:t>Critical</a:t>
            </a:r>
          </a:p>
        </p:txBody>
      </p:sp>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13" name="Content Placeholder 12">
            <a:extLst>
              <a:ext uri="{FF2B5EF4-FFF2-40B4-BE49-F238E27FC236}">
                <a16:creationId xmlns:a16="http://schemas.microsoft.com/office/drawing/2014/main" id="{0B36734D-45FA-9C90-73FF-D6B4720067A7}"/>
              </a:ext>
            </a:extLst>
          </p:cNvPr>
          <p:cNvPicPr>
            <a:picLocks noGrp="1" noChangeAspect="1"/>
          </p:cNvPicPr>
          <p:nvPr>
            <p:ph idx="1"/>
          </p:nvPr>
        </p:nvPicPr>
        <p:blipFill>
          <a:blip r:embed="rId2"/>
          <a:stretch>
            <a:fillRect/>
          </a:stretch>
        </p:blipFill>
        <p:spPr>
          <a:xfrm>
            <a:off x="3744740" y="4016521"/>
            <a:ext cx="14095077" cy="8472044"/>
          </a:xfrm>
          <a:prstGeom prst="rect">
            <a:avLst/>
          </a:prstGeom>
        </p:spPr>
      </p:pic>
      <p:sp>
        <p:nvSpPr>
          <p:cNvPr id="3" name="TextBox 2">
            <a:extLst>
              <a:ext uri="{FF2B5EF4-FFF2-40B4-BE49-F238E27FC236}">
                <a16:creationId xmlns:a16="http://schemas.microsoft.com/office/drawing/2014/main" id="{82CE52A2-BA05-01E6-C72F-A51974DAF0F9}"/>
              </a:ext>
            </a:extLst>
          </p:cNvPr>
          <p:cNvSpPr txBox="1"/>
          <p:nvPr/>
        </p:nvSpPr>
        <p:spPr>
          <a:xfrm>
            <a:off x="18448589" y="2356268"/>
            <a:ext cx="5919536" cy="10818346"/>
          </a:xfrm>
          <a:prstGeom prst="rect">
            <a:avLst/>
          </a:prstGeom>
          <a:noFill/>
        </p:spPr>
        <p:txBody>
          <a:bodyPr wrap="square" rtlCol="0">
            <a:spAutoFit/>
          </a:bodyPr>
          <a:lstStyle/>
          <a:p>
            <a:pPr marR="0" lvl="0" defTabSz="1088090" rtl="0" eaLnBrk="1" fontAlgn="auto" latinLnBrk="0" hangingPunct="1">
              <a:lnSpc>
                <a:spcPct val="100000"/>
              </a:lnSpc>
              <a:spcBef>
                <a:spcPts val="0"/>
              </a:spcBef>
              <a:spcAft>
                <a:spcPts val="0"/>
              </a:spcAft>
              <a:buClrTx/>
              <a:buSzTx/>
              <a:tabLst/>
              <a:defRPr/>
            </a:pPr>
            <a:r>
              <a:rPr kumimoji="0" lang="en-US" sz="41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Comments:</a:t>
            </a:r>
          </a:p>
          <a:p>
            <a:pPr marL="571500" marR="0" lvl="0" indent="-571500"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100" dirty="0">
              <a:solidFill>
                <a:srgbClr val="000000"/>
              </a:solidFill>
              <a:latin typeface="Arial" panose="020B0604020202020204" pitchFamily="34" charset="0"/>
            </a:endParaRPr>
          </a:p>
          <a:p>
            <a:pPr marL="571500" marR="0" lvl="0" indent="-571500"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is an important metric for Nominators, and it helps us track our own success or shortcomings in this category. No improvement recommended.</a:t>
            </a:r>
            <a:r>
              <a:rPr kumimoji="0" lang="en-US" sz="41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defTabSz="1088090" rtl="0" eaLnBrk="1" fontAlgn="auto" latinLnBrk="0" hangingPunct="1">
              <a:lnSpc>
                <a:spcPct val="100000"/>
              </a:lnSpc>
              <a:spcBef>
                <a:spcPts val="0"/>
              </a:spcBef>
              <a:spcAft>
                <a:spcPts val="0"/>
              </a:spcAft>
              <a:buClrTx/>
              <a:buSzTx/>
              <a:buFontTx/>
              <a:buNone/>
              <a:tabLst/>
              <a:defRPr/>
            </a:pPr>
            <a:endParaRPr kumimoji="0" lang="en-US" sz="4100" b="0" i="0" u="none" strike="noStrike" kern="1200" cap="none" spc="0" normalizeH="0" baseline="0" noProof="0" dirty="0">
              <a:ln>
                <a:noFill/>
              </a:ln>
              <a:solidFill>
                <a:prstClr val="black"/>
              </a:solidFill>
              <a:effectLst/>
              <a:uLnTx/>
              <a:uFillTx/>
              <a:latin typeface="Century Gothic"/>
              <a:ea typeface="+mn-ea"/>
              <a:cs typeface="+mn-cs"/>
            </a:endParaRPr>
          </a:p>
          <a:p>
            <a:pPr marL="457200" marR="0" lvl="0" indent="-457200"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can be simplified in a way that both sources of information (genotype and nomination) can be independent. </a:t>
            </a:r>
          </a:p>
        </p:txBody>
      </p:sp>
      <p:sp>
        <p:nvSpPr>
          <p:cNvPr id="6" name="TextBox 5">
            <a:extLst>
              <a:ext uri="{FF2B5EF4-FFF2-40B4-BE49-F238E27FC236}">
                <a16:creationId xmlns:a16="http://schemas.microsoft.com/office/drawing/2014/main" id="{5B21CA83-2D95-F1BA-76AF-37EB756850BC}"/>
              </a:ext>
            </a:extLst>
          </p:cNvPr>
          <p:cNvSpPr txBox="1"/>
          <p:nvPr/>
        </p:nvSpPr>
        <p:spPr>
          <a:xfrm>
            <a:off x="1218405" y="2275946"/>
            <a:ext cx="16621412" cy="754053"/>
          </a:xfrm>
          <a:prstGeom prst="rect">
            <a:avLst/>
          </a:prstGeom>
          <a:noFill/>
        </p:spPr>
        <p:txBody>
          <a:bodyPr wrap="square">
            <a:spAutoFit/>
          </a:bodyPr>
          <a:lstStyle/>
          <a:p>
            <a:pPr marL="571500" indent="-571500">
              <a:buFont typeface="Arial" panose="020B0604020202020204" pitchFamily="34" charset="0"/>
              <a:buChar char="•"/>
            </a:pPr>
            <a:r>
              <a:rPr lang="en-US" dirty="0"/>
              <a:t>Number of genotypes missing a nomination when loaded</a:t>
            </a:r>
          </a:p>
        </p:txBody>
      </p:sp>
    </p:spTree>
    <p:extLst>
      <p:ext uri="{BB962C8B-B14F-4D97-AF65-F5344CB8AC3E}">
        <p14:creationId xmlns:p14="http://schemas.microsoft.com/office/powerpoint/2010/main" val="4052954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2D63-4B66-9C21-44F3-962F9D4E95F5}"/>
              </a:ext>
            </a:extLst>
          </p:cNvPr>
          <p:cNvSpPr>
            <a:spLocks noGrp="1"/>
          </p:cNvSpPr>
          <p:nvPr>
            <p:ph type="title"/>
          </p:nvPr>
        </p:nvSpPr>
        <p:spPr>
          <a:xfrm>
            <a:off x="1218406" y="536587"/>
            <a:ext cx="21931313" cy="1654707"/>
          </a:xfrm>
        </p:spPr>
        <p:txBody>
          <a:bodyPr/>
          <a:lstStyle/>
          <a:p>
            <a:r>
              <a:rPr lang="en-US" b="1" dirty="0"/>
              <a:t>Summary of Lab QC Audit Review </a:t>
            </a:r>
          </a:p>
        </p:txBody>
      </p:sp>
      <p:sp>
        <p:nvSpPr>
          <p:cNvPr id="3" name="Content Placeholder 2">
            <a:extLst>
              <a:ext uri="{FF2B5EF4-FFF2-40B4-BE49-F238E27FC236}">
                <a16:creationId xmlns:a16="http://schemas.microsoft.com/office/drawing/2014/main" id="{7379F378-B8E2-3A1C-8E32-2AABE001DB18}"/>
              </a:ext>
            </a:extLst>
          </p:cNvPr>
          <p:cNvSpPr>
            <a:spLocks noGrp="1"/>
          </p:cNvSpPr>
          <p:nvPr>
            <p:ph idx="1"/>
          </p:nvPr>
        </p:nvSpPr>
        <p:spPr>
          <a:xfrm>
            <a:off x="502920" y="2606040"/>
            <a:ext cx="22646799" cy="9223466"/>
          </a:xfrm>
        </p:spPr>
        <p:txBody>
          <a:bodyPr>
            <a:normAutofit/>
          </a:bodyPr>
          <a:lstStyle/>
          <a:p>
            <a:r>
              <a:rPr lang="en-US" sz="5400" dirty="0"/>
              <a:t>All metrics are under control. Enhancement in our system should make </a:t>
            </a:r>
            <a:r>
              <a:rPr lang="en-US" sz="5400" b="1" dirty="0"/>
              <a:t>“&lt;10GT processed”</a:t>
            </a:r>
            <a:r>
              <a:rPr lang="en-US" sz="5400" dirty="0"/>
              <a:t> less critical.   </a:t>
            </a:r>
          </a:p>
          <a:p>
            <a:r>
              <a:rPr lang="en-US" sz="5400" dirty="0"/>
              <a:t>Final QC audit report should have been sent to each laboratory</a:t>
            </a:r>
          </a:p>
          <a:p>
            <a:r>
              <a:rPr lang="en-US" sz="5400" dirty="0"/>
              <a:t>The CDCB is always open to discuss possible improvements regarding its system and the operation of the laboratories</a:t>
            </a:r>
          </a:p>
        </p:txBody>
      </p:sp>
    </p:spTree>
    <p:extLst>
      <p:ext uri="{BB962C8B-B14F-4D97-AF65-F5344CB8AC3E}">
        <p14:creationId xmlns:p14="http://schemas.microsoft.com/office/powerpoint/2010/main" val="1742955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14DD2-28B3-D579-56DA-7A9323DB56DD}"/>
              </a:ext>
            </a:extLst>
          </p:cNvPr>
          <p:cNvSpPr>
            <a:spLocks noGrp="1"/>
          </p:cNvSpPr>
          <p:nvPr>
            <p:ph idx="1"/>
          </p:nvPr>
        </p:nvSpPr>
        <p:spPr>
          <a:xfrm>
            <a:off x="6133307" y="5452111"/>
            <a:ext cx="12817634" cy="2811778"/>
          </a:xfrm>
        </p:spPr>
        <p:txBody>
          <a:bodyPr>
            <a:noAutofit/>
          </a:bodyPr>
          <a:lstStyle/>
          <a:p>
            <a:pPr marL="0" indent="0" algn="ctr">
              <a:buNone/>
            </a:pPr>
            <a:r>
              <a:rPr lang="en-US" sz="7200" b="1" dirty="0"/>
              <a:t> Thank you!</a:t>
            </a:r>
          </a:p>
          <a:p>
            <a:pPr marL="0" indent="0" algn="ctr">
              <a:buNone/>
            </a:pPr>
            <a:r>
              <a:rPr lang="en-US" sz="7200" b="1" dirty="0"/>
              <a:t>Any questions?</a:t>
            </a:r>
          </a:p>
        </p:txBody>
      </p:sp>
    </p:spTree>
    <p:extLst>
      <p:ext uri="{BB962C8B-B14F-4D97-AF65-F5344CB8AC3E}">
        <p14:creationId xmlns:p14="http://schemas.microsoft.com/office/powerpoint/2010/main" val="229664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A3BF-31D2-0065-E08B-F6D5B0995137}"/>
              </a:ext>
            </a:extLst>
          </p:cNvPr>
          <p:cNvSpPr>
            <a:spLocks noGrp="1"/>
          </p:cNvSpPr>
          <p:nvPr>
            <p:ph type="title"/>
          </p:nvPr>
        </p:nvSpPr>
        <p:spPr/>
        <p:txBody>
          <a:bodyPr/>
          <a:lstStyle/>
          <a:p>
            <a:r>
              <a:rPr lang="en-US" i="0" dirty="0">
                <a:solidFill>
                  <a:srgbClr val="555555"/>
                </a:solidFill>
                <a:effectLst/>
                <a:latin typeface="Trebuchet MS" panose="020B0603020202020204" pitchFamily="34" charset="0"/>
              </a:rPr>
              <a:t>Unknown animal ID</a:t>
            </a:r>
            <a:br>
              <a:rPr lang="en-US" i="0" dirty="0">
                <a:solidFill>
                  <a:srgbClr val="555555"/>
                </a:solidFill>
                <a:effectLst/>
                <a:latin typeface="Trebuchet MS" panose="020B0603020202020204" pitchFamily="34" charset="0"/>
              </a:rPr>
            </a:br>
            <a:endParaRPr lang="en-US" dirty="0"/>
          </a:p>
        </p:txBody>
      </p:sp>
      <p:sp>
        <p:nvSpPr>
          <p:cNvPr id="3" name="Content Placeholder 2">
            <a:extLst>
              <a:ext uri="{FF2B5EF4-FFF2-40B4-BE49-F238E27FC236}">
                <a16:creationId xmlns:a16="http://schemas.microsoft.com/office/drawing/2014/main" id="{0260FD1D-3569-F5C3-C18F-9521C4E7890A}"/>
              </a:ext>
            </a:extLst>
          </p:cNvPr>
          <p:cNvSpPr>
            <a:spLocks noGrp="1"/>
          </p:cNvSpPr>
          <p:nvPr>
            <p:ph idx="1"/>
          </p:nvPr>
        </p:nvSpPr>
        <p:spPr>
          <a:xfrm>
            <a:off x="1218406" y="1686379"/>
            <a:ext cx="22679086" cy="10343241"/>
          </a:xfrm>
        </p:spPr>
        <p:txBody>
          <a:bodyPr>
            <a:normAutofit/>
          </a:bodyPr>
          <a:lstStyle/>
          <a:p>
            <a:r>
              <a:rPr lang="en-US" sz="4000" b="1" dirty="0"/>
              <a:t>Metric classification class</a:t>
            </a:r>
            <a:r>
              <a:rPr lang="en-US" sz="4000" dirty="0"/>
              <a:t>: </a:t>
            </a:r>
            <a:r>
              <a:rPr lang="en-US" sz="4000" b="1" dirty="0">
                <a:solidFill>
                  <a:srgbClr val="C00000"/>
                </a:solidFill>
              </a:rPr>
              <a:t>Critical</a:t>
            </a:r>
          </a:p>
          <a:p>
            <a:r>
              <a:rPr lang="en-US" sz="4000" b="1" dirty="0"/>
              <a:t>Threshold</a:t>
            </a:r>
            <a:r>
              <a:rPr lang="en-US" sz="4000" dirty="0"/>
              <a:t>: 1%</a:t>
            </a:r>
          </a:p>
          <a:p>
            <a:r>
              <a:rPr lang="en-US" sz="4000" b="1" dirty="0"/>
              <a:t>Explanation</a:t>
            </a:r>
            <a:r>
              <a:rPr lang="en-US" sz="4000" dirty="0"/>
              <a:t>: Number of genotypes with unknown animal identification(ID) or the genotype conflicts with another genotype assigned to the same animal, so it has been assigned a negative key. This occurs when the animal has not been nominated and the genotype submission is missing the animal ID or the animal ID has not been entered in the CDCB database.</a:t>
            </a:r>
          </a:p>
          <a:p>
            <a:pPr marL="0" indent="0">
              <a:buNone/>
            </a:pPr>
            <a:endParaRPr lang="en-US" sz="4000" dirty="0"/>
          </a:p>
          <a:p>
            <a:r>
              <a:rPr lang="en-US" sz="4000" b="1" dirty="0"/>
              <a:t>Why important: </a:t>
            </a:r>
            <a:r>
              <a:rPr lang="en-US" sz="4000" dirty="0"/>
              <a:t>Orphan genotype without nomination will be put aside (zero-key) until the nomination (pedigree) comes, which requires re-processing. Requires extra burden to our system!  </a:t>
            </a:r>
          </a:p>
        </p:txBody>
      </p:sp>
      <p:sp>
        <p:nvSpPr>
          <p:cNvPr id="4" name="Slide Number Placeholder 3">
            <a:extLst>
              <a:ext uri="{FF2B5EF4-FFF2-40B4-BE49-F238E27FC236}">
                <a16:creationId xmlns:a16="http://schemas.microsoft.com/office/drawing/2014/main" id="{937CAAC1-B6F0-CC94-A789-5C6815984F2B}"/>
              </a:ext>
            </a:extLst>
          </p:cNvPr>
          <p:cNvSpPr>
            <a:spLocks noGrp="1"/>
          </p:cNvSpPr>
          <p:nvPr>
            <p:ph type="sldNum" sz="quarter" idx="12"/>
          </p:nvPr>
        </p:nvSpPr>
        <p:spPr/>
        <p:txBody>
          <a:bodyPr/>
          <a:lstStyle/>
          <a:p>
            <a:fld id="{9B829770-EC55-6745-BBAB-A0764E32B3AB}" type="slidenum">
              <a:rPr lang="en-US" smtClean="0"/>
              <a:t>8</a:t>
            </a:fld>
            <a:endParaRPr lang="en-US" dirty="0"/>
          </a:p>
        </p:txBody>
      </p:sp>
    </p:spTree>
    <p:extLst>
      <p:ext uri="{BB962C8B-B14F-4D97-AF65-F5344CB8AC3E}">
        <p14:creationId xmlns:p14="http://schemas.microsoft.com/office/powerpoint/2010/main" val="71762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6" y="-560724"/>
            <a:ext cx="21931313" cy="2671342"/>
          </a:xfrm>
        </p:spPr>
        <p:txBody>
          <a:bodyPr/>
          <a:lstStyle/>
          <a:p>
            <a:r>
              <a:rPr lang="en-US" b="1" dirty="0"/>
              <a:t>Unknown animal ID (1%) - </a:t>
            </a:r>
            <a:r>
              <a:rPr lang="en-US" b="1" dirty="0">
                <a:solidFill>
                  <a:srgbClr val="FF0000"/>
                </a:solidFill>
              </a:rPr>
              <a:t>Critical</a:t>
            </a:r>
          </a:p>
        </p:txBody>
      </p:sp>
      <p:sp>
        <p:nvSpPr>
          <p:cNvPr id="4" name="Slide Number Placeholder 3"/>
          <p:cNvSpPr>
            <a:spLocks noGrp="1"/>
          </p:cNvSpPr>
          <p:nvPr>
            <p:ph type="sldNum" sz="quarter" idx="12"/>
          </p:nvPr>
        </p:nvSpPr>
        <p:spPr/>
        <p:txBody>
          <a:bodyPr/>
          <a:lstStyle/>
          <a:p>
            <a:pPr marL="0" marR="0" lvl="0" indent="0" algn="r" defTabSz="1088090" rtl="0" eaLnBrk="1" fontAlgn="auto" latinLnBrk="0" hangingPunct="1">
              <a:lnSpc>
                <a:spcPct val="100000"/>
              </a:lnSpc>
              <a:spcBef>
                <a:spcPts val="0"/>
              </a:spcBef>
              <a:spcAft>
                <a:spcPts val="0"/>
              </a:spcAft>
              <a:buClrTx/>
              <a:buSzTx/>
              <a:buFontTx/>
              <a:buNone/>
              <a:tabLst/>
              <a:defRPr/>
            </a:pPr>
            <a:fld id="{9B829770-EC55-6745-BBAB-A0764E32B3AB}" type="slidenum">
              <a:rPr kumimoji="0" lang="en-US" sz="2800" b="0" i="0" u="none" strike="noStrike" kern="1200" cap="none" spc="0" normalizeH="0" baseline="0" noProof="0" smtClean="0">
                <a:ln>
                  <a:noFill/>
                </a:ln>
                <a:solidFill>
                  <a:prstClr val="black"/>
                </a:solidFill>
                <a:effectLst/>
                <a:uLnTx/>
                <a:uFillTx/>
                <a:latin typeface="Quattrocento Sans"/>
                <a:ea typeface="+mn-ea"/>
                <a:cs typeface="+mn-cs"/>
              </a:rPr>
              <a:pPr marL="0" marR="0" lvl="0" indent="0" algn="r" defTabSz="108809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dirty="0">
              <a:ln>
                <a:noFill/>
              </a:ln>
              <a:solidFill>
                <a:prstClr val="black"/>
              </a:solidFill>
              <a:effectLst/>
              <a:uLnTx/>
              <a:uFillTx/>
              <a:latin typeface="Quattrocento Sans"/>
              <a:ea typeface="+mn-ea"/>
              <a:cs typeface="+mn-cs"/>
            </a:endParaRPr>
          </a:p>
        </p:txBody>
      </p:sp>
      <p:pic>
        <p:nvPicPr>
          <p:cNvPr id="8" name="Content Placeholder 7">
            <a:extLst>
              <a:ext uri="{FF2B5EF4-FFF2-40B4-BE49-F238E27FC236}">
                <a16:creationId xmlns:a16="http://schemas.microsoft.com/office/drawing/2014/main" id="{91634572-C7D6-E7F8-16DF-4A51A4BAD41D}"/>
              </a:ext>
            </a:extLst>
          </p:cNvPr>
          <p:cNvPicPr>
            <a:picLocks noGrp="1" noChangeAspect="1"/>
          </p:cNvPicPr>
          <p:nvPr>
            <p:ph idx="1"/>
          </p:nvPr>
        </p:nvPicPr>
        <p:blipFill>
          <a:blip r:embed="rId2"/>
          <a:stretch>
            <a:fillRect/>
          </a:stretch>
        </p:blipFill>
        <p:spPr>
          <a:xfrm>
            <a:off x="3849453" y="4518766"/>
            <a:ext cx="14102476" cy="8476488"/>
          </a:xfrm>
          <a:prstGeom prst="rect">
            <a:avLst/>
          </a:prstGeom>
        </p:spPr>
      </p:pic>
      <p:sp>
        <p:nvSpPr>
          <p:cNvPr id="3" name="TextBox 2">
            <a:extLst>
              <a:ext uri="{FF2B5EF4-FFF2-40B4-BE49-F238E27FC236}">
                <a16:creationId xmlns:a16="http://schemas.microsoft.com/office/drawing/2014/main" id="{9D27B158-6831-E823-747C-9125FC79FDA3}"/>
              </a:ext>
            </a:extLst>
          </p:cNvPr>
          <p:cNvSpPr txBox="1"/>
          <p:nvPr/>
        </p:nvSpPr>
        <p:spPr>
          <a:xfrm>
            <a:off x="18682229" y="4349621"/>
            <a:ext cx="5685896" cy="5509200"/>
          </a:xfrm>
          <a:prstGeom prst="rect">
            <a:avLst/>
          </a:prstGeom>
          <a:noFill/>
        </p:spPr>
        <p:txBody>
          <a:bodyPr wrap="square" rtlCol="0">
            <a:spAutoFit/>
          </a:bodyPr>
          <a:lstStyle/>
          <a:p>
            <a:pPr defTabSz="1088090">
              <a:defRPr/>
            </a:pPr>
            <a:r>
              <a:rPr lang="en-US" sz="4400" b="1" u="sng" dirty="0">
                <a:solidFill>
                  <a:srgbClr val="000000"/>
                </a:solidFill>
                <a:latin typeface="Arial" panose="020B0604020202020204" pitchFamily="34" charset="0"/>
              </a:rPr>
              <a:t>Comments:</a:t>
            </a:r>
          </a:p>
          <a:p>
            <a:pPr defTabSz="1088090">
              <a:defRPr/>
            </a:pPr>
            <a:endParaRPr lang="en-US" sz="4400" b="1" u="sng" dirty="0">
              <a:solidFill>
                <a:srgbClr val="000000"/>
              </a:solidFill>
              <a:latin typeface="Arial" panose="020B0604020202020204" pitchFamily="34" charset="0"/>
            </a:endParaRPr>
          </a:p>
          <a:p>
            <a:pPr marL="571500" indent="-571500" defTabSz="1088090">
              <a:buFont typeface="Arial" panose="020B0604020202020204" pitchFamily="34" charset="0"/>
              <a:buChar char="•"/>
              <a:defRPr/>
            </a:pPr>
            <a:r>
              <a:rPr lang="en-US" sz="4400" dirty="0">
                <a:solidFill>
                  <a:prstClr val="black"/>
                </a:solidFill>
                <a:latin typeface="Arial" panose="020B0604020202020204" pitchFamily="34" charset="0"/>
                <a:cs typeface="Arial" panose="020B0604020202020204" pitchFamily="34" charset="0"/>
              </a:rPr>
              <a:t>Unsure of the real difference between this metric and the "no nomination" metric.</a:t>
            </a:r>
          </a:p>
          <a:p>
            <a:pPr marL="571500" marR="0" lvl="0" indent="-571500" algn="l" defTabSz="10880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4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248BF4-1E5D-14C8-658D-98D724050597}"/>
              </a:ext>
            </a:extLst>
          </p:cNvPr>
          <p:cNvSpPr txBox="1"/>
          <p:nvPr/>
        </p:nvSpPr>
        <p:spPr>
          <a:xfrm>
            <a:off x="1218405" y="2275946"/>
            <a:ext cx="16733524" cy="2077492"/>
          </a:xfrm>
          <a:prstGeom prst="rect">
            <a:avLst/>
          </a:prstGeom>
          <a:noFill/>
        </p:spPr>
        <p:txBody>
          <a:bodyPr wrap="square">
            <a:spAutoFit/>
          </a:bodyPr>
          <a:lstStyle/>
          <a:p>
            <a:pPr marL="571500" indent="-571500" algn="just">
              <a:buFont typeface="Arial" panose="020B0604020202020204" pitchFamily="34" charset="0"/>
              <a:buChar char="•"/>
            </a:pPr>
            <a:r>
              <a:rPr lang="en-US" dirty="0"/>
              <a:t>Genotypes with unknown animal identification(ID) or the genotype conflicts with another genotype assigned to the same animal, so it has been assigned a negative key</a:t>
            </a:r>
          </a:p>
        </p:txBody>
      </p:sp>
    </p:spTree>
    <p:extLst>
      <p:ext uri="{BB962C8B-B14F-4D97-AF65-F5344CB8AC3E}">
        <p14:creationId xmlns:p14="http://schemas.microsoft.com/office/powerpoint/2010/main" val="3305250430"/>
      </p:ext>
    </p:extLst>
  </p:cSld>
  <p:clrMapOvr>
    <a:masterClrMapping/>
  </p:clrMapOvr>
</p:sld>
</file>

<file path=ppt/theme/theme1.xml><?xml version="1.0" encoding="utf-8"?>
<a:theme xmlns:a="http://schemas.openxmlformats.org/drawingml/2006/main" name="1_Office Theme">
  <a:themeElements>
    <a:clrScheme name="Custom 24">
      <a:dk1>
        <a:sysClr val="windowText" lastClr="000000"/>
      </a:dk1>
      <a:lt1>
        <a:sysClr val="window" lastClr="FFFFFF"/>
      </a:lt1>
      <a:dk2>
        <a:srgbClr val="1B154B"/>
      </a:dk2>
      <a:lt2>
        <a:srgbClr val="EEECE1"/>
      </a:lt2>
      <a:accent1>
        <a:srgbClr val="1B154B"/>
      </a:accent1>
      <a:accent2>
        <a:srgbClr val="990C22"/>
      </a:accent2>
      <a:accent3>
        <a:srgbClr val="1B4389"/>
      </a:accent3>
      <a:accent4>
        <a:srgbClr val="C85D22"/>
      </a:accent4>
      <a:accent5>
        <a:srgbClr val="3183C0"/>
      </a:accent5>
      <a:accent6>
        <a:srgbClr val="F09A00"/>
      </a:accent6>
      <a:hlink>
        <a:srgbClr val="990C22"/>
      </a:hlink>
      <a:folHlink>
        <a:srgbClr val="1B37A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ysClr val="windowText" lastClr="000000"/>
      </a:dk1>
      <a:lt1>
        <a:sysClr val="window" lastClr="FFFFFF"/>
      </a:lt1>
      <a:dk2>
        <a:srgbClr val="1B154B"/>
      </a:dk2>
      <a:lt2>
        <a:srgbClr val="EEECE1"/>
      </a:lt2>
      <a:accent1>
        <a:srgbClr val="1B154B"/>
      </a:accent1>
      <a:accent2>
        <a:srgbClr val="990C22"/>
      </a:accent2>
      <a:accent3>
        <a:srgbClr val="1B4389"/>
      </a:accent3>
      <a:accent4>
        <a:srgbClr val="C85D22"/>
      </a:accent4>
      <a:accent5>
        <a:srgbClr val="3183C0"/>
      </a:accent5>
      <a:accent6>
        <a:srgbClr val="F09A00"/>
      </a:accent6>
      <a:hlink>
        <a:srgbClr val="990C22"/>
      </a:hlink>
      <a:folHlink>
        <a:srgbClr val="1B37A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4">
    <a:dk1>
      <a:sysClr val="windowText" lastClr="000000"/>
    </a:dk1>
    <a:lt1>
      <a:sysClr val="window" lastClr="FFFFFF"/>
    </a:lt1>
    <a:dk2>
      <a:srgbClr val="1B154B"/>
    </a:dk2>
    <a:lt2>
      <a:srgbClr val="EEECE1"/>
    </a:lt2>
    <a:accent1>
      <a:srgbClr val="1B154B"/>
    </a:accent1>
    <a:accent2>
      <a:srgbClr val="990C22"/>
    </a:accent2>
    <a:accent3>
      <a:srgbClr val="1B4389"/>
    </a:accent3>
    <a:accent4>
      <a:srgbClr val="C85D22"/>
    </a:accent4>
    <a:accent5>
      <a:srgbClr val="3183C0"/>
    </a:accent5>
    <a:accent6>
      <a:srgbClr val="F09A00"/>
    </a:accent6>
    <a:hlink>
      <a:srgbClr val="990C22"/>
    </a:hlink>
    <a:folHlink>
      <a:srgbClr val="1B37AA"/>
    </a:folHlink>
  </a:clrScheme>
</a:themeOverride>
</file>

<file path=docProps/app.xml><?xml version="1.0" encoding="utf-8"?>
<Properties xmlns="http://schemas.openxmlformats.org/officeDocument/2006/extended-properties" xmlns:vt="http://schemas.openxmlformats.org/officeDocument/2006/docPropsVTypes">
  <Template/>
  <TotalTime>6470</TotalTime>
  <Words>3342</Words>
  <Application>Microsoft Office PowerPoint</Application>
  <PresentationFormat>Custom</PresentationFormat>
  <Paragraphs>372</Paragraphs>
  <Slides>71</Slides>
  <Notes>8</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1" baseType="lpstr">
      <vt:lpstr>Arial</vt:lpstr>
      <vt:lpstr>Calibri</vt:lpstr>
      <vt:lpstr>Cambria Math</vt:lpstr>
      <vt:lpstr>Century Gothic</vt:lpstr>
      <vt:lpstr>Quattrocento Sans</vt:lpstr>
      <vt:lpstr>Trebuchet MS</vt:lpstr>
      <vt:lpstr>Wingdings</vt:lpstr>
      <vt:lpstr>1_Office Theme</vt:lpstr>
      <vt:lpstr>Office Theme</vt:lpstr>
      <vt:lpstr>Prism 9</vt:lpstr>
      <vt:lpstr> CDCB QC Audit</vt:lpstr>
      <vt:lpstr>Topics</vt:lpstr>
      <vt:lpstr> CDCB Nominator QC Metrics Survey</vt:lpstr>
      <vt:lpstr> </vt:lpstr>
      <vt:lpstr>Purpose of the Survey </vt:lpstr>
      <vt:lpstr>No nomination when loading </vt:lpstr>
      <vt:lpstr>No nomination when loading (1%) - Critical</vt:lpstr>
      <vt:lpstr>Unknown animal ID </vt:lpstr>
      <vt:lpstr>Unknown animal ID (1%) - Critical</vt:lpstr>
      <vt:lpstr>CDCB blanked dams due to conflict </vt:lpstr>
      <vt:lpstr>CDCB blanked dams due to conflict (2%) – Major</vt:lpstr>
      <vt:lpstr>Usability code = N </vt:lpstr>
      <vt:lpstr>Usability code = N (5%) - Major</vt:lpstr>
      <vt:lpstr>Fee code = N </vt:lpstr>
      <vt:lpstr>Fee code = N (1%) - Major</vt:lpstr>
      <vt:lpstr>Genotype withdrawn </vt:lpstr>
      <vt:lpstr>Genotype withdrawn (1%) - Major</vt:lpstr>
      <vt:lpstr>Genotype reassigned </vt:lpstr>
      <vt:lpstr>Genotype reassigned (1%) - Major</vt:lpstr>
      <vt:lpstr>Changes in pedigree </vt:lpstr>
      <vt:lpstr>Changes in pedigree (25%) - Minor</vt:lpstr>
      <vt:lpstr>Sire pedigree missing (1%) - Minor</vt:lpstr>
      <vt:lpstr>Dam pedigree missing </vt:lpstr>
      <vt:lpstr>Dam pedigree missing (10%) - Minor</vt:lpstr>
      <vt:lpstr>Average Feedback Scores</vt:lpstr>
      <vt:lpstr>PowerPoint Presentation</vt:lpstr>
      <vt:lpstr>PowerPoint Presentation</vt:lpstr>
      <vt:lpstr>2021 Nominator Audit Report </vt:lpstr>
      <vt:lpstr>Purpose of QC Audit Review</vt:lpstr>
      <vt:lpstr>Category of Nominator (as of August 2022)</vt:lpstr>
      <vt:lpstr>Genotypes by Type of Nominator</vt:lpstr>
      <vt:lpstr>Number of Loaded Genotypes  (0 key  + withdrawn GT excluded)</vt:lpstr>
      <vt:lpstr>Main Challenges by Category of Nominator</vt:lpstr>
      <vt:lpstr>QC Metrics for Genomic Nominators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metrics</vt:lpstr>
      <vt:lpstr>PowerPoint Presentation</vt:lpstr>
      <vt:lpstr>Summary of Nominator QC Audit Review</vt:lpstr>
      <vt:lpstr>2021 Laboratories Audit Report </vt:lpstr>
      <vt:lpstr>QC Metrics for Genomic Laboratories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metrics</vt:lpstr>
      <vt:lpstr>PowerPoint Presentation</vt:lpstr>
      <vt:lpstr>Summary of Lab QC Audit Review </vt:lpstr>
      <vt:lpstr>PowerPoint Presentation</vt:lpstr>
    </vt:vector>
  </TitlesOfParts>
  <Company>CDCB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CDCB  Genomic Nominators &amp; Labs Workshop</dc:title>
  <dc:creator>CDCB CDCB</dc:creator>
  <cp:lastModifiedBy>Kaori Tokuhisa</cp:lastModifiedBy>
  <cp:revision>370</cp:revision>
  <dcterms:created xsi:type="dcterms:W3CDTF">2019-06-07T17:25:14Z</dcterms:created>
  <dcterms:modified xsi:type="dcterms:W3CDTF">2022-09-07T00:18:16Z</dcterms:modified>
</cp:coreProperties>
</file>