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95" r:id="rId3"/>
    <p:sldId id="296" r:id="rId4"/>
    <p:sldId id="260" r:id="rId5"/>
    <p:sldId id="259" r:id="rId6"/>
    <p:sldId id="261" r:id="rId7"/>
    <p:sldId id="294" r:id="rId8"/>
    <p:sldId id="269" r:id="rId9"/>
    <p:sldId id="287" r:id="rId10"/>
    <p:sldId id="286" r:id="rId11"/>
    <p:sldId id="292" r:id="rId12"/>
    <p:sldId id="290" r:id="rId13"/>
    <p:sldId id="265" r:id="rId14"/>
    <p:sldId id="267" r:id="rId15"/>
    <p:sldId id="268" r:id="rId16"/>
    <p:sldId id="270" r:id="rId17"/>
    <p:sldId id="271" r:id="rId18"/>
    <p:sldId id="281" r:id="rId19"/>
    <p:sldId id="282" r:id="rId20"/>
    <p:sldId id="283" r:id="rId21"/>
    <p:sldId id="297" r:id="rId22"/>
    <p:sldId id="284" r:id="rId23"/>
    <p:sldId id="298" r:id="rId24"/>
    <p:sldId id="278" r:id="rId25"/>
    <p:sldId id="280" r:id="rId26"/>
  </p:sldIdLst>
  <p:sldSz cx="18288000" cy="10287000"/>
  <p:notesSz cx="6858000" cy="9144000"/>
  <p:embeddedFontLst>
    <p:embeddedFont>
      <p:font typeface="Arimo" panose="020B0604020202020204" charset="0"/>
      <p:regular r:id="rId27"/>
    </p:embeddedFont>
    <p:embeddedFont>
      <p:font typeface="Calibri" panose="020F0502020204030204" pitchFamily="34" charset="0"/>
      <p:regular r:id="rId28"/>
      <p:bold r:id="rId29"/>
      <p:italic r:id="rId30"/>
      <p:boldItalic r:id="rId31"/>
    </p:embeddedFont>
    <p:embeddedFont>
      <p:font typeface="Now" panose="020B0604020202020204" charset="0"/>
      <p:regular r:id="rId32"/>
    </p:embeddedFont>
    <p:embeddedFont>
      <p:font typeface="Now Bold" panose="020B0604020202020204" charset="0"/>
      <p:regular r:id="rId33"/>
    </p:embeddedFont>
    <p:embeddedFont>
      <p:font typeface="Open Sans Light Bold"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2" autoAdjust="0"/>
  </p:normalViewPr>
  <p:slideViewPr>
    <p:cSldViewPr>
      <p:cViewPr varScale="1">
        <p:scale>
          <a:sx n="109" d="100"/>
          <a:sy n="109" d="100"/>
        </p:scale>
        <p:origin x="22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493" b="7493"/>
          <a:stretch>
            <a:fillRect/>
          </a:stretch>
        </p:blipFill>
        <p:spPr>
          <a:xfrm>
            <a:off x="0" y="0"/>
            <a:ext cx="18288000" cy="10287000"/>
          </a:xfrm>
          <a:prstGeom prst="rect">
            <a:avLst/>
          </a:prstGeom>
        </p:spPr>
      </p:pic>
      <p:sp>
        <p:nvSpPr>
          <p:cNvPr id="3" name="AutoShape 3"/>
          <p:cNvSpPr/>
          <p:nvPr/>
        </p:nvSpPr>
        <p:spPr>
          <a:xfrm>
            <a:off x="469449" y="6788935"/>
            <a:ext cx="12372385" cy="3092689"/>
          </a:xfrm>
          <a:prstGeom prst="rect">
            <a:avLst/>
          </a:prstGeom>
          <a:solidFill>
            <a:srgbClr val="004AAD"/>
          </a:solidFill>
        </p:spPr>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68897"/>
          <a:stretch>
            <a:fillRect/>
          </a:stretch>
        </p:blipFill>
        <p:spPr>
          <a:xfrm>
            <a:off x="469449" y="523405"/>
            <a:ext cx="1891228" cy="1525683"/>
          </a:xfrm>
          <a:prstGeom prst="rect">
            <a:avLst/>
          </a:prstGeom>
        </p:spPr>
      </p:pic>
      <p:sp>
        <p:nvSpPr>
          <p:cNvPr id="5" name="TextBox 5"/>
          <p:cNvSpPr txBox="1"/>
          <p:nvPr/>
        </p:nvSpPr>
        <p:spPr>
          <a:xfrm>
            <a:off x="698413" y="5019892"/>
            <a:ext cx="12349221" cy="4861732"/>
          </a:xfrm>
          <a:prstGeom prst="rect">
            <a:avLst/>
          </a:prstGeom>
        </p:spPr>
        <p:txBody>
          <a:bodyPr lIns="0" tIns="0" rIns="0" bIns="0" rtlCol="0" anchor="t">
            <a:spAutoFit/>
          </a:bodyPr>
          <a:lstStyle/>
          <a:p>
            <a:pPr>
              <a:lnSpc>
                <a:spcPts val="12921"/>
              </a:lnSpc>
            </a:pPr>
            <a:r>
              <a:rPr lang="en-US" sz="9229" dirty="0">
                <a:solidFill>
                  <a:srgbClr val="FFFFFF"/>
                </a:solidFill>
                <a:latin typeface="Now"/>
              </a:rPr>
              <a:t>The role of NAAB &amp; </a:t>
            </a:r>
          </a:p>
          <a:p>
            <a:pPr>
              <a:lnSpc>
                <a:spcPts val="12921"/>
              </a:lnSpc>
            </a:pPr>
            <a:r>
              <a:rPr lang="en-US" sz="9229" dirty="0">
                <a:solidFill>
                  <a:srgbClr val="FFFFFF"/>
                </a:solidFill>
                <a:latin typeface="Now"/>
              </a:rPr>
              <a:t>The Dairy Cross Reference Database</a:t>
            </a:r>
          </a:p>
        </p:txBody>
      </p:sp>
      <p:sp>
        <p:nvSpPr>
          <p:cNvPr id="6" name="TextBox 6"/>
          <p:cNvSpPr txBox="1"/>
          <p:nvPr/>
        </p:nvSpPr>
        <p:spPr>
          <a:xfrm>
            <a:off x="2360677" y="1382338"/>
            <a:ext cx="3538284" cy="666750"/>
          </a:xfrm>
          <a:prstGeom prst="rect">
            <a:avLst/>
          </a:prstGeom>
        </p:spPr>
        <p:txBody>
          <a:bodyPr lIns="0" tIns="0" rIns="0" bIns="0" rtlCol="0" anchor="t">
            <a:spAutoFit/>
          </a:bodyPr>
          <a:lstStyle/>
          <a:p>
            <a:pPr>
              <a:lnSpc>
                <a:spcPts val="2640"/>
              </a:lnSpc>
            </a:pPr>
            <a:r>
              <a:rPr lang="en-US" sz="2200">
                <a:solidFill>
                  <a:srgbClr val="FFFFFF"/>
                </a:solidFill>
                <a:latin typeface="Now Bold"/>
              </a:rPr>
              <a:t>National Association of Animal Breeders</a:t>
            </a:r>
          </a:p>
        </p:txBody>
      </p:sp>
      <p:sp>
        <p:nvSpPr>
          <p:cNvPr id="7" name="TextBox 7"/>
          <p:cNvSpPr txBox="1"/>
          <p:nvPr/>
        </p:nvSpPr>
        <p:spPr>
          <a:xfrm>
            <a:off x="14325601" y="281812"/>
            <a:ext cx="3492950" cy="602986"/>
          </a:xfrm>
          <a:prstGeom prst="rect">
            <a:avLst/>
          </a:prstGeom>
        </p:spPr>
        <p:txBody>
          <a:bodyPr wrap="square" lIns="0" tIns="0" rIns="0" bIns="0" rtlCol="0" anchor="t">
            <a:spAutoFit/>
          </a:bodyPr>
          <a:lstStyle/>
          <a:p>
            <a:pPr algn="r">
              <a:lnSpc>
                <a:spcPts val="2382"/>
              </a:lnSpc>
            </a:pPr>
            <a:r>
              <a:rPr lang="en-US" sz="1701" dirty="0">
                <a:solidFill>
                  <a:srgbClr val="FFFFFF"/>
                </a:solidFill>
                <a:latin typeface="Now"/>
              </a:rPr>
              <a:t>CDCB NOMINATOR WORKSHOP</a:t>
            </a:r>
          </a:p>
          <a:p>
            <a:pPr algn="r">
              <a:lnSpc>
                <a:spcPts val="2382"/>
              </a:lnSpc>
            </a:pPr>
            <a:r>
              <a:rPr lang="en-US" sz="1701" dirty="0">
                <a:solidFill>
                  <a:srgbClr val="FFFFFF"/>
                </a:solidFill>
                <a:latin typeface="Now"/>
              </a:rPr>
              <a:t> 8TH SEPTEMBER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72395" y="5860139"/>
            <a:ext cx="2586278" cy="951379"/>
            <a:chOff x="0" y="0"/>
            <a:chExt cx="3395036" cy="1248886"/>
          </a:xfrm>
        </p:grpSpPr>
        <p:sp>
          <p:nvSpPr>
            <p:cNvPr id="3" name="Freeform 3"/>
            <p:cNvSpPr/>
            <p:nvPr/>
          </p:nvSpPr>
          <p:spPr>
            <a:xfrm>
              <a:off x="0" y="0"/>
              <a:ext cx="3395036" cy="1248885"/>
            </a:xfrm>
            <a:custGeom>
              <a:avLst/>
              <a:gdLst/>
              <a:ahLst/>
              <a:cxnLst/>
              <a:rect l="l" t="t" r="r" b="b"/>
              <a:pathLst>
                <a:path w="3395036" h="1248885">
                  <a:moveTo>
                    <a:pt x="0" y="0"/>
                  </a:moveTo>
                  <a:lnTo>
                    <a:pt x="3395036" y="0"/>
                  </a:lnTo>
                  <a:lnTo>
                    <a:pt x="3395036" y="1248885"/>
                  </a:lnTo>
                  <a:lnTo>
                    <a:pt x="0" y="1248885"/>
                  </a:lnTo>
                  <a:close/>
                </a:path>
              </a:pathLst>
            </a:custGeom>
            <a:solidFill>
              <a:srgbClr val="7F7F9F"/>
            </a:solidFill>
          </p:spPr>
        </p:sp>
      </p:grpSp>
      <p:grpSp>
        <p:nvGrpSpPr>
          <p:cNvPr id="4" name="Group 4"/>
          <p:cNvGrpSpPr/>
          <p:nvPr/>
        </p:nvGrpSpPr>
        <p:grpSpPr>
          <a:xfrm>
            <a:off x="3472395" y="7889507"/>
            <a:ext cx="2586278" cy="951379"/>
            <a:chOff x="0" y="0"/>
            <a:chExt cx="3395036" cy="1248886"/>
          </a:xfrm>
        </p:grpSpPr>
        <p:sp>
          <p:nvSpPr>
            <p:cNvPr id="5" name="Freeform 5"/>
            <p:cNvSpPr/>
            <p:nvPr/>
          </p:nvSpPr>
          <p:spPr>
            <a:xfrm>
              <a:off x="0" y="0"/>
              <a:ext cx="3395036" cy="1248885"/>
            </a:xfrm>
            <a:custGeom>
              <a:avLst/>
              <a:gdLst/>
              <a:ahLst/>
              <a:cxnLst/>
              <a:rect l="l" t="t" r="r" b="b"/>
              <a:pathLst>
                <a:path w="3395036" h="1248885">
                  <a:moveTo>
                    <a:pt x="0" y="0"/>
                  </a:moveTo>
                  <a:lnTo>
                    <a:pt x="3395036" y="0"/>
                  </a:lnTo>
                  <a:lnTo>
                    <a:pt x="3395036" y="1248885"/>
                  </a:lnTo>
                  <a:lnTo>
                    <a:pt x="0" y="1248885"/>
                  </a:lnTo>
                  <a:close/>
                </a:path>
              </a:pathLst>
            </a:custGeom>
            <a:solidFill>
              <a:srgbClr val="7F7F9F"/>
            </a:solidFill>
          </p:spPr>
        </p:sp>
      </p:grpSp>
      <p:grpSp>
        <p:nvGrpSpPr>
          <p:cNvPr id="6" name="Group 6"/>
          <p:cNvGrpSpPr/>
          <p:nvPr/>
        </p:nvGrpSpPr>
        <p:grpSpPr>
          <a:xfrm>
            <a:off x="13027236" y="8101967"/>
            <a:ext cx="2080952" cy="951379"/>
            <a:chOff x="0" y="0"/>
            <a:chExt cx="2731689" cy="1248886"/>
          </a:xfrm>
        </p:grpSpPr>
        <p:sp>
          <p:nvSpPr>
            <p:cNvPr id="7" name="Freeform 7"/>
            <p:cNvSpPr/>
            <p:nvPr/>
          </p:nvSpPr>
          <p:spPr>
            <a:xfrm>
              <a:off x="0" y="0"/>
              <a:ext cx="2731689" cy="1248885"/>
            </a:xfrm>
            <a:custGeom>
              <a:avLst/>
              <a:gdLst/>
              <a:ahLst/>
              <a:cxnLst/>
              <a:rect l="l" t="t" r="r" b="b"/>
              <a:pathLst>
                <a:path w="2731689" h="1248885">
                  <a:moveTo>
                    <a:pt x="0" y="0"/>
                  </a:moveTo>
                  <a:lnTo>
                    <a:pt x="2731689" y="0"/>
                  </a:lnTo>
                  <a:lnTo>
                    <a:pt x="2731689" y="1248885"/>
                  </a:lnTo>
                  <a:lnTo>
                    <a:pt x="0" y="1248885"/>
                  </a:lnTo>
                  <a:close/>
                </a:path>
              </a:pathLst>
            </a:custGeom>
            <a:solidFill>
              <a:srgbClr val="7F7F9F"/>
            </a:solidFill>
          </p:spPr>
        </p:sp>
      </p:grpSp>
      <p:sp>
        <p:nvSpPr>
          <p:cNvPr id="8" name="AutoShape 8"/>
          <p:cNvSpPr/>
          <p:nvPr/>
        </p:nvSpPr>
        <p:spPr>
          <a:xfrm rot="-5475010">
            <a:off x="8271997" y="5492921"/>
            <a:ext cx="613927" cy="0"/>
          </a:xfrm>
          <a:prstGeom prst="line">
            <a:avLst/>
          </a:prstGeom>
          <a:ln w="19050" cap="flat">
            <a:solidFill>
              <a:srgbClr val="274472"/>
            </a:solidFill>
            <a:prstDash val="solid"/>
            <a:headEnd type="none" w="sm" len="sm"/>
            <a:tailEnd type="arrow" w="med" len="sm"/>
          </a:ln>
        </p:spPr>
      </p:sp>
      <p:grpSp>
        <p:nvGrpSpPr>
          <p:cNvPr id="9" name="Group 9"/>
          <p:cNvGrpSpPr/>
          <p:nvPr/>
        </p:nvGrpSpPr>
        <p:grpSpPr>
          <a:xfrm>
            <a:off x="7004108" y="5748601"/>
            <a:ext cx="2977383" cy="951379"/>
            <a:chOff x="0" y="0"/>
            <a:chExt cx="3908445" cy="1248886"/>
          </a:xfrm>
        </p:grpSpPr>
        <p:sp>
          <p:nvSpPr>
            <p:cNvPr id="10" name="Freeform 10"/>
            <p:cNvSpPr/>
            <p:nvPr/>
          </p:nvSpPr>
          <p:spPr>
            <a:xfrm>
              <a:off x="0" y="0"/>
              <a:ext cx="3908445" cy="1248885"/>
            </a:xfrm>
            <a:custGeom>
              <a:avLst/>
              <a:gdLst/>
              <a:ahLst/>
              <a:cxnLst/>
              <a:rect l="l" t="t" r="r" b="b"/>
              <a:pathLst>
                <a:path w="3908445" h="1248885">
                  <a:moveTo>
                    <a:pt x="0" y="0"/>
                  </a:moveTo>
                  <a:lnTo>
                    <a:pt x="3908445" y="0"/>
                  </a:lnTo>
                  <a:lnTo>
                    <a:pt x="3908445" y="1248885"/>
                  </a:lnTo>
                  <a:lnTo>
                    <a:pt x="0" y="1248885"/>
                  </a:lnTo>
                  <a:close/>
                </a:path>
              </a:pathLst>
            </a:custGeom>
            <a:solidFill>
              <a:srgbClr val="7F7F9F"/>
            </a:solidFill>
          </p:spPr>
        </p:sp>
      </p:grpSp>
      <p:grpSp>
        <p:nvGrpSpPr>
          <p:cNvPr id="11" name="Group 11"/>
          <p:cNvGrpSpPr/>
          <p:nvPr/>
        </p:nvGrpSpPr>
        <p:grpSpPr>
          <a:xfrm>
            <a:off x="3740204" y="3018341"/>
            <a:ext cx="2076533" cy="2076533"/>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74472"/>
            </a:solidFill>
          </p:spPr>
        </p:sp>
      </p:grpSp>
      <p:grpSp>
        <p:nvGrpSpPr>
          <p:cNvPr id="13" name="Group 13"/>
          <p:cNvGrpSpPr/>
          <p:nvPr/>
        </p:nvGrpSpPr>
        <p:grpSpPr>
          <a:xfrm>
            <a:off x="7533997" y="3122892"/>
            <a:ext cx="2076533" cy="2076533"/>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74472"/>
            </a:solidFill>
          </p:spPr>
        </p:sp>
      </p:grpSp>
      <p:grpSp>
        <p:nvGrpSpPr>
          <p:cNvPr id="15" name="Group 15"/>
          <p:cNvGrpSpPr/>
          <p:nvPr/>
        </p:nvGrpSpPr>
        <p:grpSpPr>
          <a:xfrm rot="-2700000">
            <a:off x="7849495" y="7572575"/>
            <a:ext cx="1558453" cy="1558453"/>
            <a:chOff x="0" y="0"/>
            <a:chExt cx="1913890" cy="1913890"/>
          </a:xfrm>
        </p:grpSpPr>
        <p:sp>
          <p:nvSpPr>
            <p:cNvPr id="16" name="Freeform 1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7EF"/>
            </a:solidFill>
          </p:spPr>
        </p:sp>
      </p:grpSp>
      <p:sp>
        <p:nvSpPr>
          <p:cNvPr id="17" name="TextBox 17"/>
          <p:cNvSpPr txBox="1"/>
          <p:nvPr/>
        </p:nvSpPr>
        <p:spPr>
          <a:xfrm>
            <a:off x="7608755" y="8176929"/>
            <a:ext cx="1981572" cy="814134"/>
          </a:xfrm>
          <a:prstGeom prst="rect">
            <a:avLst/>
          </a:prstGeom>
        </p:spPr>
        <p:txBody>
          <a:bodyPr lIns="0" tIns="0" rIns="0" bIns="0" rtlCol="0" anchor="t">
            <a:spAutoFit/>
          </a:bodyPr>
          <a:lstStyle/>
          <a:p>
            <a:pPr algn="ctr">
              <a:lnSpc>
                <a:spcPts val="3277"/>
              </a:lnSpc>
            </a:pPr>
            <a:r>
              <a:rPr lang="en-US" sz="2520" dirty="0">
                <a:solidFill>
                  <a:srgbClr val="274472"/>
                </a:solidFill>
                <a:latin typeface="Liberation Sans"/>
              </a:rPr>
              <a:t>AI bull </a:t>
            </a:r>
          </a:p>
          <a:p>
            <a:pPr algn="ctr">
              <a:lnSpc>
                <a:spcPts val="3277"/>
              </a:lnSpc>
            </a:pPr>
            <a:r>
              <a:rPr lang="en-US" sz="2520" dirty="0">
                <a:solidFill>
                  <a:srgbClr val="274472"/>
                </a:solidFill>
                <a:latin typeface="Liberation Sans"/>
              </a:rPr>
              <a:t>allocation</a:t>
            </a:r>
          </a:p>
        </p:txBody>
      </p:sp>
      <p:sp>
        <p:nvSpPr>
          <p:cNvPr id="18" name="TextBox 18"/>
          <p:cNvSpPr txBox="1"/>
          <p:nvPr/>
        </p:nvSpPr>
        <p:spPr>
          <a:xfrm>
            <a:off x="4799946" y="1133027"/>
            <a:ext cx="8688109" cy="1120050"/>
          </a:xfrm>
          <a:prstGeom prst="rect">
            <a:avLst/>
          </a:prstGeom>
        </p:spPr>
        <p:txBody>
          <a:bodyPr lIns="0" tIns="0" rIns="0" bIns="0" rtlCol="0" anchor="t">
            <a:spAutoFit/>
          </a:bodyPr>
          <a:lstStyle/>
          <a:p>
            <a:pPr algn="ctr">
              <a:lnSpc>
                <a:spcPts val="9057"/>
              </a:lnSpc>
              <a:spcBef>
                <a:spcPct val="0"/>
              </a:spcBef>
            </a:pPr>
            <a:r>
              <a:rPr lang="en-US" sz="6600" dirty="0">
                <a:solidFill>
                  <a:srgbClr val="274472"/>
                </a:solidFill>
                <a:latin typeface="Now" panose="020B0604020202020204" charset="0"/>
              </a:rPr>
              <a:t>Process Flow</a:t>
            </a:r>
          </a:p>
        </p:txBody>
      </p:sp>
      <p:sp>
        <p:nvSpPr>
          <p:cNvPr id="19" name="AutoShape 19"/>
          <p:cNvSpPr/>
          <p:nvPr/>
        </p:nvSpPr>
        <p:spPr>
          <a:xfrm rot="-363">
            <a:off x="9610531" y="4147583"/>
            <a:ext cx="3434518" cy="0"/>
          </a:xfrm>
          <a:prstGeom prst="line">
            <a:avLst/>
          </a:prstGeom>
          <a:ln w="19050" cap="flat">
            <a:solidFill>
              <a:srgbClr val="274472"/>
            </a:solidFill>
            <a:prstDash val="solid"/>
            <a:headEnd type="none" w="sm" len="sm"/>
            <a:tailEnd type="arrow" w="med" len="sm"/>
          </a:ln>
        </p:spPr>
      </p:sp>
      <p:sp>
        <p:nvSpPr>
          <p:cNvPr id="20" name="AutoShape 20"/>
          <p:cNvSpPr/>
          <p:nvPr/>
        </p:nvSpPr>
        <p:spPr>
          <a:xfrm rot="-5400000">
            <a:off x="4396349" y="5464890"/>
            <a:ext cx="764433" cy="0"/>
          </a:xfrm>
          <a:prstGeom prst="line">
            <a:avLst/>
          </a:prstGeom>
          <a:ln w="19050" cap="flat">
            <a:solidFill>
              <a:srgbClr val="274472"/>
            </a:solidFill>
            <a:prstDash val="solid"/>
            <a:headEnd type="arrow" w="med" len="sm"/>
            <a:tailEnd type="none" w="sm" len="sm"/>
          </a:ln>
        </p:spPr>
      </p:sp>
      <p:sp>
        <p:nvSpPr>
          <p:cNvPr id="21" name="AutoShape 21"/>
          <p:cNvSpPr/>
          <p:nvPr/>
        </p:nvSpPr>
        <p:spPr>
          <a:xfrm rot="-5358441">
            <a:off x="4233015" y="7337116"/>
            <a:ext cx="1078068" cy="0"/>
          </a:xfrm>
          <a:prstGeom prst="line">
            <a:avLst/>
          </a:prstGeom>
          <a:ln w="19050" cap="flat">
            <a:solidFill>
              <a:srgbClr val="274472"/>
            </a:solidFill>
            <a:prstDash val="solid"/>
            <a:headEnd type="arrow" w="med" len="sm"/>
            <a:tailEnd type="none" w="sm" len="sm"/>
          </a:ln>
        </p:spPr>
      </p:sp>
      <p:sp>
        <p:nvSpPr>
          <p:cNvPr id="22" name="AutoShape 22"/>
          <p:cNvSpPr/>
          <p:nvPr/>
        </p:nvSpPr>
        <p:spPr>
          <a:xfrm>
            <a:off x="9981765" y="6243992"/>
            <a:ext cx="400590" cy="0"/>
          </a:xfrm>
          <a:prstGeom prst="line">
            <a:avLst/>
          </a:prstGeom>
          <a:ln w="19050" cap="flat">
            <a:solidFill>
              <a:srgbClr val="274472"/>
            </a:solidFill>
            <a:prstDash val="solid"/>
            <a:headEnd type="none" w="sm" len="sm"/>
            <a:tailEnd type="arrow" w="med" len="sm"/>
          </a:ln>
        </p:spPr>
      </p:sp>
      <p:sp>
        <p:nvSpPr>
          <p:cNvPr id="23" name="AutoShape 23"/>
          <p:cNvSpPr/>
          <p:nvPr/>
        </p:nvSpPr>
        <p:spPr>
          <a:xfrm rot="-5316169" flipV="1">
            <a:off x="7931969" y="7357532"/>
            <a:ext cx="1384858" cy="44285"/>
          </a:xfrm>
          <a:prstGeom prst="line">
            <a:avLst/>
          </a:prstGeom>
          <a:ln w="19050" cap="flat">
            <a:solidFill>
              <a:srgbClr val="274472"/>
            </a:solidFill>
            <a:prstDash val="solid"/>
            <a:headEnd type="none" w="sm" len="sm"/>
            <a:tailEnd type="arrow" w="med" len="sm"/>
          </a:ln>
        </p:spPr>
      </p:sp>
      <p:sp>
        <p:nvSpPr>
          <p:cNvPr id="24" name="AutoShape 24"/>
          <p:cNvSpPr/>
          <p:nvPr/>
        </p:nvSpPr>
        <p:spPr>
          <a:xfrm rot="-10800000">
            <a:off x="6039608" y="8492073"/>
            <a:ext cx="1753818" cy="0"/>
          </a:xfrm>
          <a:prstGeom prst="line">
            <a:avLst/>
          </a:prstGeom>
          <a:ln w="19050" cap="flat">
            <a:solidFill>
              <a:srgbClr val="274472"/>
            </a:solidFill>
            <a:prstDash val="solid"/>
            <a:headEnd type="arrow" w="med" len="sm"/>
            <a:tailEnd type="none" w="sm" len="sm"/>
          </a:ln>
        </p:spPr>
      </p:sp>
      <p:grpSp>
        <p:nvGrpSpPr>
          <p:cNvPr id="25" name="Group 25"/>
          <p:cNvGrpSpPr/>
          <p:nvPr/>
        </p:nvGrpSpPr>
        <p:grpSpPr>
          <a:xfrm>
            <a:off x="13045049" y="3122529"/>
            <a:ext cx="2076533" cy="2076533"/>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74472"/>
            </a:solidFill>
          </p:spPr>
        </p:sp>
      </p:grpSp>
      <p:sp>
        <p:nvSpPr>
          <p:cNvPr id="27" name="AutoShape 27"/>
          <p:cNvSpPr/>
          <p:nvPr/>
        </p:nvSpPr>
        <p:spPr>
          <a:xfrm rot="-5381521">
            <a:off x="12624040" y="6637120"/>
            <a:ext cx="2902947" cy="0"/>
          </a:xfrm>
          <a:prstGeom prst="line">
            <a:avLst/>
          </a:prstGeom>
          <a:ln w="19050" cap="flat">
            <a:solidFill>
              <a:srgbClr val="274472"/>
            </a:solidFill>
            <a:prstDash val="solid"/>
            <a:headEnd type="arrow" w="med" len="sm"/>
            <a:tailEnd type="none" w="sm" len="sm"/>
          </a:ln>
        </p:spPr>
      </p:sp>
      <p:grpSp>
        <p:nvGrpSpPr>
          <p:cNvPr id="28" name="Group 28"/>
          <p:cNvGrpSpPr/>
          <p:nvPr/>
        </p:nvGrpSpPr>
        <p:grpSpPr>
          <a:xfrm>
            <a:off x="10440625" y="5314085"/>
            <a:ext cx="2195319" cy="1886603"/>
            <a:chOff x="0" y="0"/>
            <a:chExt cx="812800" cy="698500"/>
          </a:xfrm>
        </p:grpSpPr>
        <p:sp>
          <p:nvSpPr>
            <p:cNvPr id="29" name="Freeform 2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737373"/>
            </a:solidFill>
          </p:spPr>
        </p:sp>
        <p:sp>
          <p:nvSpPr>
            <p:cNvPr id="30" name="TextBox 30"/>
            <p:cNvSpPr txBox="1"/>
            <p:nvPr/>
          </p:nvSpPr>
          <p:spPr>
            <a:xfrm>
              <a:off x="114300" y="-57150"/>
              <a:ext cx="584200" cy="755650"/>
            </a:xfrm>
            <a:prstGeom prst="rect">
              <a:avLst/>
            </a:prstGeom>
          </p:spPr>
          <p:txBody>
            <a:bodyPr lIns="71438" tIns="71438" rIns="71438" bIns="71438" rtlCol="0" anchor="ctr"/>
            <a:lstStyle/>
            <a:p>
              <a:pPr algn="ctr">
                <a:lnSpc>
                  <a:spcPts val="3528"/>
                </a:lnSpc>
              </a:pPr>
              <a:endParaRPr sz="2531"/>
            </a:p>
          </p:txBody>
        </p:sp>
      </p:grpSp>
      <p:sp>
        <p:nvSpPr>
          <p:cNvPr id="31" name="AutoShape 31"/>
          <p:cNvSpPr/>
          <p:nvPr/>
        </p:nvSpPr>
        <p:spPr>
          <a:xfrm rot="4589308">
            <a:off x="11916023" y="7157396"/>
            <a:ext cx="1878810" cy="0"/>
          </a:xfrm>
          <a:prstGeom prst="line">
            <a:avLst/>
          </a:prstGeom>
          <a:ln w="19050" cap="flat">
            <a:solidFill>
              <a:srgbClr val="274472"/>
            </a:solidFill>
            <a:prstDash val="solid"/>
            <a:headEnd type="none" w="sm" len="sm"/>
            <a:tailEnd type="arrow" w="med" len="sm"/>
          </a:ln>
        </p:spPr>
      </p:sp>
      <p:grpSp>
        <p:nvGrpSpPr>
          <p:cNvPr id="32" name="Group 32"/>
          <p:cNvGrpSpPr/>
          <p:nvPr/>
        </p:nvGrpSpPr>
        <p:grpSpPr>
          <a:xfrm>
            <a:off x="10440625" y="8067737"/>
            <a:ext cx="2003920" cy="979021"/>
            <a:chOff x="0" y="0"/>
            <a:chExt cx="812800" cy="397096"/>
          </a:xfrm>
        </p:grpSpPr>
        <p:sp>
          <p:nvSpPr>
            <p:cNvPr id="33" name="Freeform 33"/>
            <p:cNvSpPr/>
            <p:nvPr/>
          </p:nvSpPr>
          <p:spPr>
            <a:xfrm>
              <a:off x="0" y="0"/>
              <a:ext cx="812800" cy="397096"/>
            </a:xfrm>
            <a:custGeom>
              <a:avLst/>
              <a:gdLst/>
              <a:ahLst/>
              <a:cxnLst/>
              <a:rect l="l" t="t" r="r" b="b"/>
              <a:pathLst>
                <a:path w="812800" h="397096">
                  <a:moveTo>
                    <a:pt x="812800" y="0"/>
                  </a:moveTo>
                  <a:lnTo>
                    <a:pt x="0" y="0"/>
                  </a:lnTo>
                  <a:lnTo>
                    <a:pt x="101600" y="198548"/>
                  </a:lnTo>
                  <a:lnTo>
                    <a:pt x="0" y="397096"/>
                  </a:lnTo>
                  <a:lnTo>
                    <a:pt x="812800" y="397096"/>
                  </a:lnTo>
                  <a:lnTo>
                    <a:pt x="711200" y="198548"/>
                  </a:lnTo>
                  <a:lnTo>
                    <a:pt x="812800" y="0"/>
                  </a:lnTo>
                  <a:close/>
                </a:path>
              </a:pathLst>
            </a:custGeom>
            <a:solidFill>
              <a:srgbClr val="274472"/>
            </a:solidFill>
          </p:spPr>
        </p:sp>
        <p:sp>
          <p:nvSpPr>
            <p:cNvPr id="34" name="TextBox 34"/>
            <p:cNvSpPr txBox="1"/>
            <p:nvPr/>
          </p:nvSpPr>
          <p:spPr>
            <a:xfrm>
              <a:off x="88900" y="-57150"/>
              <a:ext cx="635000" cy="463550"/>
            </a:xfrm>
            <a:prstGeom prst="rect">
              <a:avLst/>
            </a:prstGeom>
          </p:spPr>
          <p:txBody>
            <a:bodyPr lIns="71438" tIns="71438" rIns="71438" bIns="71438" rtlCol="0" anchor="ctr"/>
            <a:lstStyle/>
            <a:p>
              <a:pPr algn="ctr">
                <a:lnSpc>
                  <a:spcPts val="3528"/>
                </a:lnSpc>
              </a:pPr>
              <a:endParaRPr sz="2531"/>
            </a:p>
          </p:txBody>
        </p:sp>
      </p:grpSp>
      <p:sp>
        <p:nvSpPr>
          <p:cNvPr id="35" name="TextBox 35"/>
          <p:cNvSpPr txBox="1"/>
          <p:nvPr/>
        </p:nvSpPr>
        <p:spPr>
          <a:xfrm>
            <a:off x="3543640" y="6065402"/>
            <a:ext cx="2443788" cy="410177"/>
          </a:xfrm>
          <a:prstGeom prst="rect">
            <a:avLst/>
          </a:prstGeom>
        </p:spPr>
        <p:txBody>
          <a:bodyPr lIns="0" tIns="0" rIns="0" bIns="0" rtlCol="0" anchor="t">
            <a:spAutoFit/>
          </a:bodyPr>
          <a:lstStyle/>
          <a:p>
            <a:pPr algn="ctr">
              <a:lnSpc>
                <a:spcPts val="3528"/>
              </a:lnSpc>
              <a:spcBef>
                <a:spcPct val="0"/>
              </a:spcBef>
            </a:pPr>
            <a:r>
              <a:rPr lang="en-US" sz="2520">
                <a:solidFill>
                  <a:srgbClr val="274472"/>
                </a:solidFill>
                <a:latin typeface="Liberation Sans"/>
              </a:rPr>
              <a:t>Initial Evaluation</a:t>
            </a:r>
          </a:p>
        </p:txBody>
      </p:sp>
      <p:sp>
        <p:nvSpPr>
          <p:cNvPr id="36" name="TextBox 36"/>
          <p:cNvSpPr txBox="1"/>
          <p:nvPr/>
        </p:nvSpPr>
        <p:spPr>
          <a:xfrm>
            <a:off x="3543640" y="8081896"/>
            <a:ext cx="2443788" cy="410177"/>
          </a:xfrm>
          <a:prstGeom prst="rect">
            <a:avLst/>
          </a:prstGeom>
        </p:spPr>
        <p:txBody>
          <a:bodyPr lIns="0" tIns="0" rIns="0" bIns="0" rtlCol="0" anchor="t">
            <a:spAutoFit/>
          </a:bodyPr>
          <a:lstStyle/>
          <a:p>
            <a:pPr algn="ctr">
              <a:lnSpc>
                <a:spcPts val="3528"/>
              </a:lnSpc>
              <a:spcBef>
                <a:spcPct val="0"/>
              </a:spcBef>
            </a:pPr>
            <a:r>
              <a:rPr lang="en-US" sz="2520">
                <a:solidFill>
                  <a:srgbClr val="274472"/>
                </a:solidFill>
                <a:latin typeface="Liberation Sans"/>
              </a:rPr>
              <a:t>Bull selection</a:t>
            </a:r>
          </a:p>
        </p:txBody>
      </p:sp>
      <p:sp>
        <p:nvSpPr>
          <p:cNvPr id="37" name="TextBox 37"/>
          <p:cNvSpPr txBox="1"/>
          <p:nvPr/>
        </p:nvSpPr>
        <p:spPr>
          <a:xfrm>
            <a:off x="12855428" y="8079616"/>
            <a:ext cx="2443788" cy="859018"/>
          </a:xfrm>
          <a:prstGeom prst="rect">
            <a:avLst/>
          </a:prstGeom>
        </p:spPr>
        <p:txBody>
          <a:bodyPr lIns="0" tIns="0" rIns="0" bIns="0" rtlCol="0" anchor="t">
            <a:spAutoFit/>
          </a:bodyPr>
          <a:lstStyle/>
          <a:p>
            <a:pPr algn="ctr">
              <a:lnSpc>
                <a:spcPts val="3528"/>
              </a:lnSpc>
            </a:pPr>
            <a:r>
              <a:rPr lang="en-US" sz="2520">
                <a:solidFill>
                  <a:srgbClr val="274472"/>
                </a:solidFill>
                <a:latin typeface="Liberation Sans"/>
              </a:rPr>
              <a:t>Tri-annual</a:t>
            </a:r>
          </a:p>
          <a:p>
            <a:pPr algn="ctr">
              <a:lnSpc>
                <a:spcPts val="3528"/>
              </a:lnSpc>
              <a:spcBef>
                <a:spcPct val="0"/>
              </a:spcBef>
            </a:pPr>
            <a:r>
              <a:rPr lang="en-US" sz="2520">
                <a:solidFill>
                  <a:srgbClr val="274472"/>
                </a:solidFill>
                <a:latin typeface="Liberation Sans"/>
              </a:rPr>
              <a:t>Evaluation</a:t>
            </a:r>
          </a:p>
        </p:txBody>
      </p:sp>
      <p:sp>
        <p:nvSpPr>
          <p:cNvPr id="38" name="TextBox 38"/>
          <p:cNvSpPr txBox="1"/>
          <p:nvPr/>
        </p:nvSpPr>
        <p:spPr>
          <a:xfrm>
            <a:off x="7270905" y="5808482"/>
            <a:ext cx="2443788" cy="859018"/>
          </a:xfrm>
          <a:prstGeom prst="rect">
            <a:avLst/>
          </a:prstGeom>
        </p:spPr>
        <p:txBody>
          <a:bodyPr lIns="0" tIns="0" rIns="0" bIns="0" rtlCol="0" anchor="t">
            <a:spAutoFit/>
          </a:bodyPr>
          <a:lstStyle/>
          <a:p>
            <a:pPr algn="ctr">
              <a:lnSpc>
                <a:spcPts val="3528"/>
              </a:lnSpc>
              <a:spcBef>
                <a:spcPct val="0"/>
              </a:spcBef>
            </a:pPr>
            <a:r>
              <a:rPr lang="en-US" sz="2520" dirty="0">
                <a:solidFill>
                  <a:srgbClr val="274472"/>
                </a:solidFill>
                <a:latin typeface="Liberation Sans"/>
              </a:rPr>
              <a:t>Enrollment with NAAB</a:t>
            </a:r>
          </a:p>
        </p:txBody>
      </p:sp>
      <p:sp>
        <p:nvSpPr>
          <p:cNvPr id="39" name="TextBox 39"/>
          <p:cNvSpPr txBox="1"/>
          <p:nvPr/>
        </p:nvSpPr>
        <p:spPr>
          <a:xfrm>
            <a:off x="3934743" y="3831981"/>
            <a:ext cx="1661577" cy="410177"/>
          </a:xfrm>
          <a:prstGeom prst="rect">
            <a:avLst/>
          </a:prstGeom>
        </p:spPr>
        <p:txBody>
          <a:bodyPr lIns="0" tIns="0" rIns="0" bIns="0" rtlCol="0" anchor="t">
            <a:spAutoFit/>
          </a:bodyPr>
          <a:lstStyle/>
          <a:p>
            <a:pPr algn="ctr">
              <a:lnSpc>
                <a:spcPts val="3528"/>
              </a:lnSpc>
              <a:spcBef>
                <a:spcPct val="0"/>
              </a:spcBef>
            </a:pPr>
            <a:r>
              <a:rPr lang="en-US" sz="2520" dirty="0">
                <a:solidFill>
                  <a:srgbClr val="FFFFFF"/>
                </a:solidFill>
                <a:latin typeface="Liberation Sans"/>
              </a:rPr>
              <a:t>Nomination</a:t>
            </a:r>
          </a:p>
        </p:txBody>
      </p:sp>
      <p:sp>
        <p:nvSpPr>
          <p:cNvPr id="40" name="TextBox 40"/>
          <p:cNvSpPr txBox="1"/>
          <p:nvPr/>
        </p:nvSpPr>
        <p:spPr>
          <a:xfrm>
            <a:off x="7574181" y="3747388"/>
            <a:ext cx="2076533" cy="859018"/>
          </a:xfrm>
          <a:prstGeom prst="rect">
            <a:avLst/>
          </a:prstGeom>
        </p:spPr>
        <p:txBody>
          <a:bodyPr lIns="0" tIns="0" rIns="0" bIns="0" rtlCol="0" anchor="t">
            <a:spAutoFit/>
          </a:bodyPr>
          <a:lstStyle/>
          <a:p>
            <a:pPr algn="ctr">
              <a:lnSpc>
                <a:spcPts val="3528"/>
              </a:lnSpc>
              <a:spcBef>
                <a:spcPct val="0"/>
              </a:spcBef>
            </a:pPr>
            <a:r>
              <a:rPr lang="en-US" sz="2520">
                <a:solidFill>
                  <a:srgbClr val="FFFFFF"/>
                </a:solidFill>
                <a:latin typeface="Liberation Sans"/>
              </a:rPr>
              <a:t>Marketing of AI bull</a:t>
            </a:r>
          </a:p>
        </p:txBody>
      </p:sp>
      <p:sp>
        <p:nvSpPr>
          <p:cNvPr id="41" name="TextBox 41"/>
          <p:cNvSpPr txBox="1"/>
          <p:nvPr/>
        </p:nvSpPr>
        <p:spPr>
          <a:xfrm>
            <a:off x="13058434" y="3787030"/>
            <a:ext cx="2076533" cy="859018"/>
          </a:xfrm>
          <a:prstGeom prst="rect">
            <a:avLst/>
          </a:prstGeom>
        </p:spPr>
        <p:txBody>
          <a:bodyPr lIns="0" tIns="0" rIns="0" bIns="0" rtlCol="0" anchor="t">
            <a:spAutoFit/>
          </a:bodyPr>
          <a:lstStyle/>
          <a:p>
            <a:pPr algn="ctr">
              <a:lnSpc>
                <a:spcPts val="3528"/>
              </a:lnSpc>
              <a:spcBef>
                <a:spcPct val="0"/>
              </a:spcBef>
            </a:pPr>
            <a:r>
              <a:rPr lang="en-US" sz="2520">
                <a:solidFill>
                  <a:srgbClr val="FFFFFF"/>
                </a:solidFill>
                <a:latin typeface="Liberation Sans"/>
              </a:rPr>
              <a:t>Semen used on farm</a:t>
            </a:r>
          </a:p>
        </p:txBody>
      </p:sp>
      <p:sp>
        <p:nvSpPr>
          <p:cNvPr id="42" name="TextBox 42"/>
          <p:cNvSpPr txBox="1"/>
          <p:nvPr/>
        </p:nvSpPr>
        <p:spPr>
          <a:xfrm>
            <a:off x="10546387" y="5530994"/>
            <a:ext cx="2076533" cy="1307859"/>
          </a:xfrm>
          <a:prstGeom prst="rect">
            <a:avLst/>
          </a:prstGeom>
        </p:spPr>
        <p:txBody>
          <a:bodyPr lIns="0" tIns="0" rIns="0" bIns="0" rtlCol="0" anchor="t">
            <a:spAutoFit/>
          </a:bodyPr>
          <a:lstStyle/>
          <a:p>
            <a:pPr algn="ctr">
              <a:lnSpc>
                <a:spcPts val="3528"/>
              </a:lnSpc>
            </a:pPr>
            <a:r>
              <a:rPr lang="en-US" sz="2520">
                <a:solidFill>
                  <a:srgbClr val="FFFFFF"/>
                </a:solidFill>
                <a:latin typeface="Liberation Sans"/>
              </a:rPr>
              <a:t>NAAB </a:t>
            </a:r>
          </a:p>
          <a:p>
            <a:pPr algn="ctr">
              <a:lnSpc>
                <a:spcPts val="3528"/>
              </a:lnSpc>
            </a:pPr>
            <a:r>
              <a:rPr lang="en-US" sz="2520">
                <a:solidFill>
                  <a:srgbClr val="FFFFFF"/>
                </a:solidFill>
                <a:latin typeface="Liberation Sans"/>
              </a:rPr>
              <a:t>informs </a:t>
            </a:r>
          </a:p>
          <a:p>
            <a:pPr algn="ctr">
              <a:lnSpc>
                <a:spcPts val="3528"/>
              </a:lnSpc>
              <a:spcBef>
                <a:spcPct val="0"/>
              </a:spcBef>
            </a:pPr>
            <a:r>
              <a:rPr lang="en-US" sz="2520">
                <a:solidFill>
                  <a:srgbClr val="FFFFFF"/>
                </a:solidFill>
                <a:latin typeface="Liberation Sans"/>
              </a:rPr>
              <a:t>CDCB</a:t>
            </a:r>
          </a:p>
        </p:txBody>
      </p:sp>
      <p:sp>
        <p:nvSpPr>
          <p:cNvPr id="43" name="TextBox 43"/>
          <p:cNvSpPr txBox="1"/>
          <p:nvPr/>
        </p:nvSpPr>
        <p:spPr>
          <a:xfrm>
            <a:off x="10459834" y="8079616"/>
            <a:ext cx="2076533" cy="859018"/>
          </a:xfrm>
          <a:prstGeom prst="rect">
            <a:avLst/>
          </a:prstGeom>
        </p:spPr>
        <p:txBody>
          <a:bodyPr lIns="0" tIns="0" rIns="0" bIns="0" rtlCol="0" anchor="t">
            <a:spAutoFit/>
          </a:bodyPr>
          <a:lstStyle/>
          <a:p>
            <a:pPr algn="ctr">
              <a:lnSpc>
                <a:spcPts val="3528"/>
              </a:lnSpc>
            </a:pPr>
            <a:r>
              <a:rPr lang="en-US" sz="2520">
                <a:solidFill>
                  <a:srgbClr val="FFFFFF"/>
                </a:solidFill>
                <a:latin typeface="Liberation Sans"/>
              </a:rPr>
              <a:t>Invoice of </a:t>
            </a:r>
          </a:p>
          <a:p>
            <a:pPr algn="ctr">
              <a:lnSpc>
                <a:spcPts val="3528"/>
              </a:lnSpc>
              <a:spcBef>
                <a:spcPct val="0"/>
              </a:spcBef>
            </a:pPr>
            <a:r>
              <a:rPr lang="en-US" sz="2520">
                <a:solidFill>
                  <a:srgbClr val="FFFFFF"/>
                </a:solidFill>
                <a:latin typeface="Liberation Sans"/>
              </a:rPr>
              <a:t>fees</a:t>
            </a:r>
          </a:p>
        </p:txBody>
      </p:sp>
      <p:sp>
        <p:nvSpPr>
          <p:cNvPr id="44" name="AutoShape 44"/>
          <p:cNvSpPr/>
          <p:nvPr/>
        </p:nvSpPr>
        <p:spPr>
          <a:xfrm rot="-29846">
            <a:off x="12243626" y="8567664"/>
            <a:ext cx="783626" cy="0"/>
          </a:xfrm>
          <a:prstGeom prst="line">
            <a:avLst/>
          </a:prstGeom>
          <a:ln w="19050" cap="flat">
            <a:solidFill>
              <a:srgbClr val="274472"/>
            </a:solidFill>
            <a:prstDash val="solid"/>
            <a:headEnd type="arrow" w="med" len="sm"/>
            <a:tailEnd type="arrow" w="med" len="sm"/>
          </a:ln>
        </p:spPr>
      </p:sp>
      <p:sp>
        <p:nvSpPr>
          <p:cNvPr id="45" name="AutoShape 45"/>
          <p:cNvSpPr/>
          <p:nvPr/>
        </p:nvSpPr>
        <p:spPr>
          <a:xfrm rot="-5400000">
            <a:off x="11143036" y="7569872"/>
            <a:ext cx="764433" cy="0"/>
          </a:xfrm>
          <a:prstGeom prst="line">
            <a:avLst/>
          </a:prstGeom>
          <a:ln w="19050" cap="flat">
            <a:solidFill>
              <a:srgbClr val="274472"/>
            </a:solidFill>
            <a:prstDash val="solid"/>
            <a:headEnd type="arrow" w="med" len="sm"/>
            <a:tailEnd type="none" w="sm" len="sm"/>
          </a:ln>
        </p:spPr>
      </p:sp>
      <p:sp>
        <p:nvSpPr>
          <p:cNvPr id="46" name="AutoShape 46"/>
          <p:cNvSpPr/>
          <p:nvPr/>
        </p:nvSpPr>
        <p:spPr>
          <a:xfrm>
            <a:off x="12687344" y="6254256"/>
            <a:ext cx="1366972" cy="0"/>
          </a:xfrm>
          <a:prstGeom prst="line">
            <a:avLst/>
          </a:prstGeom>
          <a:ln w="19050" cap="flat">
            <a:solidFill>
              <a:srgbClr val="274472"/>
            </a:solidFill>
            <a:prstDash val="solid"/>
            <a:headEnd type="none" w="sm" len="sm"/>
            <a:tailEnd type="arrow" w="med" len="sm"/>
          </a:ln>
        </p:spPr>
      </p:sp>
      <p:sp>
        <p:nvSpPr>
          <p:cNvPr id="47" name="TextBox 29">
            <a:extLst>
              <a:ext uri="{FF2B5EF4-FFF2-40B4-BE49-F238E27FC236}">
                <a16:creationId xmlns:a16="http://schemas.microsoft.com/office/drawing/2014/main" id="{8F88FD7D-E054-AEA6-F8C6-8567C57DE9A5}"/>
              </a:ext>
            </a:extLst>
          </p:cNvPr>
          <p:cNvSpPr txBox="1"/>
          <p:nvPr/>
        </p:nvSpPr>
        <p:spPr>
          <a:xfrm>
            <a:off x="14249401" y="281812"/>
            <a:ext cx="3500630" cy="602986"/>
          </a:xfrm>
          <a:prstGeom prst="rect">
            <a:avLst/>
          </a:prstGeom>
        </p:spPr>
        <p:txBody>
          <a:bodyPr wrap="square" lIns="0" tIns="0" rIns="0" bIns="0" rtlCol="0" anchor="t">
            <a:spAutoFit/>
          </a:bodyPr>
          <a:lstStyle/>
          <a:p>
            <a:pPr algn="r">
              <a:lnSpc>
                <a:spcPts val="2382"/>
              </a:lnSpc>
            </a:pPr>
            <a:r>
              <a:rPr lang="en-US" sz="1701" dirty="0">
                <a:solidFill>
                  <a:srgbClr val="000000"/>
                </a:solidFill>
                <a:latin typeface="Now"/>
              </a:rPr>
              <a:t>CDCB NOMINATOR WORKSHOP</a:t>
            </a:r>
          </a:p>
          <a:p>
            <a:pPr algn="r">
              <a:lnSpc>
                <a:spcPts val="2382"/>
              </a:lnSpc>
            </a:pPr>
            <a:r>
              <a:rPr lang="en-US" sz="1701" dirty="0">
                <a:solidFill>
                  <a:srgbClr val="000000"/>
                </a:solidFill>
                <a:latin typeface="Now"/>
              </a:rPr>
              <a:t>8 SEPTEMBER</a:t>
            </a:r>
          </a:p>
        </p:txBody>
      </p:sp>
      <p:pic>
        <p:nvPicPr>
          <p:cNvPr id="48" name="Picture 22">
            <a:extLst>
              <a:ext uri="{FF2B5EF4-FFF2-40B4-BE49-F238E27FC236}">
                <a16:creationId xmlns:a16="http://schemas.microsoft.com/office/drawing/2014/main" id="{3823D331-AC09-3414-8E74-91FEB9190FC3}"/>
              </a:ext>
            </a:extLst>
          </p:cNvPr>
          <p:cNvPicPr>
            <a:picLocks noChangeAspect="1"/>
          </p:cNvPicPr>
          <p:nvPr/>
        </p:nvPicPr>
        <p:blipFill>
          <a:blip r:embed="rId2"/>
          <a:srcRect/>
          <a:stretch>
            <a:fillRect/>
          </a:stretch>
        </p:blipFill>
        <p:spPr>
          <a:xfrm>
            <a:off x="623602" y="344709"/>
            <a:ext cx="1088436" cy="986395"/>
          </a:xfrm>
          <a:prstGeom prst="rect">
            <a:avLst/>
          </a:prstGeom>
        </p:spPr>
      </p:pic>
      <p:sp>
        <p:nvSpPr>
          <p:cNvPr id="49" name="TextBox 48">
            <a:extLst>
              <a:ext uri="{FF2B5EF4-FFF2-40B4-BE49-F238E27FC236}">
                <a16:creationId xmlns:a16="http://schemas.microsoft.com/office/drawing/2014/main" id="{C7F6DAFA-E692-71CF-F5BA-E1D942D00FCE}"/>
              </a:ext>
            </a:extLst>
          </p:cNvPr>
          <p:cNvSpPr txBox="1"/>
          <p:nvPr/>
        </p:nvSpPr>
        <p:spPr>
          <a:xfrm>
            <a:off x="1871989" y="678972"/>
            <a:ext cx="3500630" cy="760465"/>
          </a:xfrm>
          <a:prstGeom prst="rect">
            <a:avLst/>
          </a:prstGeom>
          <a:noFill/>
        </p:spPr>
        <p:txBody>
          <a:bodyPr wrap="square">
            <a:spAutoFit/>
          </a:bodyPr>
          <a:lstStyle/>
          <a:p>
            <a:pPr>
              <a:lnSpc>
                <a:spcPts val="2640"/>
              </a:lnSpc>
            </a:pPr>
            <a:r>
              <a:rPr lang="en-US" sz="2200" dirty="0">
                <a:solidFill>
                  <a:srgbClr val="1E1E1E"/>
                </a:solidFill>
                <a:latin typeface="Now Bold"/>
              </a:rPr>
              <a:t>National Association of Animal Breeders</a:t>
            </a:r>
          </a:p>
        </p:txBody>
      </p:sp>
      <p:sp>
        <p:nvSpPr>
          <p:cNvPr id="50" name="Oval 49">
            <a:extLst>
              <a:ext uri="{FF2B5EF4-FFF2-40B4-BE49-F238E27FC236}">
                <a16:creationId xmlns:a16="http://schemas.microsoft.com/office/drawing/2014/main" id="{830EFA94-C87B-E1F4-EEBA-4489D963EFFC}"/>
              </a:ext>
            </a:extLst>
          </p:cNvPr>
          <p:cNvSpPr/>
          <p:nvPr/>
        </p:nvSpPr>
        <p:spPr>
          <a:xfrm>
            <a:off x="7115845" y="7384885"/>
            <a:ext cx="3105602" cy="2405723"/>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81773" y="2171700"/>
            <a:ext cx="4465931" cy="2093702"/>
            <a:chOff x="0" y="0"/>
            <a:chExt cx="5954574" cy="2791603"/>
          </a:xfrm>
        </p:grpSpPr>
        <p:sp>
          <p:nvSpPr>
            <p:cNvPr id="3" name="AutoShape 3"/>
            <p:cNvSpPr/>
            <p:nvPr/>
          </p:nvSpPr>
          <p:spPr>
            <a:xfrm>
              <a:off x="0" y="0"/>
              <a:ext cx="5833317" cy="0"/>
            </a:xfrm>
            <a:prstGeom prst="line">
              <a:avLst/>
            </a:prstGeom>
            <a:ln w="38100" cap="rnd">
              <a:solidFill>
                <a:srgbClr val="000000"/>
              </a:solidFill>
              <a:prstDash val="sysDot"/>
              <a:headEnd type="none" w="sm" len="sm"/>
              <a:tailEnd type="none" w="sm" len="sm"/>
            </a:ln>
          </p:spPr>
        </p:sp>
        <p:sp>
          <p:nvSpPr>
            <p:cNvPr id="4" name="TextBox 4"/>
            <p:cNvSpPr txBox="1"/>
            <p:nvPr/>
          </p:nvSpPr>
          <p:spPr>
            <a:xfrm>
              <a:off x="0" y="518160"/>
              <a:ext cx="5954574" cy="2273443"/>
            </a:xfrm>
            <a:prstGeom prst="rect">
              <a:avLst/>
            </a:prstGeom>
          </p:spPr>
          <p:txBody>
            <a:bodyPr lIns="0" tIns="0" rIns="0" bIns="0" rtlCol="0" anchor="t">
              <a:spAutoFit/>
            </a:bodyPr>
            <a:lstStyle/>
            <a:p>
              <a:pPr>
                <a:lnSpc>
                  <a:spcPts val="3359"/>
                </a:lnSpc>
              </a:pPr>
              <a:r>
                <a:rPr lang="en-US" sz="2400" dirty="0">
                  <a:solidFill>
                    <a:srgbClr val="1E1E1E"/>
                  </a:solidFill>
                  <a:latin typeface="Now"/>
                </a:rPr>
                <a:t>Bulls that are marketed on US genomic proofs are subject to an AI service fee</a:t>
              </a:r>
              <a:endParaRPr lang="en-US" sz="2400" dirty="0">
                <a:solidFill>
                  <a:srgbClr val="1E1E1E"/>
                </a:solidFill>
                <a:latin typeface="Now" panose="020B0604020202020204" charset="0"/>
              </a:endParaRPr>
            </a:p>
            <a:p>
              <a:pPr>
                <a:lnSpc>
                  <a:spcPts val="3359"/>
                </a:lnSpc>
              </a:pPr>
              <a:endParaRPr lang="en-US" sz="2400" dirty="0">
                <a:solidFill>
                  <a:srgbClr val="1E1E1E"/>
                </a:solidFill>
                <a:latin typeface="Arimo"/>
              </a:endParaRPr>
            </a:p>
          </p:txBody>
        </p:sp>
      </p:grpSp>
      <p:grpSp>
        <p:nvGrpSpPr>
          <p:cNvPr id="5" name="Group 5"/>
          <p:cNvGrpSpPr/>
          <p:nvPr/>
        </p:nvGrpSpPr>
        <p:grpSpPr>
          <a:xfrm>
            <a:off x="6481773" y="1333500"/>
            <a:ext cx="565896" cy="565896"/>
            <a:chOff x="0" y="0"/>
            <a:chExt cx="754528" cy="754528"/>
          </a:xfrm>
        </p:grpSpPr>
        <p:grpSp>
          <p:nvGrpSpPr>
            <p:cNvPr id="6" name="Group 6"/>
            <p:cNvGrpSpPr/>
            <p:nvPr/>
          </p:nvGrpSpPr>
          <p:grpSpPr>
            <a:xfrm>
              <a:off x="0" y="0"/>
              <a:ext cx="754528" cy="754528"/>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3A1B"/>
              </a:solidFill>
            </p:spPr>
          </p:sp>
        </p:grpSp>
        <p:sp>
          <p:nvSpPr>
            <p:cNvPr id="8" name="TextBox 8"/>
            <p:cNvSpPr txBox="1"/>
            <p:nvPr/>
          </p:nvSpPr>
          <p:spPr>
            <a:xfrm>
              <a:off x="118036" y="138504"/>
              <a:ext cx="518457" cy="515620"/>
            </a:xfrm>
            <a:prstGeom prst="rect">
              <a:avLst/>
            </a:prstGeom>
          </p:spPr>
          <p:txBody>
            <a:bodyPr lIns="0" tIns="0" rIns="0" bIns="0" rtlCol="0" anchor="t">
              <a:spAutoFit/>
            </a:bodyPr>
            <a:lstStyle/>
            <a:p>
              <a:pPr algn="ctr">
                <a:lnSpc>
                  <a:spcPts val="3359"/>
                </a:lnSpc>
              </a:pPr>
              <a:r>
                <a:rPr lang="en-US" sz="2400">
                  <a:solidFill>
                    <a:srgbClr val="FFFFFF"/>
                  </a:solidFill>
                  <a:latin typeface="Now Bold"/>
                </a:rPr>
                <a:t>1</a:t>
              </a:r>
            </a:p>
          </p:txBody>
        </p:sp>
      </p:grpSp>
      <p:grpSp>
        <p:nvGrpSpPr>
          <p:cNvPr id="9" name="Group 9"/>
          <p:cNvGrpSpPr/>
          <p:nvPr/>
        </p:nvGrpSpPr>
        <p:grpSpPr>
          <a:xfrm>
            <a:off x="11939789" y="2171700"/>
            <a:ext cx="4374988" cy="4783221"/>
            <a:chOff x="-31753" y="0"/>
            <a:chExt cx="5314431" cy="6254833"/>
          </a:xfrm>
        </p:grpSpPr>
        <p:sp>
          <p:nvSpPr>
            <p:cNvPr id="10" name="AutoShape 10"/>
            <p:cNvSpPr/>
            <p:nvPr/>
          </p:nvSpPr>
          <p:spPr>
            <a:xfrm>
              <a:off x="0" y="0"/>
              <a:ext cx="5206210" cy="0"/>
            </a:xfrm>
            <a:prstGeom prst="line">
              <a:avLst/>
            </a:prstGeom>
            <a:ln w="34004" cap="rnd">
              <a:solidFill>
                <a:srgbClr val="000000"/>
              </a:solidFill>
              <a:prstDash val="sysDot"/>
              <a:headEnd type="none" w="sm" len="sm"/>
              <a:tailEnd type="none" w="sm" len="sm"/>
            </a:ln>
          </p:spPr>
        </p:sp>
        <p:sp>
          <p:nvSpPr>
            <p:cNvPr id="11" name="TextBox 11"/>
            <p:cNvSpPr txBox="1"/>
            <p:nvPr/>
          </p:nvSpPr>
          <p:spPr>
            <a:xfrm>
              <a:off x="-31753" y="3759199"/>
              <a:ext cx="5314431" cy="2495634"/>
            </a:xfrm>
            <a:prstGeom prst="rect">
              <a:avLst/>
            </a:prstGeom>
          </p:spPr>
          <p:txBody>
            <a:bodyPr lIns="0" tIns="0" rIns="0" bIns="0" rtlCol="0" anchor="t">
              <a:spAutoFit/>
            </a:bodyPr>
            <a:lstStyle/>
            <a:p>
              <a:pPr>
                <a:lnSpc>
                  <a:spcPts val="2998"/>
                </a:lnSpc>
              </a:pPr>
              <a:r>
                <a:rPr lang="en-US" sz="2400" dirty="0">
                  <a:solidFill>
                    <a:srgbClr val="1E1E1E"/>
                  </a:solidFill>
                  <a:latin typeface="Now"/>
                </a:rPr>
                <a:t>NAAB collects the AI service fee on behalf of CDCB. CDCB determines the fee amount and regulations</a:t>
              </a:r>
            </a:p>
            <a:p>
              <a:pPr>
                <a:lnSpc>
                  <a:spcPts val="2998"/>
                </a:lnSpc>
              </a:pPr>
              <a:endParaRPr lang="en-US" sz="2141" dirty="0">
                <a:solidFill>
                  <a:srgbClr val="1E1E1E"/>
                </a:solidFill>
                <a:latin typeface="Now"/>
              </a:endParaRPr>
            </a:p>
          </p:txBody>
        </p:sp>
      </p:grpSp>
      <p:grpSp>
        <p:nvGrpSpPr>
          <p:cNvPr id="12" name="Group 12"/>
          <p:cNvGrpSpPr/>
          <p:nvPr/>
        </p:nvGrpSpPr>
        <p:grpSpPr>
          <a:xfrm>
            <a:off x="11963604" y="1333500"/>
            <a:ext cx="565896" cy="565896"/>
            <a:chOff x="0" y="0"/>
            <a:chExt cx="754528" cy="754528"/>
          </a:xfrm>
        </p:grpSpPr>
        <p:grpSp>
          <p:nvGrpSpPr>
            <p:cNvPr id="13" name="Group 13"/>
            <p:cNvGrpSpPr/>
            <p:nvPr/>
          </p:nvGrpSpPr>
          <p:grpSpPr>
            <a:xfrm>
              <a:off x="0" y="0"/>
              <a:ext cx="754528" cy="754528"/>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3A1B"/>
              </a:solidFill>
            </p:spPr>
          </p:sp>
        </p:grpSp>
        <p:sp>
          <p:nvSpPr>
            <p:cNvPr id="15" name="TextBox 15"/>
            <p:cNvSpPr txBox="1"/>
            <p:nvPr/>
          </p:nvSpPr>
          <p:spPr>
            <a:xfrm>
              <a:off x="118036" y="138504"/>
              <a:ext cx="518457" cy="515620"/>
            </a:xfrm>
            <a:prstGeom prst="rect">
              <a:avLst/>
            </a:prstGeom>
          </p:spPr>
          <p:txBody>
            <a:bodyPr lIns="0" tIns="0" rIns="0" bIns="0" rtlCol="0" anchor="t">
              <a:spAutoFit/>
            </a:bodyPr>
            <a:lstStyle/>
            <a:p>
              <a:pPr algn="ctr">
                <a:lnSpc>
                  <a:spcPts val="3359"/>
                </a:lnSpc>
              </a:pPr>
              <a:r>
                <a:rPr lang="en-US" sz="2400">
                  <a:solidFill>
                    <a:srgbClr val="FFFFFF"/>
                  </a:solidFill>
                  <a:latin typeface="Now Bold"/>
                </a:rPr>
                <a:t>2</a:t>
              </a:r>
            </a:p>
          </p:txBody>
        </p:sp>
      </p:grpSp>
      <p:sp>
        <p:nvSpPr>
          <p:cNvPr id="17" name="AutoShape 17"/>
          <p:cNvSpPr/>
          <p:nvPr/>
        </p:nvSpPr>
        <p:spPr>
          <a:xfrm>
            <a:off x="6510348" y="4809157"/>
            <a:ext cx="4374988" cy="0"/>
          </a:xfrm>
          <a:prstGeom prst="line">
            <a:avLst/>
          </a:prstGeom>
          <a:ln w="38100" cap="rnd">
            <a:solidFill>
              <a:srgbClr val="000000"/>
            </a:solidFill>
            <a:prstDash val="sysDot"/>
            <a:headEnd type="none" w="sm" len="sm"/>
            <a:tailEnd type="none" w="sm" len="sm"/>
          </a:ln>
        </p:spPr>
      </p:sp>
      <p:grpSp>
        <p:nvGrpSpPr>
          <p:cNvPr id="19" name="Group 19"/>
          <p:cNvGrpSpPr/>
          <p:nvPr/>
        </p:nvGrpSpPr>
        <p:grpSpPr>
          <a:xfrm>
            <a:off x="6481773" y="4181650"/>
            <a:ext cx="565896" cy="565896"/>
            <a:chOff x="0" y="0"/>
            <a:chExt cx="754528" cy="754528"/>
          </a:xfrm>
        </p:grpSpPr>
        <p:grpSp>
          <p:nvGrpSpPr>
            <p:cNvPr id="20" name="Group 20"/>
            <p:cNvGrpSpPr/>
            <p:nvPr/>
          </p:nvGrpSpPr>
          <p:grpSpPr>
            <a:xfrm>
              <a:off x="0" y="0"/>
              <a:ext cx="754528" cy="754528"/>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3A1B"/>
              </a:solidFill>
            </p:spPr>
          </p:sp>
        </p:grpSp>
        <p:sp>
          <p:nvSpPr>
            <p:cNvPr id="22" name="TextBox 22"/>
            <p:cNvSpPr txBox="1"/>
            <p:nvPr/>
          </p:nvSpPr>
          <p:spPr>
            <a:xfrm>
              <a:off x="118036" y="138504"/>
              <a:ext cx="518457" cy="515620"/>
            </a:xfrm>
            <a:prstGeom prst="rect">
              <a:avLst/>
            </a:prstGeom>
          </p:spPr>
          <p:txBody>
            <a:bodyPr lIns="0" tIns="0" rIns="0" bIns="0" rtlCol="0" anchor="t">
              <a:spAutoFit/>
            </a:bodyPr>
            <a:lstStyle/>
            <a:p>
              <a:pPr algn="ctr">
                <a:lnSpc>
                  <a:spcPts val="3359"/>
                </a:lnSpc>
              </a:pPr>
              <a:r>
                <a:rPr lang="en-US" sz="2400">
                  <a:solidFill>
                    <a:srgbClr val="FFFFFF"/>
                  </a:solidFill>
                  <a:latin typeface="Now Bold"/>
                </a:rPr>
                <a:t>3</a:t>
              </a:r>
            </a:p>
          </p:txBody>
        </p:sp>
      </p:grpSp>
      <p:grpSp>
        <p:nvGrpSpPr>
          <p:cNvPr id="26" name="Group 26"/>
          <p:cNvGrpSpPr/>
          <p:nvPr/>
        </p:nvGrpSpPr>
        <p:grpSpPr>
          <a:xfrm>
            <a:off x="11963604" y="4152900"/>
            <a:ext cx="565896" cy="565896"/>
            <a:chOff x="0" y="0"/>
            <a:chExt cx="754528" cy="754528"/>
          </a:xfrm>
        </p:grpSpPr>
        <p:grpSp>
          <p:nvGrpSpPr>
            <p:cNvPr id="27" name="Group 27"/>
            <p:cNvGrpSpPr/>
            <p:nvPr/>
          </p:nvGrpSpPr>
          <p:grpSpPr>
            <a:xfrm>
              <a:off x="0" y="0"/>
              <a:ext cx="754528" cy="754528"/>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3A1B"/>
              </a:solidFill>
            </p:spPr>
          </p:sp>
        </p:grpSp>
        <p:sp>
          <p:nvSpPr>
            <p:cNvPr id="29" name="TextBox 29"/>
            <p:cNvSpPr txBox="1"/>
            <p:nvPr/>
          </p:nvSpPr>
          <p:spPr>
            <a:xfrm>
              <a:off x="118036" y="138504"/>
              <a:ext cx="518457" cy="515620"/>
            </a:xfrm>
            <a:prstGeom prst="rect">
              <a:avLst/>
            </a:prstGeom>
          </p:spPr>
          <p:txBody>
            <a:bodyPr lIns="0" tIns="0" rIns="0" bIns="0" rtlCol="0" anchor="t">
              <a:spAutoFit/>
            </a:bodyPr>
            <a:lstStyle/>
            <a:p>
              <a:pPr algn="ctr">
                <a:lnSpc>
                  <a:spcPts val="3359"/>
                </a:lnSpc>
              </a:pPr>
              <a:r>
                <a:rPr lang="en-US" sz="2400">
                  <a:solidFill>
                    <a:srgbClr val="FFFFFF"/>
                  </a:solidFill>
                  <a:latin typeface="Now Bold"/>
                </a:rPr>
                <a:t>4</a:t>
              </a:r>
            </a:p>
          </p:txBody>
        </p:sp>
      </p:grpSp>
      <p:grpSp>
        <p:nvGrpSpPr>
          <p:cNvPr id="30" name="Group 30"/>
          <p:cNvGrpSpPr/>
          <p:nvPr/>
        </p:nvGrpSpPr>
        <p:grpSpPr>
          <a:xfrm>
            <a:off x="6464876" y="2476500"/>
            <a:ext cx="9940844" cy="5314043"/>
            <a:chOff x="0" y="-7085395"/>
            <a:chExt cx="13254458" cy="7085395"/>
          </a:xfrm>
        </p:grpSpPr>
        <p:sp>
          <p:nvSpPr>
            <p:cNvPr id="31" name="AutoShape 31"/>
            <p:cNvSpPr/>
            <p:nvPr/>
          </p:nvSpPr>
          <p:spPr>
            <a:xfrm>
              <a:off x="0" y="0"/>
              <a:ext cx="5833317" cy="0"/>
            </a:xfrm>
            <a:prstGeom prst="line">
              <a:avLst/>
            </a:prstGeom>
            <a:ln w="38100" cap="rnd">
              <a:solidFill>
                <a:srgbClr val="000000"/>
              </a:solidFill>
              <a:prstDash val="sysDot"/>
              <a:headEnd type="none" w="sm" len="sm"/>
              <a:tailEnd type="none" w="sm" len="sm"/>
            </a:ln>
          </p:spPr>
        </p:sp>
        <p:sp>
          <p:nvSpPr>
            <p:cNvPr id="32" name="TextBox 32"/>
            <p:cNvSpPr txBox="1"/>
            <p:nvPr/>
          </p:nvSpPr>
          <p:spPr>
            <a:xfrm>
              <a:off x="7299884" y="-7085395"/>
              <a:ext cx="5954574" cy="1719786"/>
            </a:xfrm>
            <a:prstGeom prst="rect">
              <a:avLst/>
            </a:prstGeom>
          </p:spPr>
          <p:txBody>
            <a:bodyPr lIns="0" tIns="0" rIns="0" bIns="0" rtlCol="0" anchor="t">
              <a:spAutoFit/>
            </a:bodyPr>
            <a:lstStyle/>
            <a:p>
              <a:pPr>
                <a:lnSpc>
                  <a:spcPts val="3359"/>
                </a:lnSpc>
              </a:pPr>
              <a:r>
                <a:rPr lang="en-US" sz="2400" dirty="0">
                  <a:solidFill>
                    <a:srgbClr val="1E1E1E"/>
                  </a:solidFill>
                  <a:latin typeface="Now"/>
                </a:rPr>
                <a:t>Bulls are not allowed to be marketed on initial evaluations</a:t>
              </a:r>
            </a:p>
          </p:txBody>
        </p:sp>
      </p:grpSp>
      <p:grpSp>
        <p:nvGrpSpPr>
          <p:cNvPr id="33" name="Group 33"/>
          <p:cNvGrpSpPr/>
          <p:nvPr/>
        </p:nvGrpSpPr>
        <p:grpSpPr>
          <a:xfrm>
            <a:off x="6464876" y="6992388"/>
            <a:ext cx="565896" cy="565896"/>
            <a:chOff x="0" y="0"/>
            <a:chExt cx="754528" cy="754528"/>
          </a:xfrm>
        </p:grpSpPr>
        <p:grpSp>
          <p:nvGrpSpPr>
            <p:cNvPr id="34" name="Group 34"/>
            <p:cNvGrpSpPr/>
            <p:nvPr/>
          </p:nvGrpSpPr>
          <p:grpSpPr>
            <a:xfrm>
              <a:off x="0" y="0"/>
              <a:ext cx="754528" cy="754528"/>
              <a:chOff x="0" y="0"/>
              <a:chExt cx="6350000" cy="6350000"/>
            </a:xfrm>
          </p:grpSpPr>
          <p:sp>
            <p:nvSpPr>
              <p:cNvPr id="35" name="Freeform 3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3A1B"/>
              </a:solidFill>
            </p:spPr>
          </p:sp>
        </p:grpSp>
        <p:sp>
          <p:nvSpPr>
            <p:cNvPr id="36" name="TextBox 36"/>
            <p:cNvSpPr txBox="1"/>
            <p:nvPr/>
          </p:nvSpPr>
          <p:spPr>
            <a:xfrm>
              <a:off x="118036" y="138504"/>
              <a:ext cx="518457" cy="515620"/>
            </a:xfrm>
            <a:prstGeom prst="rect">
              <a:avLst/>
            </a:prstGeom>
          </p:spPr>
          <p:txBody>
            <a:bodyPr lIns="0" tIns="0" rIns="0" bIns="0" rtlCol="0" anchor="t">
              <a:spAutoFit/>
            </a:bodyPr>
            <a:lstStyle/>
            <a:p>
              <a:pPr algn="ctr">
                <a:lnSpc>
                  <a:spcPts val="3359"/>
                </a:lnSpc>
              </a:pPr>
              <a:r>
                <a:rPr lang="en-US" sz="2400">
                  <a:solidFill>
                    <a:srgbClr val="FFFFFF"/>
                  </a:solidFill>
                  <a:latin typeface="Now Bold"/>
                </a:rPr>
                <a:t>5</a:t>
              </a:r>
            </a:p>
          </p:txBody>
        </p:sp>
      </p:grpSp>
      <p:grpSp>
        <p:nvGrpSpPr>
          <p:cNvPr id="37" name="Group 37"/>
          <p:cNvGrpSpPr/>
          <p:nvPr/>
        </p:nvGrpSpPr>
        <p:grpSpPr>
          <a:xfrm>
            <a:off x="11963602" y="7658100"/>
            <a:ext cx="4800398" cy="2986511"/>
            <a:chOff x="0" y="0"/>
            <a:chExt cx="5954574" cy="3982015"/>
          </a:xfrm>
        </p:grpSpPr>
        <p:sp>
          <p:nvSpPr>
            <p:cNvPr id="38" name="AutoShape 38"/>
            <p:cNvSpPr/>
            <p:nvPr/>
          </p:nvSpPr>
          <p:spPr>
            <a:xfrm>
              <a:off x="0" y="0"/>
              <a:ext cx="5833317" cy="0"/>
            </a:xfrm>
            <a:prstGeom prst="line">
              <a:avLst/>
            </a:prstGeom>
            <a:ln w="38100" cap="rnd">
              <a:solidFill>
                <a:srgbClr val="000000"/>
              </a:solidFill>
              <a:prstDash val="sysDot"/>
              <a:headEnd type="none" w="sm" len="sm"/>
              <a:tailEnd type="none" w="sm" len="sm"/>
            </a:ln>
          </p:spPr>
        </p:sp>
        <p:sp>
          <p:nvSpPr>
            <p:cNvPr id="39" name="TextBox 39"/>
            <p:cNvSpPr txBox="1"/>
            <p:nvPr/>
          </p:nvSpPr>
          <p:spPr>
            <a:xfrm>
              <a:off x="0" y="518160"/>
              <a:ext cx="5954574" cy="3463855"/>
            </a:xfrm>
            <a:prstGeom prst="rect">
              <a:avLst/>
            </a:prstGeom>
          </p:spPr>
          <p:txBody>
            <a:bodyPr lIns="0" tIns="0" rIns="0" bIns="0" rtlCol="0" anchor="t">
              <a:spAutoFit/>
            </a:bodyPr>
            <a:lstStyle/>
            <a:p>
              <a:pPr>
                <a:lnSpc>
                  <a:spcPts val="3359"/>
                </a:lnSpc>
              </a:pPr>
              <a:r>
                <a:rPr lang="en-US" sz="2400" b="1" dirty="0">
                  <a:solidFill>
                    <a:srgbClr val="1E1E1E"/>
                  </a:solidFill>
                  <a:latin typeface="Now"/>
                </a:rPr>
                <a:t>NAAB and CDCB can block genomic evaluations on bulls when rules are not followed, or fees are not paid</a:t>
              </a:r>
            </a:p>
            <a:p>
              <a:pPr>
                <a:lnSpc>
                  <a:spcPts val="3359"/>
                </a:lnSpc>
              </a:pPr>
              <a:endParaRPr lang="en-US" sz="2400" dirty="0">
                <a:solidFill>
                  <a:srgbClr val="1E1E1E"/>
                </a:solidFill>
                <a:latin typeface="Now"/>
              </a:endParaRPr>
            </a:p>
          </p:txBody>
        </p:sp>
      </p:grpSp>
      <p:grpSp>
        <p:nvGrpSpPr>
          <p:cNvPr id="40" name="Group 40"/>
          <p:cNvGrpSpPr/>
          <p:nvPr/>
        </p:nvGrpSpPr>
        <p:grpSpPr>
          <a:xfrm>
            <a:off x="11963604" y="6895503"/>
            <a:ext cx="565896" cy="565896"/>
            <a:chOff x="0" y="0"/>
            <a:chExt cx="754528" cy="754528"/>
          </a:xfrm>
        </p:grpSpPr>
        <p:grpSp>
          <p:nvGrpSpPr>
            <p:cNvPr id="41" name="Group 41"/>
            <p:cNvGrpSpPr/>
            <p:nvPr/>
          </p:nvGrpSpPr>
          <p:grpSpPr>
            <a:xfrm>
              <a:off x="0" y="0"/>
              <a:ext cx="754528" cy="754528"/>
              <a:chOff x="0" y="0"/>
              <a:chExt cx="6350000" cy="6350000"/>
            </a:xfrm>
          </p:grpSpPr>
          <p:sp>
            <p:nvSpPr>
              <p:cNvPr id="42" name="Freeform 4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3A1B"/>
              </a:solidFill>
            </p:spPr>
          </p:sp>
        </p:grpSp>
        <p:sp>
          <p:nvSpPr>
            <p:cNvPr id="43" name="TextBox 43"/>
            <p:cNvSpPr txBox="1"/>
            <p:nvPr/>
          </p:nvSpPr>
          <p:spPr>
            <a:xfrm>
              <a:off x="118036" y="138504"/>
              <a:ext cx="518457" cy="515620"/>
            </a:xfrm>
            <a:prstGeom prst="rect">
              <a:avLst/>
            </a:prstGeom>
          </p:spPr>
          <p:txBody>
            <a:bodyPr lIns="0" tIns="0" rIns="0" bIns="0" rtlCol="0" anchor="t">
              <a:spAutoFit/>
            </a:bodyPr>
            <a:lstStyle/>
            <a:p>
              <a:pPr algn="ctr">
                <a:lnSpc>
                  <a:spcPts val="3359"/>
                </a:lnSpc>
              </a:pPr>
              <a:r>
                <a:rPr lang="en-US" sz="2400">
                  <a:solidFill>
                    <a:srgbClr val="FFFFFF"/>
                  </a:solidFill>
                  <a:latin typeface="Now Bold"/>
                </a:rPr>
                <a:t>6</a:t>
              </a:r>
            </a:p>
          </p:txBody>
        </p:sp>
      </p:grpSp>
      <p:pic>
        <p:nvPicPr>
          <p:cNvPr id="44" name="Picture 44"/>
          <p:cNvPicPr>
            <a:picLocks noChangeAspect="1"/>
          </p:cNvPicPr>
          <p:nvPr/>
        </p:nvPicPr>
        <p:blipFill>
          <a:blip r:embed="rId2"/>
          <a:srcRect/>
          <a:stretch>
            <a:fillRect/>
          </a:stretch>
        </p:blipFill>
        <p:spPr>
          <a:xfrm>
            <a:off x="623602" y="344709"/>
            <a:ext cx="1088436" cy="986395"/>
          </a:xfrm>
          <a:prstGeom prst="rect">
            <a:avLst/>
          </a:prstGeom>
        </p:spPr>
      </p:pic>
      <p:sp>
        <p:nvSpPr>
          <p:cNvPr id="45" name="TextBox 45"/>
          <p:cNvSpPr txBox="1"/>
          <p:nvPr/>
        </p:nvSpPr>
        <p:spPr>
          <a:xfrm>
            <a:off x="1243825" y="4043682"/>
            <a:ext cx="4124998" cy="3231654"/>
          </a:xfrm>
          <a:prstGeom prst="rect">
            <a:avLst/>
          </a:prstGeom>
        </p:spPr>
        <p:txBody>
          <a:bodyPr lIns="0" tIns="0" rIns="0" bIns="0" rtlCol="0" anchor="t">
            <a:spAutoFit/>
          </a:bodyPr>
          <a:lstStyle/>
          <a:p>
            <a:pPr>
              <a:lnSpc>
                <a:spcPts val="8400"/>
              </a:lnSpc>
            </a:pPr>
            <a:r>
              <a:rPr lang="en-US" sz="7000" dirty="0">
                <a:solidFill>
                  <a:srgbClr val="1E1E1E"/>
                </a:solidFill>
                <a:latin typeface="Now"/>
              </a:rPr>
              <a:t>The rules of the game</a:t>
            </a:r>
          </a:p>
        </p:txBody>
      </p:sp>
      <p:sp>
        <p:nvSpPr>
          <p:cNvPr id="46" name="TextBox 46"/>
          <p:cNvSpPr txBox="1"/>
          <p:nvPr/>
        </p:nvSpPr>
        <p:spPr>
          <a:xfrm>
            <a:off x="1865404" y="607393"/>
            <a:ext cx="3538284" cy="666750"/>
          </a:xfrm>
          <a:prstGeom prst="rect">
            <a:avLst/>
          </a:prstGeom>
        </p:spPr>
        <p:txBody>
          <a:bodyPr lIns="0" tIns="0" rIns="0" bIns="0" rtlCol="0" anchor="t">
            <a:spAutoFit/>
          </a:bodyPr>
          <a:lstStyle/>
          <a:p>
            <a:pPr>
              <a:lnSpc>
                <a:spcPts val="2640"/>
              </a:lnSpc>
            </a:pPr>
            <a:r>
              <a:rPr lang="en-US" sz="2200">
                <a:solidFill>
                  <a:srgbClr val="1E1E1E"/>
                </a:solidFill>
                <a:latin typeface="Now Bold"/>
              </a:rPr>
              <a:t>National Association of Animal Breeders</a:t>
            </a:r>
          </a:p>
        </p:txBody>
      </p:sp>
      <p:sp>
        <p:nvSpPr>
          <p:cNvPr id="47" name="TextBox 47"/>
          <p:cNvSpPr txBox="1"/>
          <p:nvPr/>
        </p:nvSpPr>
        <p:spPr>
          <a:xfrm>
            <a:off x="14211747" y="281812"/>
            <a:ext cx="3538283" cy="602986"/>
          </a:xfrm>
          <a:prstGeom prst="rect">
            <a:avLst/>
          </a:prstGeom>
        </p:spPr>
        <p:txBody>
          <a:bodyPr wrap="square" lIns="0" tIns="0" rIns="0" bIns="0" rtlCol="0" anchor="t">
            <a:spAutoFit/>
          </a:bodyPr>
          <a:lstStyle/>
          <a:p>
            <a:pPr algn="r">
              <a:lnSpc>
                <a:spcPts val="2382"/>
              </a:lnSpc>
            </a:pPr>
            <a:r>
              <a:rPr lang="en-US" sz="1701" dirty="0">
                <a:solidFill>
                  <a:srgbClr val="000000"/>
                </a:solidFill>
                <a:latin typeface="Now"/>
              </a:rPr>
              <a:t>CDCB NOMINATOR WORKSHOP</a:t>
            </a:r>
          </a:p>
          <a:p>
            <a:pPr algn="r">
              <a:lnSpc>
                <a:spcPts val="2382"/>
              </a:lnSpc>
            </a:pPr>
            <a:r>
              <a:rPr lang="en-US" sz="1701" dirty="0">
                <a:solidFill>
                  <a:srgbClr val="000000"/>
                </a:solidFill>
                <a:latin typeface="Now"/>
              </a:rPr>
              <a:t>8 SEPTEMBER</a:t>
            </a:r>
          </a:p>
        </p:txBody>
      </p:sp>
      <p:grpSp>
        <p:nvGrpSpPr>
          <p:cNvPr id="48" name="Group 30">
            <a:extLst>
              <a:ext uri="{FF2B5EF4-FFF2-40B4-BE49-F238E27FC236}">
                <a16:creationId xmlns:a16="http://schemas.microsoft.com/office/drawing/2014/main" id="{E9654C42-050C-F603-50A4-562339C360EF}"/>
              </a:ext>
            </a:extLst>
          </p:cNvPr>
          <p:cNvGrpSpPr/>
          <p:nvPr/>
        </p:nvGrpSpPr>
        <p:grpSpPr>
          <a:xfrm>
            <a:off x="6481772" y="4809157"/>
            <a:ext cx="9856819" cy="1950973"/>
            <a:chOff x="-7309106" y="0"/>
            <a:chExt cx="13142423" cy="2601298"/>
          </a:xfrm>
        </p:grpSpPr>
        <p:sp>
          <p:nvSpPr>
            <p:cNvPr id="49" name="AutoShape 31">
              <a:extLst>
                <a:ext uri="{FF2B5EF4-FFF2-40B4-BE49-F238E27FC236}">
                  <a16:creationId xmlns:a16="http://schemas.microsoft.com/office/drawing/2014/main" id="{B2D5F581-216A-6834-15AF-FEAFBA5A4E98}"/>
                </a:ext>
              </a:extLst>
            </p:cNvPr>
            <p:cNvSpPr/>
            <p:nvPr/>
          </p:nvSpPr>
          <p:spPr>
            <a:xfrm>
              <a:off x="0" y="0"/>
              <a:ext cx="5833317" cy="0"/>
            </a:xfrm>
            <a:prstGeom prst="line">
              <a:avLst/>
            </a:prstGeom>
            <a:ln w="38100" cap="rnd">
              <a:solidFill>
                <a:srgbClr val="000000"/>
              </a:solidFill>
              <a:prstDash val="sysDot"/>
              <a:headEnd type="none" w="sm" len="sm"/>
              <a:tailEnd type="none" w="sm" len="sm"/>
            </a:ln>
          </p:spPr>
        </p:sp>
        <p:sp>
          <p:nvSpPr>
            <p:cNvPr id="50" name="TextBox 32">
              <a:extLst>
                <a:ext uri="{FF2B5EF4-FFF2-40B4-BE49-F238E27FC236}">
                  <a16:creationId xmlns:a16="http://schemas.microsoft.com/office/drawing/2014/main" id="{F9002889-FC45-FB9E-FF5D-000DFBCEF07B}"/>
                </a:ext>
              </a:extLst>
            </p:cNvPr>
            <p:cNvSpPr txBox="1"/>
            <p:nvPr/>
          </p:nvSpPr>
          <p:spPr>
            <a:xfrm>
              <a:off x="-7309106" y="300155"/>
              <a:ext cx="5954574" cy="2301143"/>
            </a:xfrm>
            <a:prstGeom prst="rect">
              <a:avLst/>
            </a:prstGeom>
          </p:spPr>
          <p:txBody>
            <a:bodyPr lIns="0" tIns="0" rIns="0" bIns="0" rtlCol="0" anchor="t">
              <a:spAutoFit/>
            </a:bodyPr>
            <a:lstStyle/>
            <a:p>
              <a:pPr>
                <a:lnSpc>
                  <a:spcPts val="3359"/>
                </a:lnSpc>
              </a:pPr>
              <a:r>
                <a:rPr lang="en-US" sz="2400" dirty="0">
                  <a:solidFill>
                    <a:srgbClr val="1E1E1E"/>
                  </a:solidFill>
                  <a:latin typeface="Now"/>
                </a:rPr>
                <a:t>All bulls with an NAAB code must be reported to NAAB and registered in the NAAB DCR</a:t>
              </a:r>
            </a:p>
          </p:txBody>
        </p:sp>
      </p:grpSp>
      <p:sp>
        <p:nvSpPr>
          <p:cNvPr id="51" name="TextBox 32">
            <a:extLst>
              <a:ext uri="{FF2B5EF4-FFF2-40B4-BE49-F238E27FC236}">
                <a16:creationId xmlns:a16="http://schemas.microsoft.com/office/drawing/2014/main" id="{850BDE9A-0627-060C-B6A2-1FCACD9B8F21}"/>
              </a:ext>
            </a:extLst>
          </p:cNvPr>
          <p:cNvSpPr txBox="1"/>
          <p:nvPr/>
        </p:nvSpPr>
        <p:spPr>
          <a:xfrm>
            <a:off x="6436301" y="8072521"/>
            <a:ext cx="4465931" cy="1725857"/>
          </a:xfrm>
          <a:prstGeom prst="rect">
            <a:avLst/>
          </a:prstGeom>
        </p:spPr>
        <p:txBody>
          <a:bodyPr lIns="0" tIns="0" rIns="0" bIns="0" rtlCol="0" anchor="t">
            <a:spAutoFit/>
          </a:bodyPr>
          <a:lstStyle/>
          <a:p>
            <a:pPr>
              <a:lnSpc>
                <a:spcPts val="3359"/>
              </a:lnSpc>
            </a:pPr>
            <a:r>
              <a:rPr lang="en-US" sz="2400" dirty="0">
                <a:solidFill>
                  <a:srgbClr val="1E1E1E"/>
                </a:solidFill>
                <a:latin typeface="Now"/>
              </a:rPr>
              <a:t>Bulls with an active status and semen release date are invoiced the AI service fee </a:t>
            </a:r>
            <a:r>
              <a:rPr lang="en-US" sz="2400" u="sng" dirty="0">
                <a:solidFill>
                  <a:srgbClr val="1E1E1E"/>
                </a:solidFill>
                <a:latin typeface="Now"/>
              </a:rPr>
              <a:t>following</a:t>
            </a:r>
            <a:r>
              <a:rPr lang="en-US" sz="2400" dirty="0">
                <a:solidFill>
                  <a:srgbClr val="1E1E1E"/>
                </a:solidFill>
                <a:latin typeface="Now"/>
              </a:rPr>
              <a:t> first evaluation</a:t>
            </a:r>
          </a:p>
        </p:txBody>
      </p:sp>
    </p:spTree>
    <p:extLst>
      <p:ext uri="{BB962C8B-B14F-4D97-AF65-F5344CB8AC3E}">
        <p14:creationId xmlns:p14="http://schemas.microsoft.com/office/powerpoint/2010/main" val="3762412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3689" r="2532"/>
          <a:stretch>
            <a:fillRect/>
          </a:stretch>
        </p:blipFill>
        <p:spPr>
          <a:xfrm>
            <a:off x="0" y="0"/>
            <a:ext cx="18288000" cy="10287000"/>
          </a:xfrm>
          <a:prstGeom prst="rect">
            <a:avLst/>
          </a:prstGeom>
        </p:spPr>
      </p:pic>
      <p:sp>
        <p:nvSpPr>
          <p:cNvPr id="3" name="AutoShape 3"/>
          <p:cNvSpPr/>
          <p:nvPr/>
        </p:nvSpPr>
        <p:spPr>
          <a:xfrm>
            <a:off x="469449" y="8343900"/>
            <a:ext cx="16230600" cy="0"/>
          </a:xfrm>
          <a:prstGeom prst="line">
            <a:avLst/>
          </a:prstGeom>
          <a:ln w="28575" cap="rnd">
            <a:solidFill>
              <a:srgbClr val="FFFFFF"/>
            </a:solidFill>
            <a:prstDash val="sysDot"/>
            <a:headEnd type="none" w="sm" len="sm"/>
            <a:tailEnd type="none" w="sm" len="sm"/>
          </a:ln>
        </p:spPr>
      </p:sp>
      <p:sp>
        <p:nvSpPr>
          <p:cNvPr id="4" name="TextBox 4"/>
          <p:cNvSpPr txBox="1"/>
          <p:nvPr/>
        </p:nvSpPr>
        <p:spPr>
          <a:xfrm>
            <a:off x="469449" y="6664829"/>
            <a:ext cx="16446951" cy="3385542"/>
          </a:xfrm>
          <a:prstGeom prst="rect">
            <a:avLst/>
          </a:prstGeom>
        </p:spPr>
        <p:txBody>
          <a:bodyPr wrap="square" lIns="0" tIns="0" rIns="0" bIns="0" rtlCol="0" anchor="t">
            <a:spAutoFit/>
          </a:bodyPr>
          <a:lstStyle/>
          <a:p>
            <a:pPr>
              <a:lnSpc>
                <a:spcPts val="13200"/>
              </a:lnSpc>
            </a:pPr>
            <a:r>
              <a:rPr lang="en-US" sz="11000" dirty="0">
                <a:solidFill>
                  <a:srgbClr val="FFFFFF"/>
                </a:solidFill>
                <a:latin typeface="Now"/>
              </a:rPr>
              <a:t>The NAAB</a:t>
            </a:r>
          </a:p>
          <a:p>
            <a:pPr>
              <a:lnSpc>
                <a:spcPts val="13200"/>
              </a:lnSpc>
            </a:pPr>
            <a:r>
              <a:rPr lang="en-US" sz="11000" dirty="0">
                <a:solidFill>
                  <a:srgbClr val="FFFFFF"/>
                </a:solidFill>
                <a:latin typeface="Now"/>
              </a:rPr>
              <a:t>Dairy Cross Reference</a:t>
            </a:r>
          </a:p>
        </p:txBody>
      </p:sp>
      <p:sp>
        <p:nvSpPr>
          <p:cNvPr id="5" name="TextBox 5"/>
          <p:cNvSpPr txBox="1"/>
          <p:nvPr/>
        </p:nvSpPr>
        <p:spPr>
          <a:xfrm>
            <a:off x="16586655" y="8951595"/>
            <a:ext cx="672645" cy="306705"/>
          </a:xfrm>
          <a:prstGeom prst="rect">
            <a:avLst/>
          </a:prstGeom>
        </p:spPr>
        <p:txBody>
          <a:bodyPr lIns="0" tIns="0" rIns="0" bIns="0" rtlCol="0" anchor="t">
            <a:spAutoFit/>
          </a:bodyPr>
          <a:lstStyle/>
          <a:p>
            <a:pPr algn="r">
              <a:lnSpc>
                <a:spcPts val="2520"/>
              </a:lnSpc>
            </a:pPr>
            <a:r>
              <a:rPr lang="en-US" sz="1800">
                <a:solidFill>
                  <a:srgbClr val="FFFFFF"/>
                </a:solidFill>
                <a:latin typeface="Now"/>
              </a:rPr>
              <a:t>12</a:t>
            </a:r>
          </a:p>
        </p:txBody>
      </p:sp>
      <p:sp>
        <p:nvSpPr>
          <p:cNvPr id="6" name="TextBox 6"/>
          <p:cNvSpPr txBox="1"/>
          <p:nvPr/>
        </p:nvSpPr>
        <p:spPr>
          <a:xfrm>
            <a:off x="2360677" y="1372813"/>
            <a:ext cx="3106097" cy="594834"/>
          </a:xfrm>
          <a:prstGeom prst="rect">
            <a:avLst/>
          </a:prstGeom>
        </p:spPr>
        <p:txBody>
          <a:bodyPr lIns="0" tIns="0" rIns="0" bIns="0" rtlCol="0" anchor="t">
            <a:spAutoFit/>
          </a:bodyPr>
          <a:lstStyle/>
          <a:p>
            <a:pPr>
              <a:lnSpc>
                <a:spcPts val="2317"/>
              </a:lnSpc>
            </a:pPr>
            <a:r>
              <a:rPr lang="en-US" sz="1931">
                <a:solidFill>
                  <a:srgbClr val="FFFFFF"/>
                </a:solidFill>
                <a:latin typeface="Now Bold"/>
              </a:rPr>
              <a:t>National Association of Animal Breeders</a:t>
            </a: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68897"/>
          <a:stretch>
            <a:fillRect/>
          </a:stretch>
        </p:blipFill>
        <p:spPr>
          <a:xfrm>
            <a:off x="469449" y="523405"/>
            <a:ext cx="1624818" cy="1310765"/>
          </a:xfrm>
          <a:prstGeom prst="rect">
            <a:avLst/>
          </a:prstGeom>
        </p:spPr>
      </p:pic>
      <p:sp>
        <p:nvSpPr>
          <p:cNvPr id="8" name="TextBox 8"/>
          <p:cNvSpPr txBox="1"/>
          <p:nvPr/>
        </p:nvSpPr>
        <p:spPr>
          <a:xfrm>
            <a:off x="14249401" y="281812"/>
            <a:ext cx="3500630" cy="602986"/>
          </a:xfrm>
          <a:prstGeom prst="rect">
            <a:avLst/>
          </a:prstGeom>
        </p:spPr>
        <p:txBody>
          <a:bodyPr wrap="square" lIns="0" tIns="0" rIns="0" bIns="0" rtlCol="0" anchor="t">
            <a:spAutoFit/>
          </a:bodyPr>
          <a:lstStyle/>
          <a:p>
            <a:pPr algn="r">
              <a:lnSpc>
                <a:spcPts val="2382"/>
              </a:lnSpc>
            </a:pPr>
            <a:r>
              <a:rPr lang="en-US" sz="1701" dirty="0">
                <a:solidFill>
                  <a:schemeClr val="bg1"/>
                </a:solidFill>
                <a:latin typeface="Now"/>
              </a:rPr>
              <a:t>CDCB NOMINATOR WORKSHOP</a:t>
            </a:r>
          </a:p>
          <a:p>
            <a:pPr algn="r">
              <a:lnSpc>
                <a:spcPts val="2382"/>
              </a:lnSpc>
            </a:pPr>
            <a:r>
              <a:rPr lang="en-US" sz="1701" dirty="0">
                <a:solidFill>
                  <a:schemeClr val="bg1"/>
                </a:solidFill>
                <a:latin typeface="Now"/>
              </a:rPr>
              <a:t>8 SEPTEMBER</a:t>
            </a:r>
          </a:p>
        </p:txBody>
      </p:sp>
    </p:spTree>
    <p:extLst>
      <p:ext uri="{BB962C8B-B14F-4D97-AF65-F5344CB8AC3E}">
        <p14:creationId xmlns:p14="http://schemas.microsoft.com/office/powerpoint/2010/main" val="465835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956254" y="3369991"/>
            <a:ext cx="5329184" cy="1325350"/>
          </a:xfrm>
          <a:prstGeom prst="rect">
            <a:avLst/>
          </a:prstGeom>
          <a:solidFill>
            <a:srgbClr val="2F5F98"/>
          </a:solidFill>
        </p:spPr>
      </p:sp>
      <p:sp>
        <p:nvSpPr>
          <p:cNvPr id="3" name="TextBox 3"/>
          <p:cNvSpPr txBox="1"/>
          <p:nvPr/>
        </p:nvSpPr>
        <p:spPr>
          <a:xfrm>
            <a:off x="1028700" y="2442945"/>
            <a:ext cx="14401349" cy="2124075"/>
          </a:xfrm>
          <a:prstGeom prst="rect">
            <a:avLst/>
          </a:prstGeom>
        </p:spPr>
        <p:txBody>
          <a:bodyPr lIns="0" tIns="0" rIns="0" bIns="0" rtlCol="0" anchor="t">
            <a:spAutoFit/>
          </a:bodyPr>
          <a:lstStyle/>
          <a:p>
            <a:pPr>
              <a:lnSpc>
                <a:spcPts val="8400"/>
              </a:lnSpc>
            </a:pPr>
            <a:r>
              <a:rPr lang="en-US" sz="7000">
                <a:solidFill>
                  <a:srgbClr val="1E1E1E"/>
                </a:solidFill>
                <a:latin typeface="Now"/>
              </a:rPr>
              <a:t>One of the responsibilities of NAAB as regulator is </a:t>
            </a:r>
            <a:r>
              <a:rPr lang="en-US" sz="7000">
                <a:solidFill>
                  <a:srgbClr val="FEFDFC"/>
                </a:solidFill>
                <a:latin typeface="Now Bold"/>
              </a:rPr>
              <a:t>traceability</a:t>
            </a:r>
          </a:p>
        </p:txBody>
      </p:sp>
      <p:grpSp>
        <p:nvGrpSpPr>
          <p:cNvPr id="4" name="Group 4"/>
          <p:cNvGrpSpPr/>
          <p:nvPr/>
        </p:nvGrpSpPr>
        <p:grpSpPr>
          <a:xfrm>
            <a:off x="1028700" y="6721316"/>
            <a:ext cx="4275217" cy="2347036"/>
            <a:chOff x="0" y="0"/>
            <a:chExt cx="5700289" cy="3129381"/>
          </a:xfrm>
        </p:grpSpPr>
        <p:sp>
          <p:nvSpPr>
            <p:cNvPr id="5" name="AutoShape 5"/>
            <p:cNvSpPr/>
            <p:nvPr/>
          </p:nvSpPr>
          <p:spPr>
            <a:xfrm>
              <a:off x="116079" y="0"/>
              <a:ext cx="5584210" cy="0"/>
            </a:xfrm>
            <a:prstGeom prst="line">
              <a:avLst/>
            </a:prstGeom>
            <a:ln w="36473" cap="rnd">
              <a:solidFill>
                <a:srgbClr val="000000"/>
              </a:solidFill>
              <a:prstDash val="sysDot"/>
              <a:headEnd type="none" w="sm" len="sm"/>
              <a:tailEnd type="none" w="sm" len="sm"/>
            </a:ln>
          </p:spPr>
        </p:sp>
        <p:sp>
          <p:nvSpPr>
            <p:cNvPr id="6" name="TextBox 6"/>
            <p:cNvSpPr txBox="1"/>
            <p:nvPr/>
          </p:nvSpPr>
          <p:spPr>
            <a:xfrm>
              <a:off x="0" y="484880"/>
              <a:ext cx="5700289" cy="2644501"/>
            </a:xfrm>
            <a:prstGeom prst="rect">
              <a:avLst/>
            </a:prstGeom>
          </p:spPr>
          <p:txBody>
            <a:bodyPr lIns="0" tIns="0" rIns="0" bIns="0" rtlCol="0" anchor="t">
              <a:spAutoFit/>
            </a:bodyPr>
            <a:lstStyle/>
            <a:p>
              <a:pPr>
                <a:lnSpc>
                  <a:spcPts val="3216"/>
                </a:lnSpc>
              </a:pPr>
              <a:r>
                <a:rPr lang="en-US" sz="2297" dirty="0">
                  <a:solidFill>
                    <a:srgbClr val="1E1E1E"/>
                  </a:solidFill>
                  <a:latin typeface="Now"/>
                </a:rPr>
                <a:t>By the cross-reference databases, on-farm performance data gets linked to the right sire for genetic evaluations</a:t>
              </a:r>
            </a:p>
          </p:txBody>
        </p:sp>
      </p:grpSp>
      <p:sp>
        <p:nvSpPr>
          <p:cNvPr id="7" name="TextBox 7"/>
          <p:cNvSpPr txBox="1"/>
          <p:nvPr/>
        </p:nvSpPr>
        <p:spPr>
          <a:xfrm>
            <a:off x="1894808" y="5928360"/>
            <a:ext cx="3246731" cy="396240"/>
          </a:xfrm>
          <a:prstGeom prst="rect">
            <a:avLst/>
          </a:prstGeom>
        </p:spPr>
        <p:txBody>
          <a:bodyPr lIns="0" tIns="0" rIns="0" bIns="0" rtlCol="0" anchor="t">
            <a:spAutoFit/>
          </a:bodyPr>
          <a:lstStyle/>
          <a:p>
            <a:pPr>
              <a:lnSpc>
                <a:spcPts val="3359"/>
              </a:lnSpc>
            </a:pPr>
            <a:r>
              <a:rPr lang="en-US" sz="2400">
                <a:solidFill>
                  <a:srgbClr val="1E1E1E"/>
                </a:solidFill>
                <a:latin typeface="Now Bold"/>
              </a:rPr>
              <a:t>Link farm to bull </a:t>
            </a:r>
          </a:p>
        </p:txBody>
      </p:sp>
      <p:grpSp>
        <p:nvGrpSpPr>
          <p:cNvPr id="8" name="Group 8"/>
          <p:cNvGrpSpPr/>
          <p:nvPr/>
        </p:nvGrpSpPr>
        <p:grpSpPr>
          <a:xfrm>
            <a:off x="1028700" y="5830253"/>
            <a:ext cx="684304" cy="630555"/>
            <a:chOff x="0" y="0"/>
            <a:chExt cx="912405" cy="840740"/>
          </a:xfrm>
        </p:grpSpPr>
        <p:sp>
          <p:nvSpPr>
            <p:cNvPr id="9" name="AutoShape 9"/>
            <p:cNvSpPr/>
            <p:nvPr/>
          </p:nvSpPr>
          <p:spPr>
            <a:xfrm>
              <a:off x="0" y="0"/>
              <a:ext cx="912405" cy="840740"/>
            </a:xfrm>
            <a:prstGeom prst="rect">
              <a:avLst/>
            </a:prstGeom>
            <a:solidFill>
              <a:srgbClr val="2F5F98"/>
            </a:solidFill>
          </p:spPr>
        </p:sp>
        <p:sp>
          <p:nvSpPr>
            <p:cNvPr id="10" name="TextBox 10"/>
            <p:cNvSpPr txBox="1"/>
            <p:nvPr/>
          </p:nvSpPr>
          <p:spPr>
            <a:xfrm>
              <a:off x="196974" y="143510"/>
              <a:ext cx="518457" cy="515620"/>
            </a:xfrm>
            <a:prstGeom prst="rect">
              <a:avLst/>
            </a:prstGeom>
          </p:spPr>
          <p:txBody>
            <a:bodyPr lIns="0" tIns="0" rIns="0" bIns="0" rtlCol="0" anchor="t">
              <a:spAutoFit/>
            </a:bodyPr>
            <a:lstStyle/>
            <a:p>
              <a:pPr algn="ctr">
                <a:lnSpc>
                  <a:spcPts val="3359"/>
                </a:lnSpc>
              </a:pPr>
              <a:r>
                <a:rPr lang="en-US" sz="2400">
                  <a:solidFill>
                    <a:srgbClr val="FFFFFF"/>
                  </a:solidFill>
                  <a:latin typeface="Now Bold"/>
                </a:rPr>
                <a:t>1</a:t>
              </a:r>
            </a:p>
          </p:txBody>
        </p:sp>
      </p:grpSp>
      <p:grpSp>
        <p:nvGrpSpPr>
          <p:cNvPr id="11" name="Group 11"/>
          <p:cNvGrpSpPr/>
          <p:nvPr/>
        </p:nvGrpSpPr>
        <p:grpSpPr>
          <a:xfrm>
            <a:off x="6911035" y="6705124"/>
            <a:ext cx="4595165" cy="2550494"/>
            <a:chOff x="0" y="0"/>
            <a:chExt cx="6126886" cy="3400659"/>
          </a:xfrm>
        </p:grpSpPr>
        <p:sp>
          <p:nvSpPr>
            <p:cNvPr id="12" name="AutoShape 12"/>
            <p:cNvSpPr/>
            <p:nvPr/>
          </p:nvSpPr>
          <p:spPr>
            <a:xfrm>
              <a:off x="121257" y="0"/>
              <a:ext cx="5833317" cy="0"/>
            </a:xfrm>
            <a:prstGeom prst="line">
              <a:avLst/>
            </a:prstGeom>
            <a:ln w="38100" cap="rnd">
              <a:solidFill>
                <a:srgbClr val="000000"/>
              </a:solidFill>
              <a:prstDash val="sysDot"/>
              <a:headEnd type="none" w="sm" len="sm"/>
              <a:tailEnd type="none" w="sm" len="sm"/>
            </a:ln>
          </p:spPr>
        </p:sp>
        <p:sp>
          <p:nvSpPr>
            <p:cNvPr id="13" name="TextBox 13"/>
            <p:cNvSpPr txBox="1"/>
            <p:nvPr/>
          </p:nvSpPr>
          <p:spPr>
            <a:xfrm>
              <a:off x="0" y="518160"/>
              <a:ext cx="6126886" cy="2882499"/>
            </a:xfrm>
            <a:prstGeom prst="rect">
              <a:avLst/>
            </a:prstGeom>
          </p:spPr>
          <p:txBody>
            <a:bodyPr wrap="square" lIns="0" tIns="0" rIns="0" bIns="0" rtlCol="0" anchor="t">
              <a:spAutoFit/>
            </a:bodyPr>
            <a:lstStyle/>
            <a:p>
              <a:pPr>
                <a:lnSpc>
                  <a:spcPts val="3359"/>
                </a:lnSpc>
              </a:pPr>
              <a:r>
                <a:rPr lang="en-US" sz="2400" dirty="0">
                  <a:solidFill>
                    <a:srgbClr val="1E1E1E"/>
                  </a:solidFill>
                  <a:latin typeface="Now"/>
                </a:rPr>
                <a:t>Exported semen can be traced back to where, when and by whom it was collected. Sire information can be resourced for validation</a:t>
              </a:r>
            </a:p>
          </p:txBody>
        </p:sp>
      </p:grpSp>
      <p:sp>
        <p:nvSpPr>
          <p:cNvPr id="14" name="TextBox 14"/>
          <p:cNvSpPr txBox="1"/>
          <p:nvPr/>
        </p:nvSpPr>
        <p:spPr>
          <a:xfrm>
            <a:off x="7823090" y="5928360"/>
            <a:ext cx="3246731" cy="396240"/>
          </a:xfrm>
          <a:prstGeom prst="rect">
            <a:avLst/>
          </a:prstGeom>
        </p:spPr>
        <p:txBody>
          <a:bodyPr lIns="0" tIns="0" rIns="0" bIns="0" rtlCol="0" anchor="t">
            <a:spAutoFit/>
          </a:bodyPr>
          <a:lstStyle/>
          <a:p>
            <a:pPr>
              <a:lnSpc>
                <a:spcPts val="3359"/>
              </a:lnSpc>
            </a:pPr>
            <a:r>
              <a:rPr lang="en-US" sz="2400">
                <a:solidFill>
                  <a:srgbClr val="1E1E1E"/>
                </a:solidFill>
                <a:latin typeface="Now Bold"/>
              </a:rPr>
              <a:t>Protect trade</a:t>
            </a:r>
          </a:p>
        </p:txBody>
      </p:sp>
      <p:grpSp>
        <p:nvGrpSpPr>
          <p:cNvPr id="15" name="Group 15"/>
          <p:cNvGrpSpPr/>
          <p:nvPr/>
        </p:nvGrpSpPr>
        <p:grpSpPr>
          <a:xfrm>
            <a:off x="6865563" y="5830253"/>
            <a:ext cx="684304" cy="630555"/>
            <a:chOff x="0" y="0"/>
            <a:chExt cx="912405" cy="840740"/>
          </a:xfrm>
        </p:grpSpPr>
        <p:sp>
          <p:nvSpPr>
            <p:cNvPr id="16" name="AutoShape 16"/>
            <p:cNvSpPr/>
            <p:nvPr/>
          </p:nvSpPr>
          <p:spPr>
            <a:xfrm>
              <a:off x="0" y="0"/>
              <a:ext cx="912405" cy="840740"/>
            </a:xfrm>
            <a:prstGeom prst="rect">
              <a:avLst/>
            </a:prstGeom>
            <a:solidFill>
              <a:srgbClr val="2F5F98"/>
            </a:solidFill>
          </p:spPr>
        </p:sp>
        <p:sp>
          <p:nvSpPr>
            <p:cNvPr id="17" name="TextBox 17"/>
            <p:cNvSpPr txBox="1"/>
            <p:nvPr/>
          </p:nvSpPr>
          <p:spPr>
            <a:xfrm>
              <a:off x="196974" y="143510"/>
              <a:ext cx="518457" cy="515620"/>
            </a:xfrm>
            <a:prstGeom prst="rect">
              <a:avLst/>
            </a:prstGeom>
          </p:spPr>
          <p:txBody>
            <a:bodyPr lIns="0" tIns="0" rIns="0" bIns="0" rtlCol="0" anchor="t">
              <a:spAutoFit/>
            </a:bodyPr>
            <a:lstStyle/>
            <a:p>
              <a:pPr algn="ctr">
                <a:lnSpc>
                  <a:spcPts val="3359"/>
                </a:lnSpc>
              </a:pPr>
              <a:r>
                <a:rPr lang="en-US" sz="2400">
                  <a:solidFill>
                    <a:srgbClr val="FFFFFF"/>
                  </a:solidFill>
                  <a:latin typeface="Now Bold"/>
                </a:rPr>
                <a:t>2</a:t>
              </a:r>
            </a:p>
          </p:txBody>
        </p:sp>
      </p:grpSp>
      <p:grpSp>
        <p:nvGrpSpPr>
          <p:cNvPr id="18" name="Group 18"/>
          <p:cNvGrpSpPr/>
          <p:nvPr/>
        </p:nvGrpSpPr>
        <p:grpSpPr>
          <a:xfrm>
            <a:off x="12747898" y="6688931"/>
            <a:ext cx="4465931" cy="2550494"/>
            <a:chOff x="0" y="0"/>
            <a:chExt cx="5954574" cy="3400659"/>
          </a:xfrm>
        </p:grpSpPr>
        <p:sp>
          <p:nvSpPr>
            <p:cNvPr id="19" name="AutoShape 19"/>
            <p:cNvSpPr/>
            <p:nvPr/>
          </p:nvSpPr>
          <p:spPr>
            <a:xfrm>
              <a:off x="121257" y="0"/>
              <a:ext cx="5833317" cy="0"/>
            </a:xfrm>
            <a:prstGeom prst="line">
              <a:avLst/>
            </a:prstGeom>
            <a:ln w="38100" cap="rnd">
              <a:solidFill>
                <a:srgbClr val="000000"/>
              </a:solidFill>
              <a:prstDash val="sysDot"/>
              <a:headEnd type="none" w="sm" len="sm"/>
              <a:tailEnd type="none" w="sm" len="sm"/>
            </a:ln>
          </p:spPr>
        </p:sp>
        <p:sp>
          <p:nvSpPr>
            <p:cNvPr id="20" name="TextBox 20"/>
            <p:cNvSpPr txBox="1"/>
            <p:nvPr/>
          </p:nvSpPr>
          <p:spPr>
            <a:xfrm>
              <a:off x="0" y="518160"/>
              <a:ext cx="5954574" cy="2882499"/>
            </a:xfrm>
            <a:prstGeom prst="rect">
              <a:avLst/>
            </a:prstGeom>
          </p:spPr>
          <p:txBody>
            <a:bodyPr lIns="0" tIns="0" rIns="0" bIns="0" rtlCol="0" anchor="t">
              <a:spAutoFit/>
            </a:bodyPr>
            <a:lstStyle/>
            <a:p>
              <a:pPr>
                <a:lnSpc>
                  <a:spcPts val="3359"/>
                </a:lnSpc>
              </a:pPr>
              <a:r>
                <a:rPr lang="en-US" sz="2400" dirty="0">
                  <a:solidFill>
                    <a:srgbClr val="1E1E1E"/>
                  </a:solidFill>
                  <a:latin typeface="Now"/>
                </a:rPr>
                <a:t>The NAAB uniform code is a key, well-known, identifier of AI bulls with US proofs and is used on industry material in the US and world-wide </a:t>
              </a:r>
            </a:p>
          </p:txBody>
        </p:sp>
      </p:grpSp>
      <p:sp>
        <p:nvSpPr>
          <p:cNvPr id="21" name="TextBox 21"/>
          <p:cNvSpPr txBox="1"/>
          <p:nvPr/>
        </p:nvSpPr>
        <p:spPr>
          <a:xfrm>
            <a:off x="13806684" y="5928360"/>
            <a:ext cx="3246731" cy="396240"/>
          </a:xfrm>
          <a:prstGeom prst="rect">
            <a:avLst/>
          </a:prstGeom>
        </p:spPr>
        <p:txBody>
          <a:bodyPr lIns="0" tIns="0" rIns="0" bIns="0" rtlCol="0" anchor="t">
            <a:spAutoFit/>
          </a:bodyPr>
          <a:lstStyle/>
          <a:p>
            <a:pPr>
              <a:lnSpc>
                <a:spcPts val="3359"/>
              </a:lnSpc>
            </a:pPr>
            <a:r>
              <a:rPr lang="en-US" sz="2400">
                <a:solidFill>
                  <a:srgbClr val="1E1E1E"/>
                </a:solidFill>
                <a:latin typeface="Now Bold"/>
              </a:rPr>
              <a:t>Bull identifier</a:t>
            </a:r>
          </a:p>
        </p:txBody>
      </p:sp>
      <p:grpSp>
        <p:nvGrpSpPr>
          <p:cNvPr id="22" name="Group 22"/>
          <p:cNvGrpSpPr/>
          <p:nvPr/>
        </p:nvGrpSpPr>
        <p:grpSpPr>
          <a:xfrm>
            <a:off x="12793369" y="5830253"/>
            <a:ext cx="684304" cy="630555"/>
            <a:chOff x="0" y="0"/>
            <a:chExt cx="912405" cy="840740"/>
          </a:xfrm>
        </p:grpSpPr>
        <p:sp>
          <p:nvSpPr>
            <p:cNvPr id="23" name="AutoShape 23"/>
            <p:cNvSpPr/>
            <p:nvPr/>
          </p:nvSpPr>
          <p:spPr>
            <a:xfrm>
              <a:off x="0" y="0"/>
              <a:ext cx="912405" cy="840740"/>
            </a:xfrm>
            <a:prstGeom prst="rect">
              <a:avLst/>
            </a:prstGeom>
            <a:solidFill>
              <a:srgbClr val="2F5F98"/>
            </a:solidFill>
          </p:spPr>
        </p:sp>
        <p:sp>
          <p:nvSpPr>
            <p:cNvPr id="24" name="TextBox 24"/>
            <p:cNvSpPr txBox="1"/>
            <p:nvPr/>
          </p:nvSpPr>
          <p:spPr>
            <a:xfrm>
              <a:off x="196974" y="143510"/>
              <a:ext cx="518457" cy="515620"/>
            </a:xfrm>
            <a:prstGeom prst="rect">
              <a:avLst/>
            </a:prstGeom>
          </p:spPr>
          <p:txBody>
            <a:bodyPr lIns="0" tIns="0" rIns="0" bIns="0" rtlCol="0" anchor="t">
              <a:spAutoFit/>
            </a:bodyPr>
            <a:lstStyle/>
            <a:p>
              <a:pPr algn="ctr">
                <a:lnSpc>
                  <a:spcPts val="3359"/>
                </a:lnSpc>
              </a:pPr>
              <a:r>
                <a:rPr lang="en-US" sz="2400">
                  <a:solidFill>
                    <a:srgbClr val="FFFFFF"/>
                  </a:solidFill>
                  <a:latin typeface="Now Bold"/>
                </a:rPr>
                <a:t>3</a:t>
              </a:r>
            </a:p>
          </p:txBody>
        </p:sp>
      </p:grpSp>
      <p:pic>
        <p:nvPicPr>
          <p:cNvPr id="25" name="Picture 25"/>
          <p:cNvPicPr>
            <a:picLocks noChangeAspect="1"/>
          </p:cNvPicPr>
          <p:nvPr/>
        </p:nvPicPr>
        <p:blipFill>
          <a:blip r:embed="rId2"/>
          <a:srcRect/>
          <a:stretch>
            <a:fillRect/>
          </a:stretch>
        </p:blipFill>
        <p:spPr>
          <a:xfrm>
            <a:off x="623602" y="344709"/>
            <a:ext cx="1088436" cy="986395"/>
          </a:xfrm>
          <a:prstGeom prst="rect">
            <a:avLst/>
          </a:prstGeom>
        </p:spPr>
      </p:pic>
      <p:sp>
        <p:nvSpPr>
          <p:cNvPr id="26" name="TextBox 26"/>
          <p:cNvSpPr txBox="1"/>
          <p:nvPr/>
        </p:nvSpPr>
        <p:spPr>
          <a:xfrm>
            <a:off x="1865404" y="607393"/>
            <a:ext cx="3538284" cy="666750"/>
          </a:xfrm>
          <a:prstGeom prst="rect">
            <a:avLst/>
          </a:prstGeom>
        </p:spPr>
        <p:txBody>
          <a:bodyPr lIns="0" tIns="0" rIns="0" bIns="0" rtlCol="0" anchor="t">
            <a:spAutoFit/>
          </a:bodyPr>
          <a:lstStyle/>
          <a:p>
            <a:pPr>
              <a:lnSpc>
                <a:spcPts val="2640"/>
              </a:lnSpc>
            </a:pPr>
            <a:r>
              <a:rPr lang="en-US" sz="2200">
                <a:solidFill>
                  <a:srgbClr val="1E1E1E"/>
                </a:solidFill>
                <a:latin typeface="Now Bold"/>
              </a:rPr>
              <a:t>National Association of Animal Breeders</a:t>
            </a:r>
          </a:p>
        </p:txBody>
      </p:sp>
      <p:sp>
        <p:nvSpPr>
          <p:cNvPr id="27" name="TextBox 27"/>
          <p:cNvSpPr txBox="1"/>
          <p:nvPr/>
        </p:nvSpPr>
        <p:spPr>
          <a:xfrm>
            <a:off x="14211747" y="281812"/>
            <a:ext cx="3538283" cy="602986"/>
          </a:xfrm>
          <a:prstGeom prst="rect">
            <a:avLst/>
          </a:prstGeom>
        </p:spPr>
        <p:txBody>
          <a:bodyPr wrap="square" lIns="0" tIns="0" rIns="0" bIns="0" rtlCol="0" anchor="t">
            <a:spAutoFit/>
          </a:bodyPr>
          <a:lstStyle/>
          <a:p>
            <a:pPr algn="r">
              <a:lnSpc>
                <a:spcPts val="2382"/>
              </a:lnSpc>
            </a:pPr>
            <a:r>
              <a:rPr lang="en-US" sz="1701" dirty="0">
                <a:solidFill>
                  <a:srgbClr val="000000"/>
                </a:solidFill>
                <a:latin typeface="Now"/>
              </a:rPr>
              <a:t>CDCB NOMINATOR WORKSHOP</a:t>
            </a:r>
          </a:p>
          <a:p>
            <a:pPr algn="r">
              <a:lnSpc>
                <a:spcPts val="2382"/>
              </a:lnSpc>
            </a:pPr>
            <a:r>
              <a:rPr lang="en-US" sz="1701" dirty="0">
                <a:solidFill>
                  <a:srgbClr val="000000"/>
                </a:solidFill>
                <a:latin typeface="Now"/>
              </a:rPr>
              <a:t>8 SEPTEMBER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945688"/>
            <a:ext cx="4465931" cy="2032635"/>
            <a:chOff x="0" y="0"/>
            <a:chExt cx="5954574" cy="2710180"/>
          </a:xfrm>
        </p:grpSpPr>
        <p:sp>
          <p:nvSpPr>
            <p:cNvPr id="3" name="AutoShape 3"/>
            <p:cNvSpPr/>
            <p:nvPr/>
          </p:nvSpPr>
          <p:spPr>
            <a:xfrm>
              <a:off x="121257" y="0"/>
              <a:ext cx="5833317" cy="0"/>
            </a:xfrm>
            <a:prstGeom prst="line">
              <a:avLst/>
            </a:prstGeom>
            <a:ln w="38100" cap="rnd">
              <a:solidFill>
                <a:srgbClr val="000000"/>
              </a:solidFill>
              <a:prstDash val="sysDot"/>
              <a:headEnd type="none" w="sm" len="sm"/>
              <a:tailEnd type="none" w="sm" len="sm"/>
            </a:ln>
          </p:spPr>
        </p:sp>
        <p:sp>
          <p:nvSpPr>
            <p:cNvPr id="4" name="TextBox 4"/>
            <p:cNvSpPr txBox="1"/>
            <p:nvPr/>
          </p:nvSpPr>
          <p:spPr>
            <a:xfrm>
              <a:off x="0" y="518160"/>
              <a:ext cx="5954574" cy="2192020"/>
            </a:xfrm>
            <a:prstGeom prst="rect">
              <a:avLst/>
            </a:prstGeom>
          </p:spPr>
          <p:txBody>
            <a:bodyPr lIns="0" tIns="0" rIns="0" bIns="0" rtlCol="0" anchor="t">
              <a:spAutoFit/>
            </a:bodyPr>
            <a:lstStyle/>
            <a:p>
              <a:pPr>
                <a:lnSpc>
                  <a:spcPts val="3359"/>
                </a:lnSpc>
              </a:pPr>
              <a:r>
                <a:rPr lang="en-US" sz="2400">
                  <a:solidFill>
                    <a:srgbClr val="1E1E1E"/>
                  </a:solidFill>
                  <a:latin typeface="Now"/>
                </a:rPr>
                <a:t>3-digit code. Identifies semen marketer and type of semen, can be the same as the stud code</a:t>
              </a:r>
            </a:p>
          </p:txBody>
        </p:sp>
      </p:grpSp>
      <p:grpSp>
        <p:nvGrpSpPr>
          <p:cNvPr id="5" name="Group 5"/>
          <p:cNvGrpSpPr/>
          <p:nvPr/>
        </p:nvGrpSpPr>
        <p:grpSpPr>
          <a:xfrm>
            <a:off x="1028700" y="4054624"/>
            <a:ext cx="684304" cy="630555"/>
            <a:chOff x="0" y="0"/>
            <a:chExt cx="912405" cy="840740"/>
          </a:xfrm>
        </p:grpSpPr>
        <p:sp>
          <p:nvSpPr>
            <p:cNvPr id="6" name="AutoShape 6"/>
            <p:cNvSpPr/>
            <p:nvPr/>
          </p:nvSpPr>
          <p:spPr>
            <a:xfrm>
              <a:off x="0" y="0"/>
              <a:ext cx="912405" cy="840740"/>
            </a:xfrm>
            <a:prstGeom prst="rect">
              <a:avLst/>
            </a:prstGeom>
            <a:solidFill>
              <a:srgbClr val="EB3A1B"/>
            </a:solidFill>
          </p:spPr>
        </p:sp>
        <p:sp>
          <p:nvSpPr>
            <p:cNvPr id="7" name="TextBox 7"/>
            <p:cNvSpPr txBox="1"/>
            <p:nvPr/>
          </p:nvSpPr>
          <p:spPr>
            <a:xfrm>
              <a:off x="196974" y="143510"/>
              <a:ext cx="518457" cy="515620"/>
            </a:xfrm>
            <a:prstGeom prst="rect">
              <a:avLst/>
            </a:prstGeom>
          </p:spPr>
          <p:txBody>
            <a:bodyPr lIns="0" tIns="0" rIns="0" bIns="0" rtlCol="0" anchor="t">
              <a:spAutoFit/>
            </a:bodyPr>
            <a:lstStyle/>
            <a:p>
              <a:pPr algn="ctr">
                <a:lnSpc>
                  <a:spcPts val="3359"/>
                </a:lnSpc>
              </a:pPr>
              <a:r>
                <a:rPr lang="en-US" sz="2400">
                  <a:solidFill>
                    <a:srgbClr val="FFFFFF"/>
                  </a:solidFill>
                  <a:latin typeface="Now Bold"/>
                </a:rPr>
                <a:t>1</a:t>
              </a:r>
            </a:p>
          </p:txBody>
        </p:sp>
      </p:grpSp>
      <p:grpSp>
        <p:nvGrpSpPr>
          <p:cNvPr id="8" name="Group 8"/>
          <p:cNvGrpSpPr/>
          <p:nvPr/>
        </p:nvGrpSpPr>
        <p:grpSpPr>
          <a:xfrm>
            <a:off x="6911035" y="4929495"/>
            <a:ext cx="4465931" cy="775335"/>
            <a:chOff x="0" y="0"/>
            <a:chExt cx="5954574" cy="1033780"/>
          </a:xfrm>
        </p:grpSpPr>
        <p:sp>
          <p:nvSpPr>
            <p:cNvPr id="9" name="AutoShape 9"/>
            <p:cNvSpPr/>
            <p:nvPr/>
          </p:nvSpPr>
          <p:spPr>
            <a:xfrm>
              <a:off x="121257" y="0"/>
              <a:ext cx="5833317" cy="0"/>
            </a:xfrm>
            <a:prstGeom prst="line">
              <a:avLst/>
            </a:prstGeom>
            <a:ln w="38100" cap="rnd">
              <a:solidFill>
                <a:srgbClr val="000000"/>
              </a:solidFill>
              <a:prstDash val="sysDot"/>
              <a:headEnd type="none" w="sm" len="sm"/>
              <a:tailEnd type="none" w="sm" len="sm"/>
            </a:ln>
          </p:spPr>
        </p:sp>
        <p:sp>
          <p:nvSpPr>
            <p:cNvPr id="10" name="TextBox 10"/>
            <p:cNvSpPr txBox="1"/>
            <p:nvPr/>
          </p:nvSpPr>
          <p:spPr>
            <a:xfrm>
              <a:off x="0" y="518160"/>
              <a:ext cx="5954574" cy="515620"/>
            </a:xfrm>
            <a:prstGeom prst="rect">
              <a:avLst/>
            </a:prstGeom>
          </p:spPr>
          <p:txBody>
            <a:bodyPr lIns="0" tIns="0" rIns="0" bIns="0" rtlCol="0" anchor="t">
              <a:spAutoFit/>
            </a:bodyPr>
            <a:lstStyle/>
            <a:p>
              <a:pPr>
                <a:lnSpc>
                  <a:spcPts val="3359"/>
                </a:lnSpc>
              </a:pPr>
              <a:r>
                <a:rPr lang="en-US" sz="2400">
                  <a:solidFill>
                    <a:srgbClr val="1E1E1E"/>
                  </a:solidFill>
                  <a:latin typeface="Now"/>
                </a:rPr>
                <a:t>2-letter Breed Code</a:t>
              </a:r>
            </a:p>
          </p:txBody>
        </p:sp>
      </p:grpSp>
      <p:grpSp>
        <p:nvGrpSpPr>
          <p:cNvPr id="11" name="Group 11"/>
          <p:cNvGrpSpPr/>
          <p:nvPr/>
        </p:nvGrpSpPr>
        <p:grpSpPr>
          <a:xfrm>
            <a:off x="6865563" y="4054624"/>
            <a:ext cx="684304" cy="630555"/>
            <a:chOff x="0" y="0"/>
            <a:chExt cx="912405" cy="840740"/>
          </a:xfrm>
        </p:grpSpPr>
        <p:sp>
          <p:nvSpPr>
            <p:cNvPr id="12" name="AutoShape 12"/>
            <p:cNvSpPr/>
            <p:nvPr/>
          </p:nvSpPr>
          <p:spPr>
            <a:xfrm>
              <a:off x="0" y="0"/>
              <a:ext cx="912405" cy="840740"/>
            </a:xfrm>
            <a:prstGeom prst="rect">
              <a:avLst/>
            </a:prstGeom>
            <a:solidFill>
              <a:srgbClr val="EB3A1B"/>
            </a:solidFill>
          </p:spPr>
        </p:sp>
        <p:sp>
          <p:nvSpPr>
            <p:cNvPr id="13" name="TextBox 13"/>
            <p:cNvSpPr txBox="1"/>
            <p:nvPr/>
          </p:nvSpPr>
          <p:spPr>
            <a:xfrm>
              <a:off x="196974" y="143510"/>
              <a:ext cx="518457" cy="515620"/>
            </a:xfrm>
            <a:prstGeom prst="rect">
              <a:avLst/>
            </a:prstGeom>
          </p:spPr>
          <p:txBody>
            <a:bodyPr lIns="0" tIns="0" rIns="0" bIns="0" rtlCol="0" anchor="t">
              <a:spAutoFit/>
            </a:bodyPr>
            <a:lstStyle/>
            <a:p>
              <a:pPr algn="ctr">
                <a:lnSpc>
                  <a:spcPts val="3359"/>
                </a:lnSpc>
              </a:pPr>
              <a:r>
                <a:rPr lang="en-US" sz="2400">
                  <a:solidFill>
                    <a:srgbClr val="FFFFFF"/>
                  </a:solidFill>
                  <a:latin typeface="Now Bold"/>
                </a:rPr>
                <a:t>2</a:t>
              </a:r>
            </a:p>
          </p:txBody>
        </p:sp>
      </p:grpSp>
      <p:grpSp>
        <p:nvGrpSpPr>
          <p:cNvPr id="14" name="Group 14"/>
          <p:cNvGrpSpPr/>
          <p:nvPr/>
        </p:nvGrpSpPr>
        <p:grpSpPr>
          <a:xfrm>
            <a:off x="12747898" y="4913303"/>
            <a:ext cx="4465931" cy="775335"/>
            <a:chOff x="0" y="0"/>
            <a:chExt cx="5954574" cy="1033780"/>
          </a:xfrm>
        </p:grpSpPr>
        <p:sp>
          <p:nvSpPr>
            <p:cNvPr id="15" name="AutoShape 15"/>
            <p:cNvSpPr/>
            <p:nvPr/>
          </p:nvSpPr>
          <p:spPr>
            <a:xfrm>
              <a:off x="121257" y="0"/>
              <a:ext cx="5833317" cy="0"/>
            </a:xfrm>
            <a:prstGeom prst="line">
              <a:avLst/>
            </a:prstGeom>
            <a:ln w="38100" cap="rnd">
              <a:solidFill>
                <a:srgbClr val="000000"/>
              </a:solidFill>
              <a:prstDash val="sysDot"/>
              <a:headEnd type="none" w="sm" len="sm"/>
              <a:tailEnd type="none" w="sm" len="sm"/>
            </a:ln>
          </p:spPr>
        </p:sp>
        <p:sp>
          <p:nvSpPr>
            <p:cNvPr id="16" name="TextBox 16"/>
            <p:cNvSpPr txBox="1"/>
            <p:nvPr/>
          </p:nvSpPr>
          <p:spPr>
            <a:xfrm>
              <a:off x="0" y="518160"/>
              <a:ext cx="5954574" cy="515620"/>
            </a:xfrm>
            <a:prstGeom prst="rect">
              <a:avLst/>
            </a:prstGeom>
          </p:spPr>
          <p:txBody>
            <a:bodyPr lIns="0" tIns="0" rIns="0" bIns="0" rtlCol="0" anchor="t">
              <a:spAutoFit/>
            </a:bodyPr>
            <a:lstStyle/>
            <a:p>
              <a:pPr>
                <a:lnSpc>
                  <a:spcPts val="3359"/>
                </a:lnSpc>
              </a:pPr>
              <a:r>
                <a:rPr lang="en-US" sz="2400">
                  <a:solidFill>
                    <a:srgbClr val="1E1E1E"/>
                  </a:solidFill>
                  <a:latin typeface="Now"/>
                </a:rPr>
                <a:t>5-digit Bull Specific Number</a:t>
              </a:r>
            </a:p>
          </p:txBody>
        </p:sp>
      </p:grpSp>
      <p:grpSp>
        <p:nvGrpSpPr>
          <p:cNvPr id="17" name="Group 17"/>
          <p:cNvGrpSpPr/>
          <p:nvPr/>
        </p:nvGrpSpPr>
        <p:grpSpPr>
          <a:xfrm>
            <a:off x="12793369" y="4054624"/>
            <a:ext cx="684304" cy="630555"/>
            <a:chOff x="0" y="0"/>
            <a:chExt cx="912405" cy="840740"/>
          </a:xfrm>
        </p:grpSpPr>
        <p:sp>
          <p:nvSpPr>
            <p:cNvPr id="18" name="AutoShape 18"/>
            <p:cNvSpPr/>
            <p:nvPr/>
          </p:nvSpPr>
          <p:spPr>
            <a:xfrm>
              <a:off x="0" y="0"/>
              <a:ext cx="912405" cy="840740"/>
            </a:xfrm>
            <a:prstGeom prst="rect">
              <a:avLst/>
            </a:prstGeom>
            <a:solidFill>
              <a:srgbClr val="EB3A1B"/>
            </a:solidFill>
          </p:spPr>
        </p:sp>
        <p:sp>
          <p:nvSpPr>
            <p:cNvPr id="19" name="TextBox 19"/>
            <p:cNvSpPr txBox="1"/>
            <p:nvPr/>
          </p:nvSpPr>
          <p:spPr>
            <a:xfrm>
              <a:off x="196974" y="143510"/>
              <a:ext cx="518457" cy="515620"/>
            </a:xfrm>
            <a:prstGeom prst="rect">
              <a:avLst/>
            </a:prstGeom>
          </p:spPr>
          <p:txBody>
            <a:bodyPr lIns="0" tIns="0" rIns="0" bIns="0" rtlCol="0" anchor="t">
              <a:spAutoFit/>
            </a:bodyPr>
            <a:lstStyle/>
            <a:p>
              <a:pPr algn="ctr">
                <a:lnSpc>
                  <a:spcPts val="3359"/>
                </a:lnSpc>
              </a:pPr>
              <a:r>
                <a:rPr lang="en-US" sz="2400">
                  <a:solidFill>
                    <a:srgbClr val="FFFFFF"/>
                  </a:solidFill>
                  <a:latin typeface="Now Bold"/>
                </a:rPr>
                <a:t>3</a:t>
              </a:r>
            </a:p>
          </p:txBody>
        </p:sp>
      </p:grpSp>
      <p:pic>
        <p:nvPicPr>
          <p:cNvPr id="20" name="Picture 2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774956" y="4913303"/>
            <a:ext cx="770288" cy="770288"/>
          </a:xfrm>
          <a:prstGeom prst="rect">
            <a:avLst/>
          </a:prstGeom>
        </p:spPr>
      </p:pic>
      <p:sp>
        <p:nvSpPr>
          <p:cNvPr id="21" name="TextBox 21"/>
          <p:cNvSpPr txBox="1"/>
          <p:nvPr/>
        </p:nvSpPr>
        <p:spPr>
          <a:xfrm>
            <a:off x="2247900" y="4152732"/>
            <a:ext cx="3246731" cy="396240"/>
          </a:xfrm>
          <a:prstGeom prst="rect">
            <a:avLst/>
          </a:prstGeom>
        </p:spPr>
        <p:txBody>
          <a:bodyPr lIns="0" tIns="0" rIns="0" bIns="0" rtlCol="0" anchor="t">
            <a:spAutoFit/>
          </a:bodyPr>
          <a:lstStyle/>
          <a:p>
            <a:pPr>
              <a:lnSpc>
                <a:spcPts val="3359"/>
              </a:lnSpc>
            </a:pPr>
            <a:r>
              <a:rPr lang="en-US" sz="2400">
                <a:solidFill>
                  <a:srgbClr val="1E1E1E"/>
                </a:solidFill>
                <a:latin typeface="Now Bold"/>
              </a:rPr>
              <a:t>Marketing code</a:t>
            </a:r>
          </a:p>
        </p:txBody>
      </p:sp>
      <p:sp>
        <p:nvSpPr>
          <p:cNvPr id="22" name="TextBox 22"/>
          <p:cNvSpPr txBox="1"/>
          <p:nvPr/>
        </p:nvSpPr>
        <p:spPr>
          <a:xfrm>
            <a:off x="8084763" y="4152732"/>
            <a:ext cx="3246731" cy="396240"/>
          </a:xfrm>
          <a:prstGeom prst="rect">
            <a:avLst/>
          </a:prstGeom>
        </p:spPr>
        <p:txBody>
          <a:bodyPr lIns="0" tIns="0" rIns="0" bIns="0" rtlCol="0" anchor="t">
            <a:spAutoFit/>
          </a:bodyPr>
          <a:lstStyle/>
          <a:p>
            <a:pPr>
              <a:lnSpc>
                <a:spcPts val="3359"/>
              </a:lnSpc>
            </a:pPr>
            <a:r>
              <a:rPr lang="en-US" sz="2400">
                <a:solidFill>
                  <a:srgbClr val="1E1E1E"/>
                </a:solidFill>
                <a:latin typeface="Now Bold"/>
              </a:rPr>
              <a:t>Breed Code</a:t>
            </a:r>
          </a:p>
        </p:txBody>
      </p:sp>
      <p:sp>
        <p:nvSpPr>
          <p:cNvPr id="23" name="TextBox 23"/>
          <p:cNvSpPr txBox="1"/>
          <p:nvPr/>
        </p:nvSpPr>
        <p:spPr>
          <a:xfrm>
            <a:off x="14012569" y="4152732"/>
            <a:ext cx="3246731" cy="396240"/>
          </a:xfrm>
          <a:prstGeom prst="rect">
            <a:avLst/>
          </a:prstGeom>
        </p:spPr>
        <p:txBody>
          <a:bodyPr lIns="0" tIns="0" rIns="0" bIns="0" rtlCol="0" anchor="t">
            <a:spAutoFit/>
          </a:bodyPr>
          <a:lstStyle/>
          <a:p>
            <a:pPr>
              <a:lnSpc>
                <a:spcPts val="3359"/>
              </a:lnSpc>
            </a:pPr>
            <a:r>
              <a:rPr lang="en-US" sz="2400">
                <a:solidFill>
                  <a:srgbClr val="1E1E1E"/>
                </a:solidFill>
                <a:latin typeface="Now Bold"/>
              </a:rPr>
              <a:t>Bull ID number</a:t>
            </a:r>
          </a:p>
        </p:txBody>
      </p:sp>
      <p:sp>
        <p:nvSpPr>
          <p:cNvPr id="24" name="TextBox 24"/>
          <p:cNvSpPr txBox="1"/>
          <p:nvPr/>
        </p:nvSpPr>
        <p:spPr>
          <a:xfrm>
            <a:off x="3503709" y="1940074"/>
            <a:ext cx="16470724" cy="1009650"/>
          </a:xfrm>
          <a:prstGeom prst="rect">
            <a:avLst/>
          </a:prstGeom>
        </p:spPr>
        <p:txBody>
          <a:bodyPr lIns="0" tIns="0" rIns="0" bIns="0" rtlCol="0" anchor="t">
            <a:spAutoFit/>
          </a:bodyPr>
          <a:lstStyle/>
          <a:p>
            <a:pPr>
              <a:lnSpc>
                <a:spcPts val="7920"/>
              </a:lnSpc>
            </a:pPr>
            <a:r>
              <a:rPr lang="en-US" sz="6600">
                <a:solidFill>
                  <a:srgbClr val="1E1E1E"/>
                </a:solidFill>
                <a:latin typeface="Now"/>
              </a:rPr>
              <a:t>The NAAB Uniform Code</a:t>
            </a:r>
          </a:p>
        </p:txBody>
      </p:sp>
      <p:pic>
        <p:nvPicPr>
          <p:cNvPr id="25" name="Picture 2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653190" y="4913303"/>
            <a:ext cx="770288" cy="770288"/>
          </a:xfrm>
          <a:prstGeom prst="rect">
            <a:avLst/>
          </a:prstGeom>
        </p:spPr>
      </p:pic>
      <p:sp>
        <p:nvSpPr>
          <p:cNvPr id="26" name="TextBox 26"/>
          <p:cNvSpPr txBox="1"/>
          <p:nvPr/>
        </p:nvSpPr>
        <p:spPr>
          <a:xfrm>
            <a:off x="2379117" y="7528649"/>
            <a:ext cx="3246731" cy="1203325"/>
          </a:xfrm>
          <a:prstGeom prst="rect">
            <a:avLst/>
          </a:prstGeom>
        </p:spPr>
        <p:txBody>
          <a:bodyPr lIns="0" tIns="0" rIns="0" bIns="0" rtlCol="0" anchor="t">
            <a:spAutoFit/>
          </a:bodyPr>
          <a:lstStyle/>
          <a:p>
            <a:pPr>
              <a:lnSpc>
                <a:spcPts val="9799"/>
              </a:lnSpc>
            </a:pPr>
            <a:r>
              <a:rPr lang="en-US" sz="6999">
                <a:solidFill>
                  <a:srgbClr val="1E1E1E"/>
                </a:solidFill>
                <a:latin typeface="Now Bold"/>
              </a:rPr>
              <a:t>029</a:t>
            </a:r>
          </a:p>
        </p:txBody>
      </p:sp>
      <p:sp>
        <p:nvSpPr>
          <p:cNvPr id="27" name="TextBox 27"/>
          <p:cNvSpPr txBox="1"/>
          <p:nvPr/>
        </p:nvSpPr>
        <p:spPr>
          <a:xfrm>
            <a:off x="8084763" y="7528649"/>
            <a:ext cx="3246731" cy="1203325"/>
          </a:xfrm>
          <a:prstGeom prst="rect">
            <a:avLst/>
          </a:prstGeom>
        </p:spPr>
        <p:txBody>
          <a:bodyPr lIns="0" tIns="0" rIns="0" bIns="0" rtlCol="0" anchor="t">
            <a:spAutoFit/>
          </a:bodyPr>
          <a:lstStyle/>
          <a:p>
            <a:pPr>
              <a:lnSpc>
                <a:spcPts val="9799"/>
              </a:lnSpc>
            </a:pPr>
            <a:r>
              <a:rPr lang="en-US" sz="6999" dirty="0">
                <a:solidFill>
                  <a:srgbClr val="1E1E1E"/>
                </a:solidFill>
                <a:latin typeface="Now Bold"/>
              </a:rPr>
              <a:t>HO</a:t>
            </a:r>
          </a:p>
        </p:txBody>
      </p:sp>
      <p:sp>
        <p:nvSpPr>
          <p:cNvPr id="28" name="TextBox 28"/>
          <p:cNvSpPr txBox="1"/>
          <p:nvPr/>
        </p:nvSpPr>
        <p:spPr>
          <a:xfrm>
            <a:off x="13357498" y="7528649"/>
            <a:ext cx="3246731" cy="1203325"/>
          </a:xfrm>
          <a:prstGeom prst="rect">
            <a:avLst/>
          </a:prstGeom>
        </p:spPr>
        <p:txBody>
          <a:bodyPr lIns="0" tIns="0" rIns="0" bIns="0" rtlCol="0" anchor="t">
            <a:spAutoFit/>
          </a:bodyPr>
          <a:lstStyle/>
          <a:p>
            <a:pPr>
              <a:lnSpc>
                <a:spcPts val="9799"/>
              </a:lnSpc>
            </a:pPr>
            <a:r>
              <a:rPr lang="en-US" sz="6999">
                <a:solidFill>
                  <a:srgbClr val="1E1E1E"/>
                </a:solidFill>
                <a:latin typeface="Now Bold"/>
              </a:rPr>
              <a:t>01234</a:t>
            </a:r>
          </a:p>
        </p:txBody>
      </p:sp>
      <p:sp>
        <p:nvSpPr>
          <p:cNvPr id="29" name="TextBox 29"/>
          <p:cNvSpPr txBox="1"/>
          <p:nvPr/>
        </p:nvSpPr>
        <p:spPr>
          <a:xfrm>
            <a:off x="14249401" y="281812"/>
            <a:ext cx="3500630" cy="602986"/>
          </a:xfrm>
          <a:prstGeom prst="rect">
            <a:avLst/>
          </a:prstGeom>
        </p:spPr>
        <p:txBody>
          <a:bodyPr wrap="square" lIns="0" tIns="0" rIns="0" bIns="0" rtlCol="0" anchor="t">
            <a:spAutoFit/>
          </a:bodyPr>
          <a:lstStyle/>
          <a:p>
            <a:pPr algn="r">
              <a:lnSpc>
                <a:spcPts val="2382"/>
              </a:lnSpc>
            </a:pPr>
            <a:r>
              <a:rPr lang="en-US" sz="1701" dirty="0">
                <a:solidFill>
                  <a:srgbClr val="000000"/>
                </a:solidFill>
                <a:latin typeface="Now"/>
              </a:rPr>
              <a:t>CDCB NOMINATOR WORKSHOP</a:t>
            </a:r>
          </a:p>
          <a:p>
            <a:pPr algn="r">
              <a:lnSpc>
                <a:spcPts val="2382"/>
              </a:lnSpc>
            </a:pPr>
            <a:r>
              <a:rPr lang="en-US" sz="1701" dirty="0">
                <a:solidFill>
                  <a:srgbClr val="000000"/>
                </a:solidFill>
                <a:latin typeface="Now"/>
              </a:rPr>
              <a:t>8 SEPTEMBER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2" name="TextBox 2"/>
          <p:cNvSpPr txBox="1"/>
          <p:nvPr/>
        </p:nvSpPr>
        <p:spPr>
          <a:xfrm>
            <a:off x="1143182" y="3262140"/>
            <a:ext cx="6251705" cy="2114550"/>
          </a:xfrm>
          <a:prstGeom prst="rect">
            <a:avLst/>
          </a:prstGeom>
        </p:spPr>
        <p:txBody>
          <a:bodyPr lIns="0" tIns="0" rIns="0" bIns="0" rtlCol="0" anchor="t">
            <a:spAutoFit/>
          </a:bodyPr>
          <a:lstStyle/>
          <a:p>
            <a:pPr>
              <a:lnSpc>
                <a:spcPts val="8400"/>
              </a:lnSpc>
            </a:pPr>
            <a:r>
              <a:rPr lang="en-US" sz="7000">
                <a:solidFill>
                  <a:srgbClr val="FFFFFF"/>
                </a:solidFill>
                <a:latin typeface="Now"/>
              </a:rPr>
              <a:t>The NAAB Uniform Code</a:t>
            </a:r>
          </a:p>
        </p:txBody>
      </p:sp>
      <p:sp>
        <p:nvSpPr>
          <p:cNvPr id="3" name="TextBox 3"/>
          <p:cNvSpPr txBox="1"/>
          <p:nvPr/>
        </p:nvSpPr>
        <p:spPr>
          <a:xfrm>
            <a:off x="9776070" y="3305916"/>
            <a:ext cx="7483230" cy="815340"/>
          </a:xfrm>
          <a:prstGeom prst="rect">
            <a:avLst/>
          </a:prstGeom>
        </p:spPr>
        <p:txBody>
          <a:bodyPr lIns="0" tIns="0" rIns="0" bIns="0" rtlCol="0" anchor="t">
            <a:spAutoFit/>
          </a:bodyPr>
          <a:lstStyle/>
          <a:p>
            <a:pPr>
              <a:lnSpc>
                <a:spcPts val="3359"/>
              </a:lnSpc>
            </a:pPr>
            <a:r>
              <a:rPr lang="en-US" sz="2400" dirty="0">
                <a:solidFill>
                  <a:srgbClr val="FFFFFF"/>
                </a:solidFill>
                <a:latin typeface="Now"/>
              </a:rPr>
              <a:t>Is </a:t>
            </a:r>
            <a:r>
              <a:rPr lang="en-US" sz="2400" u="sng" dirty="0">
                <a:solidFill>
                  <a:srgbClr val="FF1616"/>
                </a:solidFill>
                <a:latin typeface="Now"/>
              </a:rPr>
              <a:t>essential</a:t>
            </a:r>
            <a:r>
              <a:rPr lang="en-US" sz="2400" dirty="0">
                <a:solidFill>
                  <a:srgbClr val="FFFFFF"/>
                </a:solidFill>
                <a:latin typeface="Now"/>
              </a:rPr>
              <a:t> for traceability of semen and for linking performance data to genetic evaluations</a:t>
            </a:r>
          </a:p>
        </p:txBody>
      </p:sp>
      <p:sp>
        <p:nvSpPr>
          <p:cNvPr id="4" name="TextBox 4"/>
          <p:cNvSpPr txBox="1"/>
          <p:nvPr/>
        </p:nvSpPr>
        <p:spPr>
          <a:xfrm>
            <a:off x="9776070" y="5582040"/>
            <a:ext cx="7483230" cy="1289840"/>
          </a:xfrm>
          <a:prstGeom prst="rect">
            <a:avLst/>
          </a:prstGeom>
        </p:spPr>
        <p:txBody>
          <a:bodyPr lIns="0" tIns="0" rIns="0" bIns="0" rtlCol="0" anchor="t">
            <a:spAutoFit/>
          </a:bodyPr>
          <a:lstStyle/>
          <a:p>
            <a:pPr>
              <a:lnSpc>
                <a:spcPts val="3359"/>
              </a:lnSpc>
            </a:pPr>
            <a:r>
              <a:rPr lang="en-US" sz="2400" dirty="0">
                <a:solidFill>
                  <a:srgbClr val="FFFFFF"/>
                </a:solidFill>
                <a:latin typeface="Now"/>
              </a:rPr>
              <a:t>Is called many things - cane codes, sire codes - but is </a:t>
            </a:r>
            <a:r>
              <a:rPr lang="en-US" sz="2400" u="sng" dirty="0">
                <a:solidFill>
                  <a:srgbClr val="FF1616"/>
                </a:solidFill>
                <a:latin typeface="Now"/>
              </a:rPr>
              <a:t>owned by NAAB</a:t>
            </a:r>
            <a:r>
              <a:rPr lang="en-US" sz="2400" dirty="0">
                <a:solidFill>
                  <a:srgbClr val="FFFFFF"/>
                </a:solidFill>
                <a:latin typeface="Now"/>
              </a:rPr>
              <a:t> and should be referred to as the NAAB Uniform Code</a:t>
            </a:r>
          </a:p>
        </p:txBody>
      </p:sp>
      <p:sp>
        <p:nvSpPr>
          <p:cNvPr id="5" name="TextBox 5"/>
          <p:cNvSpPr txBox="1"/>
          <p:nvPr/>
        </p:nvSpPr>
        <p:spPr>
          <a:xfrm>
            <a:off x="9776070" y="7858164"/>
            <a:ext cx="7483230" cy="1234440"/>
          </a:xfrm>
          <a:prstGeom prst="rect">
            <a:avLst/>
          </a:prstGeom>
        </p:spPr>
        <p:txBody>
          <a:bodyPr lIns="0" tIns="0" rIns="0" bIns="0" rtlCol="0" anchor="t">
            <a:spAutoFit/>
          </a:bodyPr>
          <a:lstStyle/>
          <a:p>
            <a:pPr>
              <a:lnSpc>
                <a:spcPts val="3359"/>
              </a:lnSpc>
            </a:pPr>
            <a:r>
              <a:rPr lang="en-US" sz="2400">
                <a:solidFill>
                  <a:srgbClr val="FFFFFF"/>
                </a:solidFill>
                <a:latin typeface="Now"/>
              </a:rPr>
              <a:t>Is </a:t>
            </a:r>
            <a:r>
              <a:rPr lang="en-US" sz="2400" u="sng">
                <a:solidFill>
                  <a:srgbClr val="FF1616"/>
                </a:solidFill>
                <a:latin typeface="Now"/>
              </a:rPr>
              <a:t>mandatory to report</a:t>
            </a:r>
            <a:r>
              <a:rPr lang="en-US" sz="2400">
                <a:solidFill>
                  <a:srgbClr val="FFFFFF"/>
                </a:solidFill>
                <a:latin typeface="Now"/>
              </a:rPr>
              <a:t> to NAAB so traceability can be ensured. Unknown NAAB codes on semen means semen cannot be deemed secure</a:t>
            </a:r>
          </a:p>
        </p:txBody>
      </p:sp>
      <p:sp>
        <p:nvSpPr>
          <p:cNvPr id="6" name="AutoShape 6"/>
          <p:cNvSpPr/>
          <p:nvPr/>
        </p:nvSpPr>
        <p:spPr>
          <a:xfrm rot="5400000">
            <a:off x="8379181" y="3969808"/>
            <a:ext cx="1443912" cy="0"/>
          </a:xfrm>
          <a:prstGeom prst="line">
            <a:avLst/>
          </a:prstGeom>
          <a:ln w="28575" cap="rnd">
            <a:solidFill>
              <a:srgbClr val="FFFFFF"/>
            </a:solidFill>
            <a:prstDash val="sysDot"/>
            <a:headEnd type="none" w="sm" len="sm"/>
            <a:tailEnd type="none" w="sm" len="sm"/>
          </a:ln>
        </p:spPr>
      </p:sp>
      <p:sp>
        <p:nvSpPr>
          <p:cNvPr id="7" name="AutoShape 7"/>
          <p:cNvSpPr/>
          <p:nvPr/>
        </p:nvSpPr>
        <p:spPr>
          <a:xfrm rot="5400000">
            <a:off x="8379181" y="6245932"/>
            <a:ext cx="1443912" cy="0"/>
          </a:xfrm>
          <a:prstGeom prst="line">
            <a:avLst/>
          </a:prstGeom>
          <a:ln w="28575" cap="rnd">
            <a:solidFill>
              <a:srgbClr val="FFFFFF"/>
            </a:solidFill>
            <a:prstDash val="sysDot"/>
            <a:headEnd type="none" w="sm" len="sm"/>
            <a:tailEnd type="none" w="sm" len="sm"/>
          </a:ln>
        </p:spPr>
      </p:sp>
      <p:sp>
        <p:nvSpPr>
          <p:cNvPr id="8" name="AutoShape 8"/>
          <p:cNvSpPr/>
          <p:nvPr/>
        </p:nvSpPr>
        <p:spPr>
          <a:xfrm rot="5400000">
            <a:off x="8379181" y="8522056"/>
            <a:ext cx="1443912" cy="0"/>
          </a:xfrm>
          <a:prstGeom prst="line">
            <a:avLst/>
          </a:prstGeom>
          <a:ln w="28575" cap="rnd">
            <a:solidFill>
              <a:srgbClr val="FFFFFF"/>
            </a:solidFill>
            <a:prstDash val="sysDot"/>
            <a:headEnd type="none" w="sm" len="sm"/>
            <a:tailEnd type="none" w="sm" len="sm"/>
          </a:ln>
        </p:spPr>
      </p:sp>
      <p:sp>
        <p:nvSpPr>
          <p:cNvPr id="10" name="TextBox 10"/>
          <p:cNvSpPr txBox="1"/>
          <p:nvPr/>
        </p:nvSpPr>
        <p:spPr>
          <a:xfrm>
            <a:off x="1865404" y="607393"/>
            <a:ext cx="3538284" cy="666750"/>
          </a:xfrm>
          <a:prstGeom prst="rect">
            <a:avLst/>
          </a:prstGeom>
        </p:spPr>
        <p:txBody>
          <a:bodyPr lIns="0" tIns="0" rIns="0" bIns="0" rtlCol="0" anchor="t">
            <a:spAutoFit/>
          </a:bodyPr>
          <a:lstStyle/>
          <a:p>
            <a:pPr>
              <a:lnSpc>
                <a:spcPts val="2640"/>
              </a:lnSpc>
            </a:pPr>
            <a:r>
              <a:rPr lang="en-US" sz="2200">
                <a:solidFill>
                  <a:srgbClr val="FEFDFC"/>
                </a:solidFill>
                <a:latin typeface="Now Bold"/>
              </a:rPr>
              <a:t>National Association of Animal Breeders</a:t>
            </a: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68897"/>
          <a:stretch>
            <a:fillRect/>
          </a:stretch>
        </p:blipFill>
        <p:spPr>
          <a:xfrm>
            <a:off x="666622" y="420543"/>
            <a:ext cx="1034723" cy="834727"/>
          </a:xfrm>
          <a:prstGeom prst="rect">
            <a:avLst/>
          </a:prstGeom>
        </p:spPr>
      </p:pic>
      <p:sp>
        <p:nvSpPr>
          <p:cNvPr id="12" name="TextBox 12"/>
          <p:cNvSpPr txBox="1"/>
          <p:nvPr/>
        </p:nvSpPr>
        <p:spPr>
          <a:xfrm>
            <a:off x="14211747" y="281812"/>
            <a:ext cx="3538283" cy="602986"/>
          </a:xfrm>
          <a:prstGeom prst="rect">
            <a:avLst/>
          </a:prstGeom>
        </p:spPr>
        <p:txBody>
          <a:bodyPr wrap="square" lIns="0" tIns="0" rIns="0" bIns="0" rtlCol="0" anchor="t">
            <a:spAutoFit/>
          </a:bodyPr>
          <a:lstStyle/>
          <a:p>
            <a:pPr algn="r">
              <a:lnSpc>
                <a:spcPts val="2382"/>
              </a:lnSpc>
            </a:pPr>
            <a:r>
              <a:rPr lang="en-US" sz="1701" dirty="0">
                <a:solidFill>
                  <a:schemeClr val="bg1"/>
                </a:solidFill>
                <a:latin typeface="Now"/>
              </a:rPr>
              <a:t>CDCB NOMINATOR WORKSHOP</a:t>
            </a:r>
          </a:p>
          <a:p>
            <a:pPr algn="r">
              <a:lnSpc>
                <a:spcPts val="2382"/>
              </a:lnSpc>
            </a:pPr>
            <a:r>
              <a:rPr lang="en-US" sz="1701" dirty="0">
                <a:solidFill>
                  <a:schemeClr val="bg1"/>
                </a:solidFill>
                <a:latin typeface="Now"/>
              </a:rPr>
              <a:t>8 SEPTEMBER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40170" y="4776787"/>
            <a:ext cx="1659729" cy="1659729"/>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9F38"/>
            </a:solidFill>
          </p:spPr>
        </p:sp>
      </p:grpSp>
      <p:grpSp>
        <p:nvGrpSpPr>
          <p:cNvPr id="4" name="Group 4"/>
          <p:cNvGrpSpPr/>
          <p:nvPr/>
        </p:nvGrpSpPr>
        <p:grpSpPr>
          <a:xfrm>
            <a:off x="5784435" y="4776787"/>
            <a:ext cx="1659729" cy="1659729"/>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A63A"/>
            </a:solidFill>
          </p:spPr>
        </p:sp>
      </p:grpSp>
      <p:grpSp>
        <p:nvGrpSpPr>
          <p:cNvPr id="6" name="Group 6"/>
          <p:cNvGrpSpPr/>
          <p:nvPr/>
        </p:nvGrpSpPr>
        <p:grpSpPr>
          <a:xfrm>
            <a:off x="1278690" y="4776787"/>
            <a:ext cx="1659729" cy="1659729"/>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5243B"/>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65668" y="4954977"/>
            <a:ext cx="1270767" cy="1303351"/>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41636" y="4890767"/>
            <a:ext cx="945326" cy="1367561"/>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739814" y="4982578"/>
            <a:ext cx="1117321" cy="1165394"/>
          </a:xfrm>
          <a:prstGeom prst="rect">
            <a:avLst/>
          </a:prstGeom>
        </p:spPr>
      </p:pic>
      <p:sp>
        <p:nvSpPr>
          <p:cNvPr id="11" name="TextBox 11"/>
          <p:cNvSpPr txBox="1"/>
          <p:nvPr/>
        </p:nvSpPr>
        <p:spPr>
          <a:xfrm>
            <a:off x="1028700" y="2062162"/>
            <a:ext cx="12181008" cy="2029703"/>
          </a:xfrm>
          <a:prstGeom prst="rect">
            <a:avLst/>
          </a:prstGeom>
        </p:spPr>
        <p:txBody>
          <a:bodyPr lIns="0" tIns="0" rIns="0" bIns="0" rtlCol="0" anchor="t">
            <a:spAutoFit/>
          </a:bodyPr>
          <a:lstStyle/>
          <a:p>
            <a:pPr>
              <a:lnSpc>
                <a:spcPts val="8062"/>
              </a:lnSpc>
            </a:pPr>
            <a:r>
              <a:rPr lang="en-US" sz="6719">
                <a:solidFill>
                  <a:srgbClr val="1E1E1E"/>
                </a:solidFill>
                <a:latin typeface="Now"/>
              </a:rPr>
              <a:t>What else is in the </a:t>
            </a:r>
          </a:p>
          <a:p>
            <a:pPr>
              <a:lnSpc>
                <a:spcPts val="8062"/>
              </a:lnSpc>
            </a:pPr>
            <a:r>
              <a:rPr lang="en-US" sz="6719">
                <a:solidFill>
                  <a:srgbClr val="1E1E1E"/>
                </a:solidFill>
                <a:latin typeface="Now"/>
              </a:rPr>
              <a:t>Cross-Reference Database</a:t>
            </a:r>
          </a:p>
        </p:txBody>
      </p:sp>
      <p:grpSp>
        <p:nvGrpSpPr>
          <p:cNvPr id="12" name="Group 12"/>
          <p:cNvGrpSpPr/>
          <p:nvPr/>
        </p:nvGrpSpPr>
        <p:grpSpPr>
          <a:xfrm>
            <a:off x="1278690" y="6855617"/>
            <a:ext cx="3785456" cy="1764009"/>
            <a:chOff x="0" y="0"/>
            <a:chExt cx="5047275" cy="2352011"/>
          </a:xfrm>
        </p:grpSpPr>
        <p:sp>
          <p:nvSpPr>
            <p:cNvPr id="13" name="TextBox 13"/>
            <p:cNvSpPr txBox="1"/>
            <p:nvPr/>
          </p:nvSpPr>
          <p:spPr>
            <a:xfrm>
              <a:off x="0" y="718791"/>
              <a:ext cx="5047275" cy="1633220"/>
            </a:xfrm>
            <a:prstGeom prst="rect">
              <a:avLst/>
            </a:prstGeom>
          </p:spPr>
          <p:txBody>
            <a:bodyPr lIns="0" tIns="0" rIns="0" bIns="0" rtlCol="0" anchor="t">
              <a:spAutoFit/>
            </a:bodyPr>
            <a:lstStyle/>
            <a:p>
              <a:pPr>
                <a:lnSpc>
                  <a:spcPts val="3359"/>
                </a:lnSpc>
              </a:pPr>
              <a:r>
                <a:rPr lang="en-US" sz="2400">
                  <a:solidFill>
                    <a:srgbClr val="1E1E1E"/>
                  </a:solidFill>
                  <a:latin typeface="Now"/>
                </a:rPr>
                <a:t>Name, birthdate, breed, country of origin, genetic evaluation data</a:t>
              </a:r>
            </a:p>
          </p:txBody>
        </p:sp>
        <p:sp>
          <p:nvSpPr>
            <p:cNvPr id="14" name="TextBox 14"/>
            <p:cNvSpPr txBox="1"/>
            <p:nvPr/>
          </p:nvSpPr>
          <p:spPr>
            <a:xfrm>
              <a:off x="0" y="-38100"/>
              <a:ext cx="5047275" cy="515620"/>
            </a:xfrm>
            <a:prstGeom prst="rect">
              <a:avLst/>
            </a:prstGeom>
          </p:spPr>
          <p:txBody>
            <a:bodyPr lIns="0" tIns="0" rIns="0" bIns="0" rtlCol="0" anchor="t">
              <a:spAutoFit/>
            </a:bodyPr>
            <a:lstStyle/>
            <a:p>
              <a:pPr>
                <a:lnSpc>
                  <a:spcPts val="3359"/>
                </a:lnSpc>
              </a:pPr>
              <a:r>
                <a:rPr lang="en-US" sz="2400">
                  <a:solidFill>
                    <a:srgbClr val="EB3A1B"/>
                  </a:solidFill>
                  <a:latin typeface="Now Bold"/>
                </a:rPr>
                <a:t> 1. Bull information:</a:t>
              </a:r>
            </a:p>
          </p:txBody>
        </p:sp>
      </p:grpSp>
      <p:grpSp>
        <p:nvGrpSpPr>
          <p:cNvPr id="15" name="Group 15"/>
          <p:cNvGrpSpPr/>
          <p:nvPr/>
        </p:nvGrpSpPr>
        <p:grpSpPr>
          <a:xfrm>
            <a:off x="5784435" y="6855617"/>
            <a:ext cx="3785456" cy="1764009"/>
            <a:chOff x="0" y="0"/>
            <a:chExt cx="5047275" cy="2352011"/>
          </a:xfrm>
        </p:grpSpPr>
        <p:sp>
          <p:nvSpPr>
            <p:cNvPr id="16" name="TextBox 16"/>
            <p:cNvSpPr txBox="1"/>
            <p:nvPr/>
          </p:nvSpPr>
          <p:spPr>
            <a:xfrm>
              <a:off x="0" y="718791"/>
              <a:ext cx="5047275" cy="1633220"/>
            </a:xfrm>
            <a:prstGeom prst="rect">
              <a:avLst/>
            </a:prstGeom>
          </p:spPr>
          <p:txBody>
            <a:bodyPr lIns="0" tIns="0" rIns="0" bIns="0" rtlCol="0" anchor="t">
              <a:spAutoFit/>
            </a:bodyPr>
            <a:lstStyle/>
            <a:p>
              <a:pPr>
                <a:lnSpc>
                  <a:spcPts val="3359"/>
                </a:lnSpc>
              </a:pPr>
              <a:r>
                <a:rPr lang="en-US" sz="2400">
                  <a:solidFill>
                    <a:srgbClr val="1E1E1E"/>
                  </a:solidFill>
                  <a:latin typeface="Now"/>
                </a:rPr>
                <a:t>Who owns or markets the bull and with which NAAB codes</a:t>
              </a:r>
            </a:p>
          </p:txBody>
        </p:sp>
        <p:sp>
          <p:nvSpPr>
            <p:cNvPr id="17" name="TextBox 17"/>
            <p:cNvSpPr txBox="1"/>
            <p:nvPr/>
          </p:nvSpPr>
          <p:spPr>
            <a:xfrm>
              <a:off x="0" y="-38100"/>
              <a:ext cx="5047275" cy="515620"/>
            </a:xfrm>
            <a:prstGeom prst="rect">
              <a:avLst/>
            </a:prstGeom>
          </p:spPr>
          <p:txBody>
            <a:bodyPr lIns="0" tIns="0" rIns="0" bIns="0" rtlCol="0" anchor="t">
              <a:spAutoFit/>
            </a:bodyPr>
            <a:lstStyle/>
            <a:p>
              <a:pPr>
                <a:lnSpc>
                  <a:spcPts val="3359"/>
                </a:lnSpc>
              </a:pPr>
              <a:r>
                <a:rPr lang="en-US" sz="2400">
                  <a:solidFill>
                    <a:srgbClr val="EB3A1B"/>
                  </a:solidFill>
                  <a:latin typeface="Now Bold"/>
                </a:rPr>
                <a:t>2. Bull controller </a:t>
              </a:r>
            </a:p>
          </p:txBody>
        </p:sp>
      </p:grpSp>
      <p:grpSp>
        <p:nvGrpSpPr>
          <p:cNvPr id="18" name="Group 18"/>
          <p:cNvGrpSpPr/>
          <p:nvPr/>
        </p:nvGrpSpPr>
        <p:grpSpPr>
          <a:xfrm>
            <a:off x="10540170" y="6855617"/>
            <a:ext cx="4455994" cy="2602209"/>
            <a:chOff x="0" y="0"/>
            <a:chExt cx="5941325" cy="3469611"/>
          </a:xfrm>
        </p:grpSpPr>
        <p:sp>
          <p:nvSpPr>
            <p:cNvPr id="19" name="TextBox 19"/>
            <p:cNvSpPr txBox="1"/>
            <p:nvPr/>
          </p:nvSpPr>
          <p:spPr>
            <a:xfrm>
              <a:off x="0" y="718791"/>
              <a:ext cx="5941325" cy="2750820"/>
            </a:xfrm>
            <a:prstGeom prst="rect">
              <a:avLst/>
            </a:prstGeom>
          </p:spPr>
          <p:txBody>
            <a:bodyPr lIns="0" tIns="0" rIns="0" bIns="0" rtlCol="0" anchor="t">
              <a:spAutoFit/>
            </a:bodyPr>
            <a:lstStyle/>
            <a:p>
              <a:pPr>
                <a:lnSpc>
                  <a:spcPts val="3359"/>
                </a:lnSpc>
              </a:pPr>
              <a:r>
                <a:rPr lang="en-US" sz="2400">
                  <a:solidFill>
                    <a:srgbClr val="1E1E1E"/>
                  </a:solidFill>
                  <a:latin typeface="Now"/>
                </a:rPr>
                <a:t>What is the semen status of the bulls: </a:t>
              </a:r>
            </a:p>
            <a:p>
              <a:pPr>
                <a:lnSpc>
                  <a:spcPts val="3359"/>
                </a:lnSpc>
              </a:pPr>
              <a:r>
                <a:rPr lang="en-US" sz="2400">
                  <a:solidFill>
                    <a:srgbClr val="1E1E1E"/>
                  </a:solidFill>
                  <a:latin typeface="Now"/>
                </a:rPr>
                <a:t>Semen currently released? </a:t>
              </a:r>
            </a:p>
            <a:p>
              <a:pPr>
                <a:lnSpc>
                  <a:spcPts val="3359"/>
                </a:lnSpc>
              </a:pPr>
              <a:r>
                <a:rPr lang="en-US" sz="2400">
                  <a:solidFill>
                    <a:srgbClr val="1E1E1E"/>
                  </a:solidFill>
                  <a:latin typeface="Now"/>
                </a:rPr>
                <a:t>Semen marketed? Genomic or proven bull?</a:t>
              </a:r>
            </a:p>
          </p:txBody>
        </p:sp>
        <p:sp>
          <p:nvSpPr>
            <p:cNvPr id="20" name="TextBox 20"/>
            <p:cNvSpPr txBox="1"/>
            <p:nvPr/>
          </p:nvSpPr>
          <p:spPr>
            <a:xfrm>
              <a:off x="0" y="-38100"/>
              <a:ext cx="5941325" cy="515620"/>
            </a:xfrm>
            <a:prstGeom prst="rect">
              <a:avLst/>
            </a:prstGeom>
          </p:spPr>
          <p:txBody>
            <a:bodyPr lIns="0" tIns="0" rIns="0" bIns="0" rtlCol="0" anchor="t">
              <a:spAutoFit/>
            </a:bodyPr>
            <a:lstStyle/>
            <a:p>
              <a:pPr>
                <a:lnSpc>
                  <a:spcPts val="3359"/>
                </a:lnSpc>
              </a:pPr>
              <a:r>
                <a:rPr lang="en-US" sz="2400">
                  <a:solidFill>
                    <a:srgbClr val="EB3A1B"/>
                  </a:solidFill>
                  <a:latin typeface="Now Bold"/>
                </a:rPr>
                <a:t>3. Bull status code</a:t>
              </a:r>
            </a:p>
          </p:txBody>
        </p:sp>
      </p:grpSp>
      <p:sp>
        <p:nvSpPr>
          <p:cNvPr id="21" name="TextBox 21"/>
          <p:cNvSpPr txBox="1"/>
          <p:nvPr/>
        </p:nvSpPr>
        <p:spPr>
          <a:xfrm>
            <a:off x="16586655" y="9085898"/>
            <a:ext cx="672645" cy="306705"/>
          </a:xfrm>
          <a:prstGeom prst="rect">
            <a:avLst/>
          </a:prstGeom>
        </p:spPr>
        <p:txBody>
          <a:bodyPr lIns="0" tIns="0" rIns="0" bIns="0" rtlCol="0" anchor="t">
            <a:spAutoFit/>
          </a:bodyPr>
          <a:lstStyle/>
          <a:p>
            <a:pPr algn="r">
              <a:lnSpc>
                <a:spcPts val="2520"/>
              </a:lnSpc>
            </a:pPr>
            <a:r>
              <a:rPr lang="en-US" sz="1800">
                <a:solidFill>
                  <a:srgbClr val="1E1E1E"/>
                </a:solidFill>
                <a:latin typeface="Now"/>
              </a:rPr>
              <a:t>28</a:t>
            </a:r>
          </a:p>
        </p:txBody>
      </p:sp>
      <p:pic>
        <p:nvPicPr>
          <p:cNvPr id="22" name="Picture 22"/>
          <p:cNvPicPr>
            <a:picLocks noChangeAspect="1"/>
          </p:cNvPicPr>
          <p:nvPr/>
        </p:nvPicPr>
        <p:blipFill>
          <a:blip r:embed="rId8"/>
          <a:srcRect/>
          <a:stretch>
            <a:fillRect/>
          </a:stretch>
        </p:blipFill>
        <p:spPr>
          <a:xfrm>
            <a:off x="623602" y="344709"/>
            <a:ext cx="1088436" cy="986395"/>
          </a:xfrm>
          <a:prstGeom prst="rect">
            <a:avLst/>
          </a:prstGeom>
        </p:spPr>
      </p:pic>
      <p:sp>
        <p:nvSpPr>
          <p:cNvPr id="23" name="TextBox 23"/>
          <p:cNvSpPr txBox="1"/>
          <p:nvPr/>
        </p:nvSpPr>
        <p:spPr>
          <a:xfrm>
            <a:off x="1865404" y="607393"/>
            <a:ext cx="3538284" cy="666750"/>
          </a:xfrm>
          <a:prstGeom prst="rect">
            <a:avLst/>
          </a:prstGeom>
        </p:spPr>
        <p:txBody>
          <a:bodyPr lIns="0" tIns="0" rIns="0" bIns="0" rtlCol="0" anchor="t">
            <a:spAutoFit/>
          </a:bodyPr>
          <a:lstStyle/>
          <a:p>
            <a:pPr>
              <a:lnSpc>
                <a:spcPts val="2640"/>
              </a:lnSpc>
            </a:pPr>
            <a:r>
              <a:rPr lang="en-US" sz="2200" dirty="0">
                <a:solidFill>
                  <a:srgbClr val="1E1E1E"/>
                </a:solidFill>
                <a:latin typeface="Now Bold"/>
              </a:rPr>
              <a:t>National Association of Animal Breeders</a:t>
            </a:r>
          </a:p>
        </p:txBody>
      </p:sp>
      <p:sp>
        <p:nvSpPr>
          <p:cNvPr id="24" name="TextBox 24"/>
          <p:cNvSpPr txBox="1"/>
          <p:nvPr/>
        </p:nvSpPr>
        <p:spPr>
          <a:xfrm>
            <a:off x="14211747" y="281812"/>
            <a:ext cx="3538284" cy="602986"/>
          </a:xfrm>
          <a:prstGeom prst="rect">
            <a:avLst/>
          </a:prstGeom>
        </p:spPr>
        <p:txBody>
          <a:bodyPr wrap="square" lIns="0" tIns="0" rIns="0" bIns="0" rtlCol="0" anchor="t">
            <a:spAutoFit/>
          </a:bodyPr>
          <a:lstStyle/>
          <a:p>
            <a:pPr algn="r">
              <a:lnSpc>
                <a:spcPts val="2382"/>
              </a:lnSpc>
            </a:pPr>
            <a:r>
              <a:rPr lang="en-US" sz="1701" dirty="0">
                <a:solidFill>
                  <a:srgbClr val="000000"/>
                </a:solidFill>
                <a:latin typeface="Now"/>
              </a:rPr>
              <a:t>CDCB NOMINATOR WORKSHOP</a:t>
            </a:r>
          </a:p>
          <a:p>
            <a:pPr algn="r">
              <a:lnSpc>
                <a:spcPts val="2382"/>
              </a:lnSpc>
            </a:pPr>
            <a:r>
              <a:rPr lang="en-US" sz="1701" dirty="0">
                <a:solidFill>
                  <a:srgbClr val="000000"/>
                </a:solidFill>
                <a:latin typeface="Now"/>
              </a:rPr>
              <a:t>8 SEPTEMBER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76529" y="859916"/>
            <a:ext cx="16534943" cy="8567167"/>
          </a:xfrm>
          <a:prstGeom prst="rect">
            <a:avLst/>
          </a:prstGeom>
        </p:spPr>
      </p:pic>
      <p:sp>
        <p:nvSpPr>
          <p:cNvPr id="3" name="TextBox 3"/>
          <p:cNvSpPr txBox="1"/>
          <p:nvPr/>
        </p:nvSpPr>
        <p:spPr>
          <a:xfrm>
            <a:off x="14173201" y="281812"/>
            <a:ext cx="3576830" cy="602986"/>
          </a:xfrm>
          <a:prstGeom prst="rect">
            <a:avLst/>
          </a:prstGeom>
        </p:spPr>
        <p:txBody>
          <a:bodyPr wrap="square" lIns="0" tIns="0" rIns="0" bIns="0" rtlCol="0" anchor="t">
            <a:spAutoFit/>
          </a:bodyPr>
          <a:lstStyle/>
          <a:p>
            <a:pPr algn="r">
              <a:lnSpc>
                <a:spcPts val="2382"/>
              </a:lnSpc>
            </a:pPr>
            <a:r>
              <a:rPr lang="en-US" sz="1701" dirty="0">
                <a:solidFill>
                  <a:srgbClr val="000000"/>
                </a:solidFill>
                <a:latin typeface="Now"/>
              </a:rPr>
              <a:t>CDCB NOMINATOR WORKSHOP</a:t>
            </a:r>
          </a:p>
          <a:p>
            <a:pPr algn="r">
              <a:lnSpc>
                <a:spcPts val="2382"/>
              </a:lnSpc>
            </a:pPr>
            <a:r>
              <a:rPr lang="en-US" sz="1701" dirty="0">
                <a:solidFill>
                  <a:srgbClr val="000000"/>
                </a:solidFill>
                <a:latin typeface="Now"/>
              </a:rPr>
              <a:t>8 SEPTEMBER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945688"/>
            <a:ext cx="4465931" cy="4730578"/>
            <a:chOff x="0" y="0"/>
            <a:chExt cx="5954574" cy="6307438"/>
          </a:xfrm>
        </p:grpSpPr>
        <p:sp>
          <p:nvSpPr>
            <p:cNvPr id="3" name="AutoShape 3"/>
            <p:cNvSpPr/>
            <p:nvPr/>
          </p:nvSpPr>
          <p:spPr>
            <a:xfrm>
              <a:off x="121257" y="0"/>
              <a:ext cx="5833317" cy="0"/>
            </a:xfrm>
            <a:prstGeom prst="line">
              <a:avLst/>
            </a:prstGeom>
            <a:ln w="38100" cap="rnd">
              <a:solidFill>
                <a:srgbClr val="000000"/>
              </a:solidFill>
              <a:prstDash val="sysDot"/>
              <a:headEnd type="none" w="sm" len="sm"/>
              <a:tailEnd type="none" w="sm" len="sm"/>
            </a:ln>
          </p:spPr>
        </p:sp>
        <p:sp>
          <p:nvSpPr>
            <p:cNvPr id="4" name="TextBox 4"/>
            <p:cNvSpPr txBox="1"/>
            <p:nvPr/>
          </p:nvSpPr>
          <p:spPr>
            <a:xfrm>
              <a:off x="0" y="518160"/>
              <a:ext cx="5954574" cy="5789278"/>
            </a:xfrm>
            <a:prstGeom prst="rect">
              <a:avLst/>
            </a:prstGeom>
          </p:spPr>
          <p:txBody>
            <a:bodyPr lIns="0" tIns="0" rIns="0" bIns="0" rtlCol="0" anchor="t">
              <a:spAutoFit/>
            </a:bodyPr>
            <a:lstStyle/>
            <a:p>
              <a:pPr>
                <a:lnSpc>
                  <a:spcPts val="3359"/>
                </a:lnSpc>
              </a:pPr>
              <a:r>
                <a:rPr lang="en-US" sz="2400" dirty="0">
                  <a:solidFill>
                    <a:srgbClr val="1E1E1E"/>
                  </a:solidFill>
                  <a:latin typeface="Now"/>
                </a:rPr>
                <a:t>6 weeks before sire summary. Generate file that includes all new bulls, NAAB codes and other updates since the previous sire summary.  For December that date will be October 21, 2022.  </a:t>
              </a:r>
              <a:r>
                <a:rPr lang="en-US" sz="2400" b="1" dirty="0">
                  <a:solidFill>
                    <a:srgbClr val="1E1E1E"/>
                  </a:solidFill>
                  <a:latin typeface="Now"/>
                </a:rPr>
                <a:t>Bulls must be on this list to be eligible for high ranking A.I. bull lists</a:t>
              </a:r>
              <a:r>
                <a:rPr lang="en-US" sz="2400" dirty="0">
                  <a:solidFill>
                    <a:srgbClr val="1E1E1E"/>
                  </a:solidFill>
                  <a:latin typeface="Now"/>
                </a:rPr>
                <a:t>. </a:t>
              </a:r>
            </a:p>
          </p:txBody>
        </p:sp>
      </p:grpSp>
      <p:grpSp>
        <p:nvGrpSpPr>
          <p:cNvPr id="5" name="Group 5"/>
          <p:cNvGrpSpPr/>
          <p:nvPr/>
        </p:nvGrpSpPr>
        <p:grpSpPr>
          <a:xfrm>
            <a:off x="1028700" y="4054624"/>
            <a:ext cx="684304" cy="630555"/>
            <a:chOff x="0" y="0"/>
            <a:chExt cx="912405" cy="840740"/>
          </a:xfrm>
        </p:grpSpPr>
        <p:sp>
          <p:nvSpPr>
            <p:cNvPr id="6" name="AutoShape 6"/>
            <p:cNvSpPr/>
            <p:nvPr/>
          </p:nvSpPr>
          <p:spPr>
            <a:xfrm>
              <a:off x="0" y="0"/>
              <a:ext cx="912405" cy="840740"/>
            </a:xfrm>
            <a:prstGeom prst="rect">
              <a:avLst/>
            </a:prstGeom>
            <a:solidFill>
              <a:srgbClr val="EB3A1B"/>
            </a:solidFill>
          </p:spPr>
        </p:sp>
        <p:sp>
          <p:nvSpPr>
            <p:cNvPr id="7" name="TextBox 7"/>
            <p:cNvSpPr txBox="1"/>
            <p:nvPr/>
          </p:nvSpPr>
          <p:spPr>
            <a:xfrm>
              <a:off x="196974" y="143510"/>
              <a:ext cx="518457" cy="515620"/>
            </a:xfrm>
            <a:prstGeom prst="rect">
              <a:avLst/>
            </a:prstGeom>
          </p:spPr>
          <p:txBody>
            <a:bodyPr lIns="0" tIns="0" rIns="0" bIns="0" rtlCol="0" anchor="t">
              <a:spAutoFit/>
            </a:bodyPr>
            <a:lstStyle/>
            <a:p>
              <a:pPr algn="ctr">
                <a:lnSpc>
                  <a:spcPts val="3359"/>
                </a:lnSpc>
              </a:pPr>
              <a:r>
                <a:rPr lang="en-US" sz="2400">
                  <a:solidFill>
                    <a:srgbClr val="FFFFFF"/>
                  </a:solidFill>
                  <a:latin typeface="Now Bold"/>
                </a:rPr>
                <a:t>1</a:t>
              </a:r>
            </a:p>
          </p:txBody>
        </p:sp>
      </p:grpSp>
      <p:grpSp>
        <p:nvGrpSpPr>
          <p:cNvPr id="8" name="Group 8"/>
          <p:cNvGrpSpPr/>
          <p:nvPr/>
        </p:nvGrpSpPr>
        <p:grpSpPr>
          <a:xfrm>
            <a:off x="6911035" y="4929495"/>
            <a:ext cx="4976165" cy="4730578"/>
            <a:chOff x="0" y="0"/>
            <a:chExt cx="6228486" cy="6307438"/>
          </a:xfrm>
        </p:grpSpPr>
        <p:sp>
          <p:nvSpPr>
            <p:cNvPr id="9" name="AutoShape 9"/>
            <p:cNvSpPr/>
            <p:nvPr/>
          </p:nvSpPr>
          <p:spPr>
            <a:xfrm>
              <a:off x="121257" y="0"/>
              <a:ext cx="5833317" cy="0"/>
            </a:xfrm>
            <a:prstGeom prst="line">
              <a:avLst/>
            </a:prstGeom>
            <a:ln w="38100" cap="rnd">
              <a:solidFill>
                <a:srgbClr val="000000"/>
              </a:solidFill>
              <a:prstDash val="sysDot"/>
              <a:headEnd type="none" w="sm" len="sm"/>
              <a:tailEnd type="none" w="sm" len="sm"/>
            </a:ln>
          </p:spPr>
        </p:sp>
        <p:sp>
          <p:nvSpPr>
            <p:cNvPr id="10" name="TextBox 10"/>
            <p:cNvSpPr txBox="1"/>
            <p:nvPr/>
          </p:nvSpPr>
          <p:spPr>
            <a:xfrm>
              <a:off x="0" y="518160"/>
              <a:ext cx="6228486" cy="5789278"/>
            </a:xfrm>
            <a:prstGeom prst="rect">
              <a:avLst/>
            </a:prstGeom>
          </p:spPr>
          <p:txBody>
            <a:bodyPr wrap="square" lIns="0" tIns="0" rIns="0" bIns="0" rtlCol="0" anchor="t">
              <a:spAutoFit/>
            </a:bodyPr>
            <a:lstStyle/>
            <a:p>
              <a:pPr>
                <a:lnSpc>
                  <a:spcPts val="3359"/>
                </a:lnSpc>
              </a:pPr>
              <a:r>
                <a:rPr lang="en-US" sz="2400" dirty="0">
                  <a:solidFill>
                    <a:srgbClr val="1E1E1E"/>
                  </a:solidFill>
                  <a:latin typeface="Now"/>
                </a:rPr>
                <a:t>Bulls that are used in an A.I. program but have not paid the AIS fee are marked with an X to prevent the calculation of a genomic evaluation.  Domestic or International.  Only receive traditional evaluation.   Bulls coded P or G, receive genomic  evaluations and controller agrees to pay AIS fees.</a:t>
              </a:r>
            </a:p>
          </p:txBody>
        </p:sp>
      </p:grpSp>
      <p:grpSp>
        <p:nvGrpSpPr>
          <p:cNvPr id="11" name="Group 11"/>
          <p:cNvGrpSpPr/>
          <p:nvPr/>
        </p:nvGrpSpPr>
        <p:grpSpPr>
          <a:xfrm>
            <a:off x="6865563" y="4054624"/>
            <a:ext cx="684304" cy="630555"/>
            <a:chOff x="0" y="0"/>
            <a:chExt cx="912405" cy="840740"/>
          </a:xfrm>
        </p:grpSpPr>
        <p:sp>
          <p:nvSpPr>
            <p:cNvPr id="12" name="AutoShape 12"/>
            <p:cNvSpPr/>
            <p:nvPr/>
          </p:nvSpPr>
          <p:spPr>
            <a:xfrm>
              <a:off x="0" y="0"/>
              <a:ext cx="912405" cy="840740"/>
            </a:xfrm>
            <a:prstGeom prst="rect">
              <a:avLst/>
            </a:prstGeom>
            <a:solidFill>
              <a:srgbClr val="EB3A1B"/>
            </a:solidFill>
          </p:spPr>
        </p:sp>
        <p:sp>
          <p:nvSpPr>
            <p:cNvPr id="13" name="TextBox 13"/>
            <p:cNvSpPr txBox="1"/>
            <p:nvPr/>
          </p:nvSpPr>
          <p:spPr>
            <a:xfrm>
              <a:off x="196974" y="143510"/>
              <a:ext cx="518457" cy="515620"/>
            </a:xfrm>
            <a:prstGeom prst="rect">
              <a:avLst/>
            </a:prstGeom>
          </p:spPr>
          <p:txBody>
            <a:bodyPr lIns="0" tIns="0" rIns="0" bIns="0" rtlCol="0" anchor="t">
              <a:spAutoFit/>
            </a:bodyPr>
            <a:lstStyle/>
            <a:p>
              <a:pPr algn="ctr">
                <a:lnSpc>
                  <a:spcPts val="3359"/>
                </a:lnSpc>
              </a:pPr>
              <a:r>
                <a:rPr lang="en-US" sz="2400">
                  <a:solidFill>
                    <a:srgbClr val="FFFFFF"/>
                  </a:solidFill>
                  <a:latin typeface="Now Bold"/>
                </a:rPr>
                <a:t>2</a:t>
              </a:r>
            </a:p>
          </p:txBody>
        </p:sp>
      </p:grpSp>
      <p:grpSp>
        <p:nvGrpSpPr>
          <p:cNvPr id="14" name="Group 14"/>
          <p:cNvGrpSpPr/>
          <p:nvPr/>
        </p:nvGrpSpPr>
        <p:grpSpPr>
          <a:xfrm>
            <a:off x="12747898" y="4913303"/>
            <a:ext cx="4465931" cy="2986511"/>
            <a:chOff x="0" y="0"/>
            <a:chExt cx="5954574" cy="3982015"/>
          </a:xfrm>
        </p:grpSpPr>
        <p:sp>
          <p:nvSpPr>
            <p:cNvPr id="15" name="AutoShape 15"/>
            <p:cNvSpPr/>
            <p:nvPr/>
          </p:nvSpPr>
          <p:spPr>
            <a:xfrm>
              <a:off x="121257" y="0"/>
              <a:ext cx="5833317" cy="0"/>
            </a:xfrm>
            <a:prstGeom prst="line">
              <a:avLst/>
            </a:prstGeom>
            <a:ln w="38100" cap="rnd">
              <a:solidFill>
                <a:srgbClr val="000000"/>
              </a:solidFill>
              <a:prstDash val="sysDot"/>
              <a:headEnd type="none" w="sm" len="sm"/>
              <a:tailEnd type="none" w="sm" len="sm"/>
            </a:ln>
          </p:spPr>
        </p:sp>
        <p:sp>
          <p:nvSpPr>
            <p:cNvPr id="16" name="TextBox 16"/>
            <p:cNvSpPr txBox="1"/>
            <p:nvPr/>
          </p:nvSpPr>
          <p:spPr>
            <a:xfrm>
              <a:off x="0" y="518160"/>
              <a:ext cx="5954574" cy="3463855"/>
            </a:xfrm>
            <a:prstGeom prst="rect">
              <a:avLst/>
            </a:prstGeom>
          </p:spPr>
          <p:txBody>
            <a:bodyPr lIns="0" tIns="0" rIns="0" bIns="0" rtlCol="0" anchor="t">
              <a:spAutoFit/>
            </a:bodyPr>
            <a:lstStyle/>
            <a:p>
              <a:pPr>
                <a:lnSpc>
                  <a:spcPts val="3359"/>
                </a:lnSpc>
              </a:pPr>
              <a:r>
                <a:rPr lang="en-US" sz="2400" dirty="0">
                  <a:solidFill>
                    <a:srgbClr val="1E1E1E"/>
                  </a:solidFill>
                  <a:latin typeface="Now"/>
                </a:rPr>
                <a:t>Between Inventory Update and Sire Summary week, the database is partially open to allow status updates.  No new bulls or NAAB codes can be added during this time. </a:t>
              </a:r>
            </a:p>
          </p:txBody>
        </p:sp>
      </p:grpSp>
      <p:grpSp>
        <p:nvGrpSpPr>
          <p:cNvPr id="17" name="Group 17"/>
          <p:cNvGrpSpPr/>
          <p:nvPr/>
        </p:nvGrpSpPr>
        <p:grpSpPr>
          <a:xfrm>
            <a:off x="12793369" y="4054624"/>
            <a:ext cx="684304" cy="630555"/>
            <a:chOff x="0" y="0"/>
            <a:chExt cx="912405" cy="840740"/>
          </a:xfrm>
        </p:grpSpPr>
        <p:sp>
          <p:nvSpPr>
            <p:cNvPr id="18" name="AutoShape 18"/>
            <p:cNvSpPr/>
            <p:nvPr/>
          </p:nvSpPr>
          <p:spPr>
            <a:xfrm>
              <a:off x="0" y="0"/>
              <a:ext cx="912405" cy="840740"/>
            </a:xfrm>
            <a:prstGeom prst="rect">
              <a:avLst/>
            </a:prstGeom>
            <a:solidFill>
              <a:srgbClr val="EB3A1B"/>
            </a:solidFill>
          </p:spPr>
        </p:sp>
        <p:sp>
          <p:nvSpPr>
            <p:cNvPr id="19" name="TextBox 19"/>
            <p:cNvSpPr txBox="1"/>
            <p:nvPr/>
          </p:nvSpPr>
          <p:spPr>
            <a:xfrm>
              <a:off x="196974" y="143510"/>
              <a:ext cx="518457" cy="515620"/>
            </a:xfrm>
            <a:prstGeom prst="rect">
              <a:avLst/>
            </a:prstGeom>
          </p:spPr>
          <p:txBody>
            <a:bodyPr lIns="0" tIns="0" rIns="0" bIns="0" rtlCol="0" anchor="t">
              <a:spAutoFit/>
            </a:bodyPr>
            <a:lstStyle/>
            <a:p>
              <a:pPr algn="ctr">
                <a:lnSpc>
                  <a:spcPts val="3359"/>
                </a:lnSpc>
              </a:pPr>
              <a:r>
                <a:rPr lang="en-US" sz="2400">
                  <a:solidFill>
                    <a:srgbClr val="FFFFFF"/>
                  </a:solidFill>
                  <a:latin typeface="Now Bold"/>
                </a:rPr>
                <a:t>3</a:t>
              </a:r>
            </a:p>
          </p:txBody>
        </p:sp>
      </p:grpSp>
      <p:sp>
        <p:nvSpPr>
          <p:cNvPr id="21" name="TextBox 21"/>
          <p:cNvSpPr txBox="1"/>
          <p:nvPr/>
        </p:nvSpPr>
        <p:spPr>
          <a:xfrm>
            <a:off x="2247900" y="4152732"/>
            <a:ext cx="3246731" cy="419346"/>
          </a:xfrm>
          <a:prstGeom prst="rect">
            <a:avLst/>
          </a:prstGeom>
        </p:spPr>
        <p:txBody>
          <a:bodyPr lIns="0" tIns="0" rIns="0" bIns="0" rtlCol="0" anchor="t">
            <a:spAutoFit/>
          </a:bodyPr>
          <a:lstStyle/>
          <a:p>
            <a:pPr>
              <a:lnSpc>
                <a:spcPts val="3359"/>
              </a:lnSpc>
            </a:pPr>
            <a:r>
              <a:rPr lang="en-US" sz="2400" dirty="0">
                <a:solidFill>
                  <a:srgbClr val="1E1E1E"/>
                </a:solidFill>
                <a:latin typeface="Now Bold"/>
              </a:rPr>
              <a:t>Inventory Update</a:t>
            </a:r>
          </a:p>
        </p:txBody>
      </p:sp>
      <p:sp>
        <p:nvSpPr>
          <p:cNvPr id="22" name="TextBox 22"/>
          <p:cNvSpPr txBox="1"/>
          <p:nvPr/>
        </p:nvSpPr>
        <p:spPr>
          <a:xfrm>
            <a:off x="8084763" y="4152732"/>
            <a:ext cx="4031037" cy="419346"/>
          </a:xfrm>
          <a:prstGeom prst="rect">
            <a:avLst/>
          </a:prstGeom>
        </p:spPr>
        <p:txBody>
          <a:bodyPr wrap="square" lIns="0" tIns="0" rIns="0" bIns="0" rtlCol="0" anchor="t">
            <a:spAutoFit/>
          </a:bodyPr>
          <a:lstStyle/>
          <a:p>
            <a:pPr>
              <a:lnSpc>
                <a:spcPts val="3359"/>
              </a:lnSpc>
            </a:pPr>
            <a:r>
              <a:rPr lang="en-US" sz="2400" dirty="0">
                <a:solidFill>
                  <a:srgbClr val="1E1E1E"/>
                </a:solidFill>
                <a:latin typeface="Now Bold"/>
              </a:rPr>
              <a:t>Update AIS fee paid field</a:t>
            </a:r>
          </a:p>
        </p:txBody>
      </p:sp>
      <p:sp>
        <p:nvSpPr>
          <p:cNvPr id="23" name="TextBox 23"/>
          <p:cNvSpPr txBox="1"/>
          <p:nvPr/>
        </p:nvSpPr>
        <p:spPr>
          <a:xfrm>
            <a:off x="14012569" y="4152732"/>
            <a:ext cx="3246731" cy="419346"/>
          </a:xfrm>
          <a:prstGeom prst="rect">
            <a:avLst/>
          </a:prstGeom>
        </p:spPr>
        <p:txBody>
          <a:bodyPr lIns="0" tIns="0" rIns="0" bIns="0" rtlCol="0" anchor="t">
            <a:spAutoFit/>
          </a:bodyPr>
          <a:lstStyle/>
          <a:p>
            <a:pPr>
              <a:lnSpc>
                <a:spcPts val="3359"/>
              </a:lnSpc>
            </a:pPr>
            <a:r>
              <a:rPr lang="en-US" sz="2400" dirty="0">
                <a:solidFill>
                  <a:srgbClr val="1E1E1E"/>
                </a:solidFill>
                <a:latin typeface="Now Bold"/>
              </a:rPr>
              <a:t>Status code updates</a:t>
            </a:r>
          </a:p>
        </p:txBody>
      </p:sp>
      <p:sp>
        <p:nvSpPr>
          <p:cNvPr id="24" name="TextBox 24"/>
          <p:cNvSpPr txBox="1"/>
          <p:nvPr/>
        </p:nvSpPr>
        <p:spPr>
          <a:xfrm>
            <a:off x="3503709" y="1940074"/>
            <a:ext cx="16470724" cy="1009650"/>
          </a:xfrm>
          <a:prstGeom prst="rect">
            <a:avLst/>
          </a:prstGeom>
        </p:spPr>
        <p:txBody>
          <a:bodyPr lIns="0" tIns="0" rIns="0" bIns="0" rtlCol="0" anchor="t">
            <a:spAutoFit/>
          </a:bodyPr>
          <a:lstStyle/>
          <a:p>
            <a:pPr>
              <a:lnSpc>
                <a:spcPts val="7920"/>
              </a:lnSpc>
            </a:pPr>
            <a:r>
              <a:rPr lang="en-US" sz="6600" dirty="0">
                <a:solidFill>
                  <a:srgbClr val="1E1E1E"/>
                </a:solidFill>
                <a:latin typeface="Now"/>
              </a:rPr>
              <a:t>The Sire Evaluation Process</a:t>
            </a:r>
          </a:p>
        </p:txBody>
      </p:sp>
      <p:sp>
        <p:nvSpPr>
          <p:cNvPr id="29" name="TextBox 29"/>
          <p:cNvSpPr txBox="1"/>
          <p:nvPr/>
        </p:nvSpPr>
        <p:spPr>
          <a:xfrm>
            <a:off x="14249401" y="281812"/>
            <a:ext cx="3500630" cy="602986"/>
          </a:xfrm>
          <a:prstGeom prst="rect">
            <a:avLst/>
          </a:prstGeom>
        </p:spPr>
        <p:txBody>
          <a:bodyPr wrap="square" lIns="0" tIns="0" rIns="0" bIns="0" rtlCol="0" anchor="t">
            <a:spAutoFit/>
          </a:bodyPr>
          <a:lstStyle/>
          <a:p>
            <a:pPr algn="r">
              <a:lnSpc>
                <a:spcPts val="2382"/>
              </a:lnSpc>
            </a:pPr>
            <a:r>
              <a:rPr lang="en-US" sz="1701" dirty="0">
                <a:solidFill>
                  <a:srgbClr val="000000"/>
                </a:solidFill>
                <a:latin typeface="Now"/>
              </a:rPr>
              <a:t>CDCB NOMINATOR WORKSHOP</a:t>
            </a:r>
          </a:p>
          <a:p>
            <a:pPr algn="r">
              <a:lnSpc>
                <a:spcPts val="2382"/>
              </a:lnSpc>
            </a:pPr>
            <a:r>
              <a:rPr lang="en-US" sz="1701" dirty="0">
                <a:solidFill>
                  <a:srgbClr val="000000"/>
                </a:solidFill>
                <a:latin typeface="Now"/>
              </a:rPr>
              <a:t>8 SEPTEMBER</a:t>
            </a:r>
          </a:p>
        </p:txBody>
      </p:sp>
      <p:pic>
        <p:nvPicPr>
          <p:cNvPr id="30" name="Picture 22">
            <a:extLst>
              <a:ext uri="{FF2B5EF4-FFF2-40B4-BE49-F238E27FC236}">
                <a16:creationId xmlns:a16="http://schemas.microsoft.com/office/drawing/2014/main" id="{7C105A71-EFE9-E2A7-F59E-887D0668C746}"/>
              </a:ext>
            </a:extLst>
          </p:cNvPr>
          <p:cNvPicPr>
            <a:picLocks noChangeAspect="1"/>
          </p:cNvPicPr>
          <p:nvPr/>
        </p:nvPicPr>
        <p:blipFill>
          <a:blip r:embed="rId2"/>
          <a:srcRect/>
          <a:stretch>
            <a:fillRect/>
          </a:stretch>
        </p:blipFill>
        <p:spPr>
          <a:xfrm>
            <a:off x="623602" y="344709"/>
            <a:ext cx="1088436" cy="986395"/>
          </a:xfrm>
          <a:prstGeom prst="rect">
            <a:avLst/>
          </a:prstGeom>
        </p:spPr>
      </p:pic>
      <p:sp>
        <p:nvSpPr>
          <p:cNvPr id="32" name="TextBox 31">
            <a:extLst>
              <a:ext uri="{FF2B5EF4-FFF2-40B4-BE49-F238E27FC236}">
                <a16:creationId xmlns:a16="http://schemas.microsoft.com/office/drawing/2014/main" id="{44019EB3-912C-3FA7-75E0-C5E9571023E9}"/>
              </a:ext>
            </a:extLst>
          </p:cNvPr>
          <p:cNvSpPr txBox="1"/>
          <p:nvPr/>
        </p:nvSpPr>
        <p:spPr>
          <a:xfrm>
            <a:off x="1871989" y="583305"/>
            <a:ext cx="3500630" cy="760465"/>
          </a:xfrm>
          <a:prstGeom prst="rect">
            <a:avLst/>
          </a:prstGeom>
          <a:noFill/>
        </p:spPr>
        <p:txBody>
          <a:bodyPr wrap="square">
            <a:spAutoFit/>
          </a:bodyPr>
          <a:lstStyle/>
          <a:p>
            <a:pPr>
              <a:lnSpc>
                <a:spcPts val="2640"/>
              </a:lnSpc>
            </a:pPr>
            <a:r>
              <a:rPr lang="en-US" sz="2200" dirty="0">
                <a:solidFill>
                  <a:srgbClr val="1E1E1E"/>
                </a:solidFill>
                <a:latin typeface="Now Bold"/>
              </a:rPr>
              <a:t>National Association of Animal Breeders</a:t>
            </a:r>
          </a:p>
        </p:txBody>
      </p:sp>
    </p:spTree>
    <p:extLst>
      <p:ext uri="{BB962C8B-B14F-4D97-AF65-F5344CB8AC3E}">
        <p14:creationId xmlns:p14="http://schemas.microsoft.com/office/powerpoint/2010/main" val="2389884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945688"/>
            <a:ext cx="4465931" cy="2986511"/>
            <a:chOff x="0" y="0"/>
            <a:chExt cx="5954574" cy="3982015"/>
          </a:xfrm>
        </p:grpSpPr>
        <p:sp>
          <p:nvSpPr>
            <p:cNvPr id="3" name="AutoShape 3"/>
            <p:cNvSpPr/>
            <p:nvPr/>
          </p:nvSpPr>
          <p:spPr>
            <a:xfrm>
              <a:off x="121257" y="0"/>
              <a:ext cx="5833317" cy="0"/>
            </a:xfrm>
            <a:prstGeom prst="line">
              <a:avLst/>
            </a:prstGeom>
            <a:ln w="38100" cap="rnd">
              <a:solidFill>
                <a:srgbClr val="000000"/>
              </a:solidFill>
              <a:prstDash val="sysDot"/>
              <a:headEnd type="none" w="sm" len="sm"/>
              <a:tailEnd type="none" w="sm" len="sm"/>
            </a:ln>
          </p:spPr>
        </p:sp>
        <p:sp>
          <p:nvSpPr>
            <p:cNvPr id="4" name="TextBox 4"/>
            <p:cNvSpPr txBox="1"/>
            <p:nvPr/>
          </p:nvSpPr>
          <p:spPr>
            <a:xfrm>
              <a:off x="0" y="518160"/>
              <a:ext cx="5954574" cy="3463855"/>
            </a:xfrm>
            <a:prstGeom prst="rect">
              <a:avLst/>
            </a:prstGeom>
          </p:spPr>
          <p:txBody>
            <a:bodyPr lIns="0" tIns="0" rIns="0" bIns="0" rtlCol="0" anchor="t">
              <a:spAutoFit/>
            </a:bodyPr>
            <a:lstStyle/>
            <a:p>
              <a:pPr>
                <a:lnSpc>
                  <a:spcPts val="3359"/>
                </a:lnSpc>
              </a:pPr>
              <a:r>
                <a:rPr lang="en-US" sz="2400" dirty="0">
                  <a:solidFill>
                    <a:srgbClr val="1E1E1E"/>
                  </a:solidFill>
                  <a:latin typeface="Now"/>
                </a:rPr>
                <a:t>Tuesday of sire summary, NAAB generates reports for all controllers listing the proof information of bulls they control.  Domestic and International.  </a:t>
              </a:r>
            </a:p>
          </p:txBody>
        </p:sp>
      </p:grpSp>
      <p:grpSp>
        <p:nvGrpSpPr>
          <p:cNvPr id="5" name="Group 5"/>
          <p:cNvGrpSpPr/>
          <p:nvPr/>
        </p:nvGrpSpPr>
        <p:grpSpPr>
          <a:xfrm>
            <a:off x="1028700" y="4054624"/>
            <a:ext cx="684304" cy="630555"/>
            <a:chOff x="0" y="0"/>
            <a:chExt cx="912405" cy="840740"/>
          </a:xfrm>
        </p:grpSpPr>
        <p:sp>
          <p:nvSpPr>
            <p:cNvPr id="6" name="AutoShape 6"/>
            <p:cNvSpPr/>
            <p:nvPr/>
          </p:nvSpPr>
          <p:spPr>
            <a:xfrm>
              <a:off x="0" y="0"/>
              <a:ext cx="912405" cy="840740"/>
            </a:xfrm>
            <a:prstGeom prst="rect">
              <a:avLst/>
            </a:prstGeom>
            <a:solidFill>
              <a:srgbClr val="EB3A1B"/>
            </a:solidFill>
          </p:spPr>
        </p:sp>
        <p:sp>
          <p:nvSpPr>
            <p:cNvPr id="7" name="TextBox 7"/>
            <p:cNvSpPr txBox="1"/>
            <p:nvPr/>
          </p:nvSpPr>
          <p:spPr>
            <a:xfrm>
              <a:off x="196975" y="143511"/>
              <a:ext cx="518457" cy="559128"/>
            </a:xfrm>
            <a:prstGeom prst="rect">
              <a:avLst/>
            </a:prstGeom>
          </p:spPr>
          <p:txBody>
            <a:bodyPr lIns="0" tIns="0" rIns="0" bIns="0" rtlCol="0" anchor="t">
              <a:spAutoFit/>
            </a:bodyPr>
            <a:lstStyle/>
            <a:p>
              <a:pPr algn="ctr">
                <a:lnSpc>
                  <a:spcPts val="3359"/>
                </a:lnSpc>
              </a:pPr>
              <a:r>
                <a:rPr lang="en-US" sz="2400" dirty="0">
                  <a:solidFill>
                    <a:srgbClr val="FFFFFF"/>
                  </a:solidFill>
                  <a:latin typeface="Now Bold"/>
                </a:rPr>
                <a:t>4</a:t>
              </a:r>
            </a:p>
          </p:txBody>
        </p:sp>
      </p:grpSp>
      <p:grpSp>
        <p:nvGrpSpPr>
          <p:cNvPr id="8" name="Group 8"/>
          <p:cNvGrpSpPr/>
          <p:nvPr/>
        </p:nvGrpSpPr>
        <p:grpSpPr>
          <a:xfrm>
            <a:off x="6911035" y="4929495"/>
            <a:ext cx="4465931" cy="4294561"/>
            <a:chOff x="0" y="0"/>
            <a:chExt cx="5954574" cy="5726082"/>
          </a:xfrm>
        </p:grpSpPr>
        <p:sp>
          <p:nvSpPr>
            <p:cNvPr id="9" name="AutoShape 9"/>
            <p:cNvSpPr/>
            <p:nvPr/>
          </p:nvSpPr>
          <p:spPr>
            <a:xfrm>
              <a:off x="121257" y="0"/>
              <a:ext cx="5833317" cy="0"/>
            </a:xfrm>
            <a:prstGeom prst="line">
              <a:avLst/>
            </a:prstGeom>
            <a:ln w="38100" cap="rnd">
              <a:solidFill>
                <a:srgbClr val="000000"/>
              </a:solidFill>
              <a:prstDash val="sysDot"/>
              <a:headEnd type="none" w="sm" len="sm"/>
              <a:tailEnd type="none" w="sm" len="sm"/>
            </a:ln>
          </p:spPr>
        </p:sp>
        <p:sp>
          <p:nvSpPr>
            <p:cNvPr id="10" name="TextBox 10"/>
            <p:cNvSpPr txBox="1"/>
            <p:nvPr/>
          </p:nvSpPr>
          <p:spPr>
            <a:xfrm>
              <a:off x="0" y="518160"/>
              <a:ext cx="5954574" cy="5207922"/>
            </a:xfrm>
            <a:prstGeom prst="rect">
              <a:avLst/>
            </a:prstGeom>
          </p:spPr>
          <p:txBody>
            <a:bodyPr lIns="0" tIns="0" rIns="0" bIns="0" rtlCol="0" anchor="t">
              <a:spAutoFit/>
            </a:bodyPr>
            <a:lstStyle/>
            <a:p>
              <a:pPr>
                <a:lnSpc>
                  <a:spcPts val="3359"/>
                </a:lnSpc>
              </a:pPr>
              <a:r>
                <a:rPr lang="en-US" sz="2400" dirty="0">
                  <a:solidFill>
                    <a:srgbClr val="1E1E1E"/>
                  </a:solidFill>
                  <a:latin typeface="Now"/>
                </a:rPr>
                <a:t>Wednesday of sire summary, bull owners make LMU updates on status of bulls.  NAAB validates that the bulls qualify for the code assigned and changes if necessary, </a:t>
              </a:r>
              <a:r>
                <a:rPr lang="en-US" sz="2400" dirty="0" err="1">
                  <a:solidFill>
                    <a:srgbClr val="1E1E1E"/>
                  </a:solidFill>
                  <a:latin typeface="Now"/>
                </a:rPr>
                <a:t>ie</a:t>
              </a:r>
              <a:r>
                <a:rPr lang="en-US" sz="2400" dirty="0">
                  <a:solidFill>
                    <a:srgbClr val="1E1E1E"/>
                  </a:solidFill>
                  <a:latin typeface="Now"/>
                </a:rPr>
                <a:t> G bull with 10 daughters in the US is changed to an A status.  </a:t>
              </a:r>
            </a:p>
          </p:txBody>
        </p:sp>
      </p:grpSp>
      <p:grpSp>
        <p:nvGrpSpPr>
          <p:cNvPr id="11" name="Group 11"/>
          <p:cNvGrpSpPr/>
          <p:nvPr/>
        </p:nvGrpSpPr>
        <p:grpSpPr>
          <a:xfrm>
            <a:off x="6865563" y="4054624"/>
            <a:ext cx="684304" cy="630555"/>
            <a:chOff x="0" y="0"/>
            <a:chExt cx="912405" cy="840740"/>
          </a:xfrm>
        </p:grpSpPr>
        <p:sp>
          <p:nvSpPr>
            <p:cNvPr id="12" name="AutoShape 12"/>
            <p:cNvSpPr/>
            <p:nvPr/>
          </p:nvSpPr>
          <p:spPr>
            <a:xfrm>
              <a:off x="0" y="0"/>
              <a:ext cx="912405" cy="840740"/>
            </a:xfrm>
            <a:prstGeom prst="rect">
              <a:avLst/>
            </a:prstGeom>
            <a:solidFill>
              <a:srgbClr val="EB3A1B"/>
            </a:solidFill>
          </p:spPr>
        </p:sp>
        <p:sp>
          <p:nvSpPr>
            <p:cNvPr id="13" name="TextBox 13"/>
            <p:cNvSpPr txBox="1"/>
            <p:nvPr/>
          </p:nvSpPr>
          <p:spPr>
            <a:xfrm>
              <a:off x="196975" y="143511"/>
              <a:ext cx="518457" cy="559128"/>
            </a:xfrm>
            <a:prstGeom prst="rect">
              <a:avLst/>
            </a:prstGeom>
          </p:spPr>
          <p:txBody>
            <a:bodyPr lIns="0" tIns="0" rIns="0" bIns="0" rtlCol="0" anchor="t">
              <a:spAutoFit/>
            </a:bodyPr>
            <a:lstStyle/>
            <a:p>
              <a:pPr algn="ctr">
                <a:lnSpc>
                  <a:spcPts val="3359"/>
                </a:lnSpc>
              </a:pPr>
              <a:r>
                <a:rPr lang="en-US" sz="2400" dirty="0">
                  <a:solidFill>
                    <a:srgbClr val="FFFFFF"/>
                  </a:solidFill>
                  <a:latin typeface="Now Bold"/>
                </a:rPr>
                <a:t>5</a:t>
              </a:r>
            </a:p>
          </p:txBody>
        </p:sp>
      </p:grpSp>
      <p:grpSp>
        <p:nvGrpSpPr>
          <p:cNvPr id="14" name="Group 14"/>
          <p:cNvGrpSpPr/>
          <p:nvPr/>
        </p:nvGrpSpPr>
        <p:grpSpPr>
          <a:xfrm>
            <a:off x="12747898" y="4913303"/>
            <a:ext cx="4778102" cy="4730578"/>
            <a:chOff x="0" y="0"/>
            <a:chExt cx="5954574" cy="6307438"/>
          </a:xfrm>
        </p:grpSpPr>
        <p:sp>
          <p:nvSpPr>
            <p:cNvPr id="15" name="AutoShape 15"/>
            <p:cNvSpPr/>
            <p:nvPr/>
          </p:nvSpPr>
          <p:spPr>
            <a:xfrm>
              <a:off x="121257" y="0"/>
              <a:ext cx="5833317" cy="0"/>
            </a:xfrm>
            <a:prstGeom prst="line">
              <a:avLst/>
            </a:prstGeom>
            <a:ln w="38100" cap="rnd">
              <a:solidFill>
                <a:srgbClr val="000000"/>
              </a:solidFill>
              <a:prstDash val="sysDot"/>
              <a:headEnd type="none" w="sm" len="sm"/>
              <a:tailEnd type="none" w="sm" len="sm"/>
            </a:ln>
          </p:spPr>
        </p:sp>
        <p:sp>
          <p:nvSpPr>
            <p:cNvPr id="16" name="TextBox 16"/>
            <p:cNvSpPr txBox="1"/>
            <p:nvPr/>
          </p:nvSpPr>
          <p:spPr>
            <a:xfrm>
              <a:off x="0" y="518160"/>
              <a:ext cx="5954574" cy="5789278"/>
            </a:xfrm>
            <a:prstGeom prst="rect">
              <a:avLst/>
            </a:prstGeom>
          </p:spPr>
          <p:txBody>
            <a:bodyPr lIns="0" tIns="0" rIns="0" bIns="0" rtlCol="0" anchor="t">
              <a:spAutoFit/>
            </a:bodyPr>
            <a:lstStyle/>
            <a:p>
              <a:pPr>
                <a:lnSpc>
                  <a:spcPts val="3359"/>
                </a:lnSpc>
              </a:pPr>
              <a:r>
                <a:rPr lang="en-US" sz="2400" dirty="0">
                  <a:solidFill>
                    <a:srgbClr val="1E1E1E"/>
                  </a:solidFill>
                  <a:latin typeface="Now"/>
                </a:rPr>
                <a:t>Send file to CDCB to compare with their database.  CDCB uses the controller and status information to  create the list of bulls to invoice for AIS fees.  </a:t>
              </a:r>
              <a:r>
                <a:rPr lang="en-US" sz="2400" b="1" dirty="0">
                  <a:solidFill>
                    <a:srgbClr val="1E1E1E"/>
                  </a:solidFill>
                  <a:latin typeface="Now"/>
                </a:rPr>
                <a:t>NAAB generates the invoices and collects the fees. </a:t>
              </a:r>
            </a:p>
            <a:p>
              <a:pPr>
                <a:lnSpc>
                  <a:spcPts val="3359"/>
                </a:lnSpc>
              </a:pPr>
              <a:r>
                <a:rPr lang="en-US" sz="2400" dirty="0">
                  <a:solidFill>
                    <a:srgbClr val="1E1E1E"/>
                  </a:solidFill>
                  <a:latin typeface="Now"/>
                </a:rPr>
                <a:t>NAAB also generates the AISS files for public use.   </a:t>
              </a:r>
            </a:p>
          </p:txBody>
        </p:sp>
      </p:grpSp>
      <p:grpSp>
        <p:nvGrpSpPr>
          <p:cNvPr id="17" name="Group 17"/>
          <p:cNvGrpSpPr/>
          <p:nvPr/>
        </p:nvGrpSpPr>
        <p:grpSpPr>
          <a:xfrm>
            <a:off x="12793369" y="4054624"/>
            <a:ext cx="684304" cy="630555"/>
            <a:chOff x="0" y="0"/>
            <a:chExt cx="912405" cy="840740"/>
          </a:xfrm>
        </p:grpSpPr>
        <p:sp>
          <p:nvSpPr>
            <p:cNvPr id="18" name="AutoShape 18"/>
            <p:cNvSpPr/>
            <p:nvPr/>
          </p:nvSpPr>
          <p:spPr>
            <a:xfrm>
              <a:off x="0" y="0"/>
              <a:ext cx="912405" cy="840740"/>
            </a:xfrm>
            <a:prstGeom prst="rect">
              <a:avLst/>
            </a:prstGeom>
            <a:solidFill>
              <a:srgbClr val="EB3A1B"/>
            </a:solidFill>
          </p:spPr>
        </p:sp>
        <p:sp>
          <p:nvSpPr>
            <p:cNvPr id="19" name="TextBox 19"/>
            <p:cNvSpPr txBox="1"/>
            <p:nvPr/>
          </p:nvSpPr>
          <p:spPr>
            <a:xfrm>
              <a:off x="196975" y="143511"/>
              <a:ext cx="518457" cy="559128"/>
            </a:xfrm>
            <a:prstGeom prst="rect">
              <a:avLst/>
            </a:prstGeom>
          </p:spPr>
          <p:txBody>
            <a:bodyPr lIns="0" tIns="0" rIns="0" bIns="0" rtlCol="0" anchor="t">
              <a:spAutoFit/>
            </a:bodyPr>
            <a:lstStyle/>
            <a:p>
              <a:pPr algn="ctr">
                <a:lnSpc>
                  <a:spcPts val="3359"/>
                </a:lnSpc>
              </a:pPr>
              <a:r>
                <a:rPr lang="en-US" sz="2400" dirty="0">
                  <a:solidFill>
                    <a:srgbClr val="FFFFFF"/>
                  </a:solidFill>
                  <a:latin typeface="Now Bold"/>
                </a:rPr>
                <a:t>6</a:t>
              </a:r>
            </a:p>
          </p:txBody>
        </p:sp>
      </p:grpSp>
      <p:sp>
        <p:nvSpPr>
          <p:cNvPr id="21" name="TextBox 21"/>
          <p:cNvSpPr txBox="1"/>
          <p:nvPr/>
        </p:nvSpPr>
        <p:spPr>
          <a:xfrm>
            <a:off x="2247900" y="4152732"/>
            <a:ext cx="3246731" cy="419346"/>
          </a:xfrm>
          <a:prstGeom prst="rect">
            <a:avLst/>
          </a:prstGeom>
        </p:spPr>
        <p:txBody>
          <a:bodyPr lIns="0" tIns="0" rIns="0" bIns="0" rtlCol="0" anchor="t">
            <a:spAutoFit/>
          </a:bodyPr>
          <a:lstStyle/>
          <a:p>
            <a:pPr>
              <a:lnSpc>
                <a:spcPts val="3359"/>
              </a:lnSpc>
            </a:pPr>
            <a:r>
              <a:rPr lang="en-US" sz="2400" dirty="0">
                <a:solidFill>
                  <a:srgbClr val="1E1E1E"/>
                </a:solidFill>
                <a:latin typeface="Now Bold"/>
              </a:rPr>
              <a:t>Reports to controllers</a:t>
            </a:r>
          </a:p>
        </p:txBody>
      </p:sp>
      <p:sp>
        <p:nvSpPr>
          <p:cNvPr id="22" name="TextBox 22"/>
          <p:cNvSpPr txBox="1"/>
          <p:nvPr/>
        </p:nvSpPr>
        <p:spPr>
          <a:xfrm>
            <a:off x="8084763" y="4152732"/>
            <a:ext cx="4031037" cy="419346"/>
          </a:xfrm>
          <a:prstGeom prst="rect">
            <a:avLst/>
          </a:prstGeom>
        </p:spPr>
        <p:txBody>
          <a:bodyPr wrap="square" lIns="0" tIns="0" rIns="0" bIns="0" rtlCol="0" anchor="t">
            <a:spAutoFit/>
          </a:bodyPr>
          <a:lstStyle/>
          <a:p>
            <a:pPr>
              <a:lnSpc>
                <a:spcPts val="3359"/>
              </a:lnSpc>
            </a:pPr>
            <a:r>
              <a:rPr lang="en-US" sz="2400" dirty="0">
                <a:solidFill>
                  <a:srgbClr val="1E1E1E"/>
                </a:solidFill>
                <a:latin typeface="Now Bold"/>
              </a:rPr>
              <a:t>Last Minute Update (LMU)</a:t>
            </a:r>
          </a:p>
        </p:txBody>
      </p:sp>
      <p:sp>
        <p:nvSpPr>
          <p:cNvPr id="23" name="TextBox 23"/>
          <p:cNvSpPr txBox="1"/>
          <p:nvPr/>
        </p:nvSpPr>
        <p:spPr>
          <a:xfrm>
            <a:off x="13864838" y="3942220"/>
            <a:ext cx="3246731" cy="855362"/>
          </a:xfrm>
          <a:prstGeom prst="rect">
            <a:avLst/>
          </a:prstGeom>
        </p:spPr>
        <p:txBody>
          <a:bodyPr lIns="0" tIns="0" rIns="0" bIns="0" rtlCol="0" anchor="t">
            <a:spAutoFit/>
          </a:bodyPr>
          <a:lstStyle/>
          <a:p>
            <a:pPr>
              <a:lnSpc>
                <a:spcPts val="3359"/>
              </a:lnSpc>
            </a:pPr>
            <a:r>
              <a:rPr lang="en-US" sz="2400" dirty="0">
                <a:solidFill>
                  <a:srgbClr val="1E1E1E"/>
                </a:solidFill>
                <a:latin typeface="Now Bold"/>
              </a:rPr>
              <a:t>Prepare Final file of A.I. bulls</a:t>
            </a:r>
          </a:p>
        </p:txBody>
      </p:sp>
      <p:sp>
        <p:nvSpPr>
          <p:cNvPr id="24" name="TextBox 24"/>
          <p:cNvSpPr txBox="1"/>
          <p:nvPr/>
        </p:nvSpPr>
        <p:spPr>
          <a:xfrm>
            <a:off x="3503709" y="1940074"/>
            <a:ext cx="16470724" cy="1009650"/>
          </a:xfrm>
          <a:prstGeom prst="rect">
            <a:avLst/>
          </a:prstGeom>
        </p:spPr>
        <p:txBody>
          <a:bodyPr lIns="0" tIns="0" rIns="0" bIns="0" rtlCol="0" anchor="t">
            <a:spAutoFit/>
          </a:bodyPr>
          <a:lstStyle/>
          <a:p>
            <a:pPr>
              <a:lnSpc>
                <a:spcPts val="7920"/>
              </a:lnSpc>
            </a:pPr>
            <a:r>
              <a:rPr lang="en-US" sz="6600" dirty="0">
                <a:solidFill>
                  <a:srgbClr val="1E1E1E"/>
                </a:solidFill>
                <a:latin typeface="Now"/>
              </a:rPr>
              <a:t>The Sire Summary Process</a:t>
            </a:r>
          </a:p>
        </p:txBody>
      </p:sp>
      <p:sp>
        <p:nvSpPr>
          <p:cNvPr id="29" name="TextBox 29"/>
          <p:cNvSpPr txBox="1"/>
          <p:nvPr/>
        </p:nvSpPr>
        <p:spPr>
          <a:xfrm>
            <a:off x="14249401" y="281812"/>
            <a:ext cx="3500630" cy="602986"/>
          </a:xfrm>
          <a:prstGeom prst="rect">
            <a:avLst/>
          </a:prstGeom>
        </p:spPr>
        <p:txBody>
          <a:bodyPr wrap="square" lIns="0" tIns="0" rIns="0" bIns="0" rtlCol="0" anchor="t">
            <a:spAutoFit/>
          </a:bodyPr>
          <a:lstStyle/>
          <a:p>
            <a:pPr algn="r">
              <a:lnSpc>
                <a:spcPts val="2382"/>
              </a:lnSpc>
            </a:pPr>
            <a:r>
              <a:rPr lang="en-US" sz="1701" dirty="0">
                <a:solidFill>
                  <a:srgbClr val="000000"/>
                </a:solidFill>
                <a:latin typeface="Now"/>
              </a:rPr>
              <a:t>CDCB NOMINATOR WORKSHOP</a:t>
            </a:r>
          </a:p>
          <a:p>
            <a:pPr algn="r">
              <a:lnSpc>
                <a:spcPts val="2382"/>
              </a:lnSpc>
            </a:pPr>
            <a:r>
              <a:rPr lang="en-US" sz="1701" dirty="0">
                <a:solidFill>
                  <a:srgbClr val="000000"/>
                </a:solidFill>
                <a:latin typeface="Now"/>
              </a:rPr>
              <a:t>8 SEPTEMBER</a:t>
            </a:r>
          </a:p>
        </p:txBody>
      </p:sp>
      <p:pic>
        <p:nvPicPr>
          <p:cNvPr id="26" name="Picture 22">
            <a:extLst>
              <a:ext uri="{FF2B5EF4-FFF2-40B4-BE49-F238E27FC236}">
                <a16:creationId xmlns:a16="http://schemas.microsoft.com/office/drawing/2014/main" id="{911B42FA-B0A5-DB64-765A-FF44FD9591AE}"/>
              </a:ext>
            </a:extLst>
          </p:cNvPr>
          <p:cNvPicPr>
            <a:picLocks noChangeAspect="1"/>
          </p:cNvPicPr>
          <p:nvPr/>
        </p:nvPicPr>
        <p:blipFill>
          <a:blip r:embed="rId2"/>
          <a:srcRect/>
          <a:stretch>
            <a:fillRect/>
          </a:stretch>
        </p:blipFill>
        <p:spPr>
          <a:xfrm>
            <a:off x="623602" y="344709"/>
            <a:ext cx="1088436" cy="986395"/>
          </a:xfrm>
          <a:prstGeom prst="rect">
            <a:avLst/>
          </a:prstGeom>
        </p:spPr>
      </p:pic>
      <p:sp>
        <p:nvSpPr>
          <p:cNvPr id="30" name="TextBox 29">
            <a:extLst>
              <a:ext uri="{FF2B5EF4-FFF2-40B4-BE49-F238E27FC236}">
                <a16:creationId xmlns:a16="http://schemas.microsoft.com/office/drawing/2014/main" id="{E2A00B39-E860-3DCE-8E10-159FE8D2F4BD}"/>
              </a:ext>
            </a:extLst>
          </p:cNvPr>
          <p:cNvSpPr txBox="1"/>
          <p:nvPr/>
        </p:nvSpPr>
        <p:spPr>
          <a:xfrm>
            <a:off x="1802973" y="651293"/>
            <a:ext cx="3500630" cy="760465"/>
          </a:xfrm>
          <a:prstGeom prst="rect">
            <a:avLst/>
          </a:prstGeom>
          <a:noFill/>
        </p:spPr>
        <p:txBody>
          <a:bodyPr wrap="square">
            <a:spAutoFit/>
          </a:bodyPr>
          <a:lstStyle/>
          <a:p>
            <a:pPr>
              <a:lnSpc>
                <a:spcPts val="2640"/>
              </a:lnSpc>
            </a:pPr>
            <a:r>
              <a:rPr lang="en-US" sz="2200" dirty="0">
                <a:solidFill>
                  <a:srgbClr val="1E1E1E"/>
                </a:solidFill>
                <a:latin typeface="Now Bold"/>
              </a:rPr>
              <a:t>National Association of Animal Breeders</a:t>
            </a:r>
          </a:p>
        </p:txBody>
      </p:sp>
    </p:spTree>
    <p:extLst>
      <p:ext uri="{BB962C8B-B14F-4D97-AF65-F5344CB8AC3E}">
        <p14:creationId xmlns:p14="http://schemas.microsoft.com/office/powerpoint/2010/main" val="396025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2" name="TextBox 2"/>
          <p:cNvSpPr txBox="1"/>
          <p:nvPr/>
        </p:nvSpPr>
        <p:spPr>
          <a:xfrm>
            <a:off x="3124200" y="1790700"/>
            <a:ext cx="12039600" cy="1077218"/>
          </a:xfrm>
          <a:prstGeom prst="rect">
            <a:avLst/>
          </a:prstGeom>
        </p:spPr>
        <p:txBody>
          <a:bodyPr wrap="square" lIns="0" tIns="0" rIns="0" bIns="0" rtlCol="0" anchor="t">
            <a:spAutoFit/>
          </a:bodyPr>
          <a:lstStyle/>
          <a:p>
            <a:pPr>
              <a:lnSpc>
                <a:spcPts val="8400"/>
              </a:lnSpc>
            </a:pPr>
            <a:r>
              <a:rPr lang="en-US" sz="7000" dirty="0">
                <a:solidFill>
                  <a:srgbClr val="EB3A1B"/>
                </a:solidFill>
                <a:latin typeface="Now"/>
              </a:rPr>
              <a:t>The industry has an issue</a:t>
            </a:r>
          </a:p>
        </p:txBody>
      </p:sp>
      <p:sp>
        <p:nvSpPr>
          <p:cNvPr id="3" name="TextBox 3"/>
          <p:cNvSpPr txBox="1"/>
          <p:nvPr/>
        </p:nvSpPr>
        <p:spPr>
          <a:xfrm>
            <a:off x="850736" y="2852144"/>
            <a:ext cx="16201622" cy="7434856"/>
          </a:xfrm>
          <a:prstGeom prst="rect">
            <a:avLst/>
          </a:prstGeom>
        </p:spPr>
        <p:txBody>
          <a:bodyPr wrap="square" lIns="0" tIns="0" rIns="0" bIns="0" rtlCol="0" anchor="t">
            <a:spAutoFit/>
          </a:bodyPr>
          <a:lstStyle/>
          <a:p>
            <a:pPr marL="302259" lvl="1">
              <a:lnSpc>
                <a:spcPts val="3919"/>
              </a:lnSpc>
            </a:pPr>
            <a:endParaRPr lang="en-US" sz="2799" dirty="0">
              <a:solidFill>
                <a:srgbClr val="FFFFFF"/>
              </a:solidFill>
              <a:latin typeface="Now"/>
            </a:endParaRPr>
          </a:p>
          <a:p>
            <a:pPr marL="604518" lvl="1" indent="-302259">
              <a:lnSpc>
                <a:spcPts val="3919"/>
              </a:lnSpc>
              <a:buFont typeface="Arial"/>
              <a:buChar char="•"/>
            </a:pPr>
            <a:r>
              <a:rPr lang="en-US" sz="2799" dirty="0">
                <a:solidFill>
                  <a:srgbClr val="FFFFFF"/>
                </a:solidFill>
                <a:latin typeface="Now"/>
              </a:rPr>
              <a:t>Bull owners worldwide are not informed of the regulations when bulls become AI bulls</a:t>
            </a:r>
          </a:p>
          <a:p>
            <a:pPr marL="604518" lvl="1" indent="-302259">
              <a:lnSpc>
                <a:spcPts val="3919"/>
              </a:lnSpc>
              <a:buFont typeface="Arial"/>
              <a:buChar char="•"/>
            </a:pPr>
            <a:endParaRPr lang="en-US" sz="2799" dirty="0">
              <a:solidFill>
                <a:srgbClr val="FFFFFF"/>
              </a:solidFill>
              <a:latin typeface="Now"/>
            </a:endParaRPr>
          </a:p>
          <a:p>
            <a:pPr marL="604518" lvl="1" indent="-302259">
              <a:lnSpc>
                <a:spcPts val="3919"/>
              </a:lnSpc>
              <a:buFont typeface="Arial"/>
              <a:buChar char="•"/>
            </a:pPr>
            <a:r>
              <a:rPr lang="en-US" sz="2799" dirty="0">
                <a:solidFill>
                  <a:srgbClr val="FFFFFF"/>
                </a:solidFill>
                <a:latin typeface="Now"/>
              </a:rPr>
              <a:t>This leads to:</a:t>
            </a:r>
            <a:br>
              <a:rPr lang="en-US" sz="2799" dirty="0">
                <a:solidFill>
                  <a:srgbClr val="FFFFFF"/>
                </a:solidFill>
                <a:latin typeface="Now"/>
              </a:rPr>
            </a:br>
            <a:endParaRPr lang="en-US" sz="2799" dirty="0">
              <a:solidFill>
                <a:srgbClr val="FFFFFF"/>
              </a:solidFill>
              <a:latin typeface="Now"/>
            </a:endParaRPr>
          </a:p>
          <a:p>
            <a:pPr marL="302259" lvl="1">
              <a:lnSpc>
                <a:spcPts val="3919"/>
              </a:lnSpc>
            </a:pPr>
            <a:r>
              <a:rPr lang="en-US" sz="2799" dirty="0">
                <a:solidFill>
                  <a:srgbClr val="FFFFFF"/>
                </a:solidFill>
                <a:latin typeface="Now"/>
              </a:rPr>
              <a:t>   1. Bull owners avoiding payment of AI service fees, putting more work at NAAB to monitor  </a:t>
            </a:r>
            <a:br>
              <a:rPr lang="en-US" sz="2799" dirty="0">
                <a:solidFill>
                  <a:srgbClr val="FFFFFF"/>
                </a:solidFill>
                <a:latin typeface="Now"/>
              </a:rPr>
            </a:br>
            <a:r>
              <a:rPr lang="en-US" sz="2799" dirty="0">
                <a:solidFill>
                  <a:srgbClr val="FFFFFF"/>
                </a:solidFill>
                <a:latin typeface="Now"/>
              </a:rPr>
              <a:t>      and trace</a:t>
            </a:r>
          </a:p>
          <a:p>
            <a:pPr marL="302259" lvl="1">
              <a:lnSpc>
                <a:spcPts val="3919"/>
              </a:lnSpc>
            </a:pPr>
            <a:endParaRPr lang="en-US" sz="2799" dirty="0">
              <a:solidFill>
                <a:srgbClr val="FFFFFF"/>
              </a:solidFill>
              <a:latin typeface="Now"/>
            </a:endParaRPr>
          </a:p>
          <a:p>
            <a:pPr marL="302259" lvl="1">
              <a:lnSpc>
                <a:spcPts val="3919"/>
              </a:lnSpc>
            </a:pPr>
            <a:r>
              <a:rPr lang="en-US" sz="2799" dirty="0">
                <a:solidFill>
                  <a:srgbClr val="FFFFFF"/>
                </a:solidFill>
                <a:latin typeface="Now"/>
              </a:rPr>
              <a:t>   2. Daughter performance not being linked to AI bulls when NAAB codes are not reported</a:t>
            </a:r>
          </a:p>
          <a:p>
            <a:pPr marL="302259" lvl="1">
              <a:lnSpc>
                <a:spcPts val="3919"/>
              </a:lnSpc>
            </a:pPr>
            <a:endParaRPr lang="en-US" sz="2799" dirty="0">
              <a:solidFill>
                <a:srgbClr val="FFFFFF"/>
              </a:solidFill>
              <a:latin typeface="Now"/>
            </a:endParaRPr>
          </a:p>
          <a:p>
            <a:pPr marL="302259" lvl="1">
              <a:lnSpc>
                <a:spcPts val="3919"/>
              </a:lnSpc>
            </a:pPr>
            <a:r>
              <a:rPr lang="en-US" sz="2799" dirty="0">
                <a:solidFill>
                  <a:srgbClr val="FFFFFF"/>
                </a:solidFill>
                <a:latin typeface="Now"/>
              </a:rPr>
              <a:t>   3. Unhappy bull owners world-wide due to unexpected bills and blockage of evaluations</a:t>
            </a:r>
          </a:p>
          <a:p>
            <a:pPr marL="302259" lvl="1">
              <a:lnSpc>
                <a:spcPts val="3919"/>
              </a:lnSpc>
            </a:pPr>
            <a:endParaRPr lang="en-US" sz="2799" dirty="0">
              <a:solidFill>
                <a:srgbClr val="FFFFFF"/>
              </a:solidFill>
              <a:latin typeface="Now"/>
            </a:endParaRPr>
          </a:p>
          <a:p>
            <a:pPr marL="302259" lvl="1">
              <a:lnSpc>
                <a:spcPts val="3919"/>
              </a:lnSpc>
            </a:pPr>
            <a:endParaRPr lang="en-US" sz="2799" dirty="0">
              <a:solidFill>
                <a:srgbClr val="FFFFFF"/>
              </a:solidFill>
              <a:latin typeface="Now"/>
            </a:endParaRPr>
          </a:p>
          <a:p>
            <a:pPr>
              <a:lnSpc>
                <a:spcPts val="3919"/>
              </a:lnSpc>
            </a:pPr>
            <a:endParaRPr lang="en-US" sz="2799" dirty="0">
              <a:solidFill>
                <a:srgbClr val="FFFFFF"/>
              </a:solidFill>
              <a:latin typeface="Now"/>
            </a:endParaRPr>
          </a:p>
          <a:p>
            <a:pPr>
              <a:lnSpc>
                <a:spcPts val="3359"/>
              </a:lnSpc>
            </a:pPr>
            <a:endParaRPr lang="en-US" sz="2799" dirty="0">
              <a:solidFill>
                <a:srgbClr val="FFFFFF"/>
              </a:solidFill>
              <a:latin typeface="Now"/>
            </a:endParaRPr>
          </a:p>
        </p:txBody>
      </p:sp>
      <p:sp>
        <p:nvSpPr>
          <p:cNvPr id="4" name="TextBox 4"/>
          <p:cNvSpPr txBox="1"/>
          <p:nvPr/>
        </p:nvSpPr>
        <p:spPr>
          <a:xfrm>
            <a:off x="16586655" y="9085898"/>
            <a:ext cx="672645" cy="306705"/>
          </a:xfrm>
          <a:prstGeom prst="rect">
            <a:avLst/>
          </a:prstGeom>
        </p:spPr>
        <p:txBody>
          <a:bodyPr lIns="0" tIns="0" rIns="0" bIns="0" rtlCol="0" anchor="t">
            <a:spAutoFit/>
          </a:bodyPr>
          <a:lstStyle/>
          <a:p>
            <a:pPr algn="r">
              <a:lnSpc>
                <a:spcPts val="2520"/>
              </a:lnSpc>
            </a:pPr>
            <a:r>
              <a:rPr lang="en-US" sz="1800" dirty="0">
                <a:solidFill>
                  <a:srgbClr val="FFFFFF"/>
                </a:solidFill>
                <a:latin typeface="Now"/>
              </a:rPr>
              <a:t>0902</a:t>
            </a:r>
          </a:p>
        </p:txBody>
      </p:sp>
      <p:sp>
        <p:nvSpPr>
          <p:cNvPr id="6" name="TextBox 6"/>
          <p:cNvSpPr txBox="1"/>
          <p:nvPr/>
        </p:nvSpPr>
        <p:spPr>
          <a:xfrm>
            <a:off x="1595636" y="695325"/>
            <a:ext cx="3538284" cy="666750"/>
          </a:xfrm>
          <a:prstGeom prst="rect">
            <a:avLst/>
          </a:prstGeom>
        </p:spPr>
        <p:txBody>
          <a:bodyPr lIns="0" tIns="0" rIns="0" bIns="0" rtlCol="0" anchor="t">
            <a:spAutoFit/>
          </a:bodyPr>
          <a:lstStyle/>
          <a:p>
            <a:pPr>
              <a:lnSpc>
                <a:spcPts val="2640"/>
              </a:lnSpc>
            </a:pPr>
            <a:r>
              <a:rPr lang="en-US" sz="2200">
                <a:solidFill>
                  <a:srgbClr val="FEFDFC"/>
                </a:solidFill>
                <a:latin typeface="Now Bold"/>
              </a:rPr>
              <a:t>National Association of Animal Breeders</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68897"/>
          <a:stretch>
            <a:fillRect/>
          </a:stretch>
        </p:blipFill>
        <p:spPr>
          <a:xfrm>
            <a:off x="342900" y="527348"/>
            <a:ext cx="1034723" cy="834727"/>
          </a:xfrm>
          <a:prstGeom prst="rect">
            <a:avLst/>
          </a:prstGeom>
        </p:spPr>
      </p:pic>
      <p:sp>
        <p:nvSpPr>
          <p:cNvPr id="8" name="TextBox 8"/>
          <p:cNvSpPr txBox="1"/>
          <p:nvPr/>
        </p:nvSpPr>
        <p:spPr>
          <a:xfrm>
            <a:off x="14211747" y="281812"/>
            <a:ext cx="3538283" cy="602986"/>
          </a:xfrm>
          <a:prstGeom prst="rect">
            <a:avLst/>
          </a:prstGeom>
        </p:spPr>
        <p:txBody>
          <a:bodyPr wrap="square" lIns="0" tIns="0" rIns="0" bIns="0" rtlCol="0" anchor="t">
            <a:spAutoFit/>
          </a:bodyPr>
          <a:lstStyle/>
          <a:p>
            <a:pPr algn="r">
              <a:lnSpc>
                <a:spcPts val="2382"/>
              </a:lnSpc>
            </a:pPr>
            <a:r>
              <a:rPr lang="en-US" sz="1701" dirty="0">
                <a:solidFill>
                  <a:schemeClr val="bg1"/>
                </a:solidFill>
                <a:latin typeface="Now"/>
              </a:rPr>
              <a:t>CDCB NOMINATOR WORKSHOP</a:t>
            </a:r>
          </a:p>
          <a:p>
            <a:pPr algn="r">
              <a:lnSpc>
                <a:spcPts val="2382"/>
              </a:lnSpc>
            </a:pPr>
            <a:r>
              <a:rPr lang="en-US" sz="1701" dirty="0">
                <a:solidFill>
                  <a:schemeClr val="bg1"/>
                </a:solidFill>
                <a:latin typeface="Now"/>
              </a:rPr>
              <a:t>8 SEPTEMBER</a:t>
            </a:r>
          </a:p>
        </p:txBody>
      </p:sp>
    </p:spTree>
    <p:extLst>
      <p:ext uri="{BB962C8B-B14F-4D97-AF65-F5344CB8AC3E}">
        <p14:creationId xmlns:p14="http://schemas.microsoft.com/office/powerpoint/2010/main" val="248346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945688"/>
            <a:ext cx="4465931" cy="3422527"/>
            <a:chOff x="0" y="0"/>
            <a:chExt cx="5954574" cy="4563370"/>
          </a:xfrm>
        </p:grpSpPr>
        <p:sp>
          <p:nvSpPr>
            <p:cNvPr id="3" name="AutoShape 3"/>
            <p:cNvSpPr/>
            <p:nvPr/>
          </p:nvSpPr>
          <p:spPr>
            <a:xfrm>
              <a:off x="121257" y="0"/>
              <a:ext cx="5833317" cy="0"/>
            </a:xfrm>
            <a:prstGeom prst="line">
              <a:avLst/>
            </a:prstGeom>
            <a:ln w="38100" cap="rnd">
              <a:solidFill>
                <a:srgbClr val="000000"/>
              </a:solidFill>
              <a:prstDash val="sysDot"/>
              <a:headEnd type="none" w="sm" len="sm"/>
              <a:tailEnd type="none" w="sm" len="sm"/>
            </a:ln>
          </p:spPr>
        </p:sp>
        <p:sp>
          <p:nvSpPr>
            <p:cNvPr id="4" name="TextBox 4"/>
            <p:cNvSpPr txBox="1"/>
            <p:nvPr/>
          </p:nvSpPr>
          <p:spPr>
            <a:xfrm>
              <a:off x="0" y="518160"/>
              <a:ext cx="5954574" cy="4045210"/>
            </a:xfrm>
            <a:prstGeom prst="rect">
              <a:avLst/>
            </a:prstGeom>
          </p:spPr>
          <p:txBody>
            <a:bodyPr lIns="0" tIns="0" rIns="0" bIns="0" rtlCol="0" anchor="t">
              <a:spAutoFit/>
            </a:bodyPr>
            <a:lstStyle/>
            <a:p>
              <a:pPr>
                <a:lnSpc>
                  <a:spcPts val="3359"/>
                </a:lnSpc>
              </a:pPr>
              <a:r>
                <a:rPr lang="en-US" sz="2400" dirty="0">
                  <a:solidFill>
                    <a:srgbClr val="1E1E1E"/>
                  </a:solidFill>
                  <a:latin typeface="Now"/>
                </a:rPr>
                <a:t>Check C status bulls for SCR and SCE data.  Communicate with bull owner if there is an issue.  C status bulls older than 3 years of age with no </a:t>
              </a:r>
              <a:r>
                <a:rPr lang="en-US" sz="2400" dirty="0" err="1">
                  <a:solidFill>
                    <a:srgbClr val="1E1E1E"/>
                  </a:solidFill>
                  <a:latin typeface="Now"/>
                </a:rPr>
                <a:t>breedings</a:t>
              </a:r>
              <a:r>
                <a:rPr lang="en-US" sz="2400" dirty="0">
                  <a:solidFill>
                    <a:srgbClr val="1E1E1E"/>
                  </a:solidFill>
                  <a:latin typeface="Now"/>
                </a:rPr>
                <a:t> or daughters are changed to N status.    </a:t>
              </a:r>
            </a:p>
          </p:txBody>
        </p:sp>
      </p:grpSp>
      <p:grpSp>
        <p:nvGrpSpPr>
          <p:cNvPr id="5" name="Group 5"/>
          <p:cNvGrpSpPr/>
          <p:nvPr/>
        </p:nvGrpSpPr>
        <p:grpSpPr>
          <a:xfrm>
            <a:off x="1028700" y="4054624"/>
            <a:ext cx="684304" cy="630555"/>
            <a:chOff x="0" y="0"/>
            <a:chExt cx="912405" cy="840740"/>
          </a:xfrm>
        </p:grpSpPr>
        <p:sp>
          <p:nvSpPr>
            <p:cNvPr id="6" name="AutoShape 6"/>
            <p:cNvSpPr/>
            <p:nvPr/>
          </p:nvSpPr>
          <p:spPr>
            <a:xfrm>
              <a:off x="0" y="0"/>
              <a:ext cx="912405" cy="840740"/>
            </a:xfrm>
            <a:prstGeom prst="rect">
              <a:avLst/>
            </a:prstGeom>
            <a:solidFill>
              <a:srgbClr val="EB3A1B"/>
            </a:solidFill>
          </p:spPr>
        </p:sp>
        <p:sp>
          <p:nvSpPr>
            <p:cNvPr id="7" name="TextBox 7"/>
            <p:cNvSpPr txBox="1"/>
            <p:nvPr/>
          </p:nvSpPr>
          <p:spPr>
            <a:xfrm>
              <a:off x="196975" y="143511"/>
              <a:ext cx="518457" cy="559128"/>
            </a:xfrm>
            <a:prstGeom prst="rect">
              <a:avLst/>
            </a:prstGeom>
          </p:spPr>
          <p:txBody>
            <a:bodyPr lIns="0" tIns="0" rIns="0" bIns="0" rtlCol="0" anchor="t">
              <a:spAutoFit/>
            </a:bodyPr>
            <a:lstStyle/>
            <a:p>
              <a:pPr algn="ctr">
                <a:lnSpc>
                  <a:spcPts val="3359"/>
                </a:lnSpc>
              </a:pPr>
              <a:r>
                <a:rPr lang="en-US" sz="2400" dirty="0">
                  <a:solidFill>
                    <a:srgbClr val="FFFFFF"/>
                  </a:solidFill>
                  <a:latin typeface="Now Bold"/>
                </a:rPr>
                <a:t>7</a:t>
              </a:r>
            </a:p>
          </p:txBody>
        </p:sp>
      </p:grpSp>
      <p:grpSp>
        <p:nvGrpSpPr>
          <p:cNvPr id="8" name="Group 8"/>
          <p:cNvGrpSpPr/>
          <p:nvPr/>
        </p:nvGrpSpPr>
        <p:grpSpPr>
          <a:xfrm>
            <a:off x="6911035" y="4929495"/>
            <a:ext cx="4465931" cy="3422527"/>
            <a:chOff x="0" y="0"/>
            <a:chExt cx="5954574" cy="4563370"/>
          </a:xfrm>
        </p:grpSpPr>
        <p:sp>
          <p:nvSpPr>
            <p:cNvPr id="9" name="AutoShape 9"/>
            <p:cNvSpPr/>
            <p:nvPr/>
          </p:nvSpPr>
          <p:spPr>
            <a:xfrm>
              <a:off x="121257" y="0"/>
              <a:ext cx="5833317" cy="0"/>
            </a:xfrm>
            <a:prstGeom prst="line">
              <a:avLst/>
            </a:prstGeom>
            <a:ln w="38100" cap="rnd">
              <a:solidFill>
                <a:srgbClr val="000000"/>
              </a:solidFill>
              <a:prstDash val="sysDot"/>
              <a:headEnd type="none" w="sm" len="sm"/>
              <a:tailEnd type="none" w="sm" len="sm"/>
            </a:ln>
          </p:spPr>
        </p:sp>
        <p:sp>
          <p:nvSpPr>
            <p:cNvPr id="10" name="TextBox 10"/>
            <p:cNvSpPr txBox="1"/>
            <p:nvPr/>
          </p:nvSpPr>
          <p:spPr>
            <a:xfrm>
              <a:off x="0" y="518160"/>
              <a:ext cx="5954574" cy="4045210"/>
            </a:xfrm>
            <a:prstGeom prst="rect">
              <a:avLst/>
            </a:prstGeom>
          </p:spPr>
          <p:txBody>
            <a:bodyPr lIns="0" tIns="0" rIns="0" bIns="0" rtlCol="0" anchor="t">
              <a:spAutoFit/>
            </a:bodyPr>
            <a:lstStyle/>
            <a:p>
              <a:pPr>
                <a:lnSpc>
                  <a:spcPts val="3359"/>
                </a:lnSpc>
              </a:pPr>
              <a:r>
                <a:rPr lang="en-US" sz="2400" dirty="0">
                  <a:solidFill>
                    <a:srgbClr val="1E1E1E"/>
                  </a:solidFill>
                  <a:latin typeface="Now"/>
                </a:rPr>
                <a:t>P status bulls 7 years or older are changed to Inactive (I).  Assumed they are no longer marketed.  Controller would need to contact NAAB to change back to any other appropriate status.  </a:t>
              </a:r>
            </a:p>
          </p:txBody>
        </p:sp>
      </p:grpSp>
      <p:grpSp>
        <p:nvGrpSpPr>
          <p:cNvPr id="11" name="Group 11"/>
          <p:cNvGrpSpPr/>
          <p:nvPr/>
        </p:nvGrpSpPr>
        <p:grpSpPr>
          <a:xfrm>
            <a:off x="6865563" y="4054624"/>
            <a:ext cx="684304" cy="630555"/>
            <a:chOff x="0" y="0"/>
            <a:chExt cx="912405" cy="840740"/>
          </a:xfrm>
        </p:grpSpPr>
        <p:sp>
          <p:nvSpPr>
            <p:cNvPr id="12" name="AutoShape 12"/>
            <p:cNvSpPr/>
            <p:nvPr/>
          </p:nvSpPr>
          <p:spPr>
            <a:xfrm>
              <a:off x="0" y="0"/>
              <a:ext cx="912405" cy="840740"/>
            </a:xfrm>
            <a:prstGeom prst="rect">
              <a:avLst/>
            </a:prstGeom>
            <a:solidFill>
              <a:srgbClr val="EB3A1B"/>
            </a:solidFill>
          </p:spPr>
        </p:sp>
        <p:sp>
          <p:nvSpPr>
            <p:cNvPr id="13" name="TextBox 13"/>
            <p:cNvSpPr txBox="1"/>
            <p:nvPr/>
          </p:nvSpPr>
          <p:spPr>
            <a:xfrm>
              <a:off x="196975" y="143511"/>
              <a:ext cx="518457" cy="559128"/>
            </a:xfrm>
            <a:prstGeom prst="rect">
              <a:avLst/>
            </a:prstGeom>
          </p:spPr>
          <p:txBody>
            <a:bodyPr lIns="0" tIns="0" rIns="0" bIns="0" rtlCol="0" anchor="t">
              <a:spAutoFit/>
            </a:bodyPr>
            <a:lstStyle/>
            <a:p>
              <a:pPr algn="ctr">
                <a:lnSpc>
                  <a:spcPts val="3359"/>
                </a:lnSpc>
              </a:pPr>
              <a:r>
                <a:rPr lang="en-US" sz="2400" dirty="0">
                  <a:solidFill>
                    <a:srgbClr val="FFFFFF"/>
                  </a:solidFill>
                  <a:latin typeface="Now Bold"/>
                </a:rPr>
                <a:t>8</a:t>
              </a:r>
            </a:p>
          </p:txBody>
        </p:sp>
      </p:grpSp>
      <p:grpSp>
        <p:nvGrpSpPr>
          <p:cNvPr id="14" name="Group 14"/>
          <p:cNvGrpSpPr/>
          <p:nvPr/>
        </p:nvGrpSpPr>
        <p:grpSpPr>
          <a:xfrm>
            <a:off x="12747898" y="4913303"/>
            <a:ext cx="4465931" cy="5166595"/>
            <a:chOff x="0" y="0"/>
            <a:chExt cx="5954574" cy="6888794"/>
          </a:xfrm>
        </p:grpSpPr>
        <p:sp>
          <p:nvSpPr>
            <p:cNvPr id="15" name="AutoShape 15"/>
            <p:cNvSpPr/>
            <p:nvPr/>
          </p:nvSpPr>
          <p:spPr>
            <a:xfrm>
              <a:off x="121257" y="0"/>
              <a:ext cx="5833317" cy="0"/>
            </a:xfrm>
            <a:prstGeom prst="line">
              <a:avLst/>
            </a:prstGeom>
            <a:ln w="38100" cap="rnd">
              <a:solidFill>
                <a:srgbClr val="000000"/>
              </a:solidFill>
              <a:prstDash val="sysDot"/>
              <a:headEnd type="none" w="sm" len="sm"/>
              <a:tailEnd type="none" w="sm" len="sm"/>
            </a:ln>
          </p:spPr>
        </p:sp>
        <p:sp>
          <p:nvSpPr>
            <p:cNvPr id="16" name="TextBox 16"/>
            <p:cNvSpPr txBox="1"/>
            <p:nvPr/>
          </p:nvSpPr>
          <p:spPr>
            <a:xfrm>
              <a:off x="0" y="518160"/>
              <a:ext cx="5954574" cy="6370634"/>
            </a:xfrm>
            <a:prstGeom prst="rect">
              <a:avLst/>
            </a:prstGeom>
          </p:spPr>
          <p:txBody>
            <a:bodyPr lIns="0" tIns="0" rIns="0" bIns="0" rtlCol="0" anchor="t">
              <a:spAutoFit/>
            </a:bodyPr>
            <a:lstStyle/>
            <a:p>
              <a:pPr>
                <a:lnSpc>
                  <a:spcPts val="3359"/>
                </a:lnSpc>
              </a:pPr>
              <a:r>
                <a:rPr lang="en-US" sz="2400" dirty="0">
                  <a:solidFill>
                    <a:srgbClr val="1E1E1E"/>
                  </a:solidFill>
                  <a:latin typeface="Now"/>
                </a:rPr>
                <a:t>International controllers that have bulls enrolled with C status and will be over 15 months of age at next sire summary are notified.  No genomic evaluation will be calculated if status remains a C.  Status must be changed to G or P indicating the controller agrees to pay the CDCB AIS fee.     </a:t>
              </a:r>
            </a:p>
          </p:txBody>
        </p:sp>
      </p:grpSp>
      <p:grpSp>
        <p:nvGrpSpPr>
          <p:cNvPr id="17" name="Group 17"/>
          <p:cNvGrpSpPr/>
          <p:nvPr/>
        </p:nvGrpSpPr>
        <p:grpSpPr>
          <a:xfrm>
            <a:off x="12793369" y="4054624"/>
            <a:ext cx="684304" cy="630555"/>
            <a:chOff x="0" y="0"/>
            <a:chExt cx="912405" cy="840740"/>
          </a:xfrm>
        </p:grpSpPr>
        <p:sp>
          <p:nvSpPr>
            <p:cNvPr id="18" name="AutoShape 18"/>
            <p:cNvSpPr/>
            <p:nvPr/>
          </p:nvSpPr>
          <p:spPr>
            <a:xfrm>
              <a:off x="0" y="0"/>
              <a:ext cx="912405" cy="840740"/>
            </a:xfrm>
            <a:prstGeom prst="rect">
              <a:avLst/>
            </a:prstGeom>
            <a:solidFill>
              <a:srgbClr val="EB3A1B"/>
            </a:solidFill>
          </p:spPr>
        </p:sp>
        <p:sp>
          <p:nvSpPr>
            <p:cNvPr id="19" name="TextBox 19"/>
            <p:cNvSpPr txBox="1"/>
            <p:nvPr/>
          </p:nvSpPr>
          <p:spPr>
            <a:xfrm>
              <a:off x="196975" y="143511"/>
              <a:ext cx="518457" cy="559128"/>
            </a:xfrm>
            <a:prstGeom prst="rect">
              <a:avLst/>
            </a:prstGeom>
          </p:spPr>
          <p:txBody>
            <a:bodyPr lIns="0" tIns="0" rIns="0" bIns="0" rtlCol="0" anchor="t">
              <a:spAutoFit/>
            </a:bodyPr>
            <a:lstStyle/>
            <a:p>
              <a:pPr algn="ctr">
                <a:lnSpc>
                  <a:spcPts val="3359"/>
                </a:lnSpc>
              </a:pPr>
              <a:r>
                <a:rPr lang="en-US" sz="2400" dirty="0">
                  <a:solidFill>
                    <a:srgbClr val="FFFFFF"/>
                  </a:solidFill>
                  <a:latin typeface="Now Bold"/>
                </a:rPr>
                <a:t>9</a:t>
              </a:r>
            </a:p>
          </p:txBody>
        </p:sp>
      </p:grpSp>
      <p:sp>
        <p:nvSpPr>
          <p:cNvPr id="21" name="TextBox 21"/>
          <p:cNvSpPr txBox="1"/>
          <p:nvPr/>
        </p:nvSpPr>
        <p:spPr>
          <a:xfrm>
            <a:off x="1871989" y="3934724"/>
            <a:ext cx="3662094" cy="855362"/>
          </a:xfrm>
          <a:prstGeom prst="rect">
            <a:avLst/>
          </a:prstGeom>
        </p:spPr>
        <p:txBody>
          <a:bodyPr wrap="square" lIns="0" tIns="0" rIns="0" bIns="0" rtlCol="0" anchor="t">
            <a:spAutoFit/>
          </a:bodyPr>
          <a:lstStyle/>
          <a:p>
            <a:pPr>
              <a:lnSpc>
                <a:spcPts val="3359"/>
              </a:lnSpc>
            </a:pPr>
            <a:r>
              <a:rPr lang="en-US" sz="2400" dirty="0">
                <a:solidFill>
                  <a:srgbClr val="1E1E1E"/>
                </a:solidFill>
                <a:latin typeface="Now Bold"/>
              </a:rPr>
              <a:t>C status bulls with </a:t>
            </a:r>
            <a:r>
              <a:rPr lang="en-US" sz="2400" dirty="0" err="1">
                <a:solidFill>
                  <a:srgbClr val="1E1E1E"/>
                </a:solidFill>
                <a:latin typeface="Now Bold"/>
              </a:rPr>
              <a:t>breedings</a:t>
            </a:r>
            <a:r>
              <a:rPr lang="en-US" sz="2400" dirty="0">
                <a:solidFill>
                  <a:srgbClr val="1E1E1E"/>
                </a:solidFill>
                <a:latin typeface="Now Bold"/>
              </a:rPr>
              <a:t> or daughters</a:t>
            </a:r>
          </a:p>
        </p:txBody>
      </p:sp>
      <p:sp>
        <p:nvSpPr>
          <p:cNvPr id="22" name="TextBox 22"/>
          <p:cNvSpPr txBox="1"/>
          <p:nvPr/>
        </p:nvSpPr>
        <p:spPr>
          <a:xfrm>
            <a:off x="7817501" y="4152732"/>
            <a:ext cx="3925256" cy="419346"/>
          </a:xfrm>
          <a:prstGeom prst="rect">
            <a:avLst/>
          </a:prstGeom>
        </p:spPr>
        <p:txBody>
          <a:bodyPr wrap="square" lIns="0" tIns="0" rIns="0" bIns="0" rtlCol="0" anchor="t">
            <a:spAutoFit/>
          </a:bodyPr>
          <a:lstStyle/>
          <a:p>
            <a:pPr>
              <a:lnSpc>
                <a:spcPts val="3359"/>
              </a:lnSpc>
            </a:pPr>
            <a:r>
              <a:rPr lang="en-US" sz="2400" dirty="0">
                <a:solidFill>
                  <a:srgbClr val="1E1E1E"/>
                </a:solidFill>
                <a:latin typeface="Now Bold"/>
              </a:rPr>
              <a:t>P Status bulls over 7 years</a:t>
            </a:r>
          </a:p>
        </p:txBody>
      </p:sp>
      <p:sp>
        <p:nvSpPr>
          <p:cNvPr id="23" name="TextBox 23"/>
          <p:cNvSpPr txBox="1"/>
          <p:nvPr/>
        </p:nvSpPr>
        <p:spPr>
          <a:xfrm>
            <a:off x="13706190" y="3959111"/>
            <a:ext cx="3246731" cy="855362"/>
          </a:xfrm>
          <a:prstGeom prst="rect">
            <a:avLst/>
          </a:prstGeom>
        </p:spPr>
        <p:txBody>
          <a:bodyPr lIns="0" tIns="0" rIns="0" bIns="0" rtlCol="0" anchor="t">
            <a:spAutoFit/>
          </a:bodyPr>
          <a:lstStyle/>
          <a:p>
            <a:pPr>
              <a:lnSpc>
                <a:spcPts val="3359"/>
              </a:lnSpc>
            </a:pPr>
            <a:r>
              <a:rPr lang="en-US" sz="2400" dirty="0">
                <a:solidFill>
                  <a:srgbClr val="1E1E1E"/>
                </a:solidFill>
                <a:latin typeface="Now Bold"/>
              </a:rPr>
              <a:t>15-month International Alert</a:t>
            </a:r>
          </a:p>
        </p:txBody>
      </p:sp>
      <p:sp>
        <p:nvSpPr>
          <p:cNvPr id="24" name="TextBox 24"/>
          <p:cNvSpPr txBox="1"/>
          <p:nvPr/>
        </p:nvSpPr>
        <p:spPr>
          <a:xfrm>
            <a:off x="3503709" y="1940074"/>
            <a:ext cx="16470724" cy="1009650"/>
          </a:xfrm>
          <a:prstGeom prst="rect">
            <a:avLst/>
          </a:prstGeom>
        </p:spPr>
        <p:txBody>
          <a:bodyPr lIns="0" tIns="0" rIns="0" bIns="0" rtlCol="0" anchor="t">
            <a:spAutoFit/>
          </a:bodyPr>
          <a:lstStyle/>
          <a:p>
            <a:pPr>
              <a:lnSpc>
                <a:spcPts val="7920"/>
              </a:lnSpc>
            </a:pPr>
            <a:r>
              <a:rPr lang="en-US" sz="6600" dirty="0">
                <a:solidFill>
                  <a:srgbClr val="1E1E1E"/>
                </a:solidFill>
                <a:latin typeface="Now"/>
              </a:rPr>
              <a:t>Post Sire Summary Process</a:t>
            </a:r>
          </a:p>
        </p:txBody>
      </p:sp>
      <p:sp>
        <p:nvSpPr>
          <p:cNvPr id="29" name="TextBox 29"/>
          <p:cNvSpPr txBox="1"/>
          <p:nvPr/>
        </p:nvSpPr>
        <p:spPr>
          <a:xfrm>
            <a:off x="14249401" y="281812"/>
            <a:ext cx="3500630" cy="602986"/>
          </a:xfrm>
          <a:prstGeom prst="rect">
            <a:avLst/>
          </a:prstGeom>
        </p:spPr>
        <p:txBody>
          <a:bodyPr wrap="square" lIns="0" tIns="0" rIns="0" bIns="0" rtlCol="0" anchor="t">
            <a:spAutoFit/>
          </a:bodyPr>
          <a:lstStyle/>
          <a:p>
            <a:pPr algn="r">
              <a:lnSpc>
                <a:spcPts val="2382"/>
              </a:lnSpc>
            </a:pPr>
            <a:r>
              <a:rPr lang="en-US" sz="1701" dirty="0">
                <a:solidFill>
                  <a:srgbClr val="000000"/>
                </a:solidFill>
                <a:latin typeface="Now"/>
              </a:rPr>
              <a:t>CDCB NOMINATOR WORKSHOP</a:t>
            </a:r>
          </a:p>
          <a:p>
            <a:pPr algn="r">
              <a:lnSpc>
                <a:spcPts val="2382"/>
              </a:lnSpc>
            </a:pPr>
            <a:r>
              <a:rPr lang="en-US" sz="1701" dirty="0">
                <a:solidFill>
                  <a:srgbClr val="000000"/>
                </a:solidFill>
                <a:latin typeface="Now"/>
              </a:rPr>
              <a:t>8 SEPTEMBER</a:t>
            </a:r>
          </a:p>
        </p:txBody>
      </p:sp>
      <p:pic>
        <p:nvPicPr>
          <p:cNvPr id="26" name="Picture 22">
            <a:extLst>
              <a:ext uri="{FF2B5EF4-FFF2-40B4-BE49-F238E27FC236}">
                <a16:creationId xmlns:a16="http://schemas.microsoft.com/office/drawing/2014/main" id="{A86A3A76-B3E8-25FA-9992-45A5AD7C5401}"/>
              </a:ext>
            </a:extLst>
          </p:cNvPr>
          <p:cNvPicPr>
            <a:picLocks noChangeAspect="1"/>
          </p:cNvPicPr>
          <p:nvPr/>
        </p:nvPicPr>
        <p:blipFill>
          <a:blip r:embed="rId2"/>
          <a:srcRect/>
          <a:stretch>
            <a:fillRect/>
          </a:stretch>
        </p:blipFill>
        <p:spPr>
          <a:xfrm>
            <a:off x="623602" y="344709"/>
            <a:ext cx="1088436" cy="986395"/>
          </a:xfrm>
          <a:prstGeom prst="rect">
            <a:avLst/>
          </a:prstGeom>
        </p:spPr>
      </p:pic>
      <p:sp>
        <p:nvSpPr>
          <p:cNvPr id="28" name="TextBox 27">
            <a:extLst>
              <a:ext uri="{FF2B5EF4-FFF2-40B4-BE49-F238E27FC236}">
                <a16:creationId xmlns:a16="http://schemas.microsoft.com/office/drawing/2014/main" id="{0CE74CE0-A8EC-2FD9-50E0-D0A31CB1B08D}"/>
              </a:ext>
            </a:extLst>
          </p:cNvPr>
          <p:cNvSpPr txBox="1"/>
          <p:nvPr/>
        </p:nvSpPr>
        <p:spPr>
          <a:xfrm>
            <a:off x="1871989" y="678972"/>
            <a:ext cx="3500630" cy="760465"/>
          </a:xfrm>
          <a:prstGeom prst="rect">
            <a:avLst/>
          </a:prstGeom>
          <a:noFill/>
        </p:spPr>
        <p:txBody>
          <a:bodyPr wrap="square">
            <a:spAutoFit/>
          </a:bodyPr>
          <a:lstStyle/>
          <a:p>
            <a:pPr>
              <a:lnSpc>
                <a:spcPts val="2640"/>
              </a:lnSpc>
            </a:pPr>
            <a:r>
              <a:rPr lang="en-US" sz="2200" dirty="0">
                <a:solidFill>
                  <a:srgbClr val="1E1E1E"/>
                </a:solidFill>
                <a:latin typeface="Now Bold"/>
              </a:rPr>
              <a:t>National Association of Animal Breeders</a:t>
            </a:r>
          </a:p>
        </p:txBody>
      </p:sp>
    </p:spTree>
    <p:extLst>
      <p:ext uri="{BB962C8B-B14F-4D97-AF65-F5344CB8AC3E}">
        <p14:creationId xmlns:p14="http://schemas.microsoft.com/office/powerpoint/2010/main" val="779662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3689" r="2532"/>
          <a:stretch>
            <a:fillRect/>
          </a:stretch>
        </p:blipFill>
        <p:spPr>
          <a:xfrm>
            <a:off x="0" y="-281812"/>
            <a:ext cx="18288000" cy="10287000"/>
          </a:xfrm>
          <a:prstGeom prst="rect">
            <a:avLst/>
          </a:prstGeom>
        </p:spPr>
      </p:pic>
      <p:sp>
        <p:nvSpPr>
          <p:cNvPr id="4" name="TextBox 4"/>
          <p:cNvSpPr txBox="1"/>
          <p:nvPr/>
        </p:nvSpPr>
        <p:spPr>
          <a:xfrm>
            <a:off x="323485" y="8105209"/>
            <a:ext cx="16446951" cy="1692771"/>
          </a:xfrm>
          <a:prstGeom prst="rect">
            <a:avLst/>
          </a:prstGeom>
        </p:spPr>
        <p:txBody>
          <a:bodyPr wrap="square" lIns="0" tIns="0" rIns="0" bIns="0" rtlCol="0" anchor="t">
            <a:spAutoFit/>
          </a:bodyPr>
          <a:lstStyle/>
          <a:p>
            <a:pPr>
              <a:lnSpc>
                <a:spcPts val="13200"/>
              </a:lnSpc>
            </a:pPr>
            <a:r>
              <a:rPr lang="en-US" sz="11000" dirty="0">
                <a:solidFill>
                  <a:srgbClr val="FFFFFF"/>
                </a:solidFill>
                <a:latin typeface="Now"/>
              </a:rPr>
              <a:t>What we need</a:t>
            </a:r>
          </a:p>
        </p:txBody>
      </p:sp>
      <p:sp>
        <p:nvSpPr>
          <p:cNvPr id="5" name="TextBox 5"/>
          <p:cNvSpPr txBox="1"/>
          <p:nvPr/>
        </p:nvSpPr>
        <p:spPr>
          <a:xfrm>
            <a:off x="16586655" y="8951595"/>
            <a:ext cx="672645" cy="306705"/>
          </a:xfrm>
          <a:prstGeom prst="rect">
            <a:avLst/>
          </a:prstGeom>
        </p:spPr>
        <p:txBody>
          <a:bodyPr lIns="0" tIns="0" rIns="0" bIns="0" rtlCol="0" anchor="t">
            <a:spAutoFit/>
          </a:bodyPr>
          <a:lstStyle/>
          <a:p>
            <a:pPr algn="r">
              <a:lnSpc>
                <a:spcPts val="2520"/>
              </a:lnSpc>
            </a:pPr>
            <a:r>
              <a:rPr lang="en-US" sz="1800">
                <a:solidFill>
                  <a:srgbClr val="FFFFFF"/>
                </a:solidFill>
                <a:latin typeface="Now"/>
              </a:rPr>
              <a:t>12</a:t>
            </a:r>
          </a:p>
        </p:txBody>
      </p:sp>
      <p:sp>
        <p:nvSpPr>
          <p:cNvPr id="6" name="TextBox 6"/>
          <p:cNvSpPr txBox="1"/>
          <p:nvPr/>
        </p:nvSpPr>
        <p:spPr>
          <a:xfrm>
            <a:off x="2360677" y="1372813"/>
            <a:ext cx="3106097" cy="594834"/>
          </a:xfrm>
          <a:prstGeom prst="rect">
            <a:avLst/>
          </a:prstGeom>
        </p:spPr>
        <p:txBody>
          <a:bodyPr lIns="0" tIns="0" rIns="0" bIns="0" rtlCol="0" anchor="t">
            <a:spAutoFit/>
          </a:bodyPr>
          <a:lstStyle/>
          <a:p>
            <a:pPr>
              <a:lnSpc>
                <a:spcPts val="2317"/>
              </a:lnSpc>
            </a:pPr>
            <a:r>
              <a:rPr lang="en-US" sz="1931">
                <a:solidFill>
                  <a:srgbClr val="FFFFFF"/>
                </a:solidFill>
                <a:latin typeface="Now Bold"/>
              </a:rPr>
              <a:t>National Association of Animal Breeders</a:t>
            </a: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68897"/>
          <a:stretch>
            <a:fillRect/>
          </a:stretch>
        </p:blipFill>
        <p:spPr>
          <a:xfrm>
            <a:off x="469449" y="523405"/>
            <a:ext cx="1624818" cy="1310765"/>
          </a:xfrm>
          <a:prstGeom prst="rect">
            <a:avLst/>
          </a:prstGeom>
        </p:spPr>
      </p:pic>
      <p:sp>
        <p:nvSpPr>
          <p:cNvPr id="8" name="TextBox 8"/>
          <p:cNvSpPr txBox="1"/>
          <p:nvPr/>
        </p:nvSpPr>
        <p:spPr>
          <a:xfrm>
            <a:off x="14249401" y="281812"/>
            <a:ext cx="3500630" cy="602986"/>
          </a:xfrm>
          <a:prstGeom prst="rect">
            <a:avLst/>
          </a:prstGeom>
        </p:spPr>
        <p:txBody>
          <a:bodyPr wrap="square" lIns="0" tIns="0" rIns="0" bIns="0" rtlCol="0" anchor="t">
            <a:spAutoFit/>
          </a:bodyPr>
          <a:lstStyle/>
          <a:p>
            <a:pPr algn="r">
              <a:lnSpc>
                <a:spcPts val="2382"/>
              </a:lnSpc>
            </a:pPr>
            <a:r>
              <a:rPr lang="en-US" sz="1701" dirty="0">
                <a:solidFill>
                  <a:schemeClr val="bg1"/>
                </a:solidFill>
                <a:latin typeface="Now"/>
              </a:rPr>
              <a:t>CDCB NOMINATOR WORKSHOP</a:t>
            </a:r>
          </a:p>
          <a:p>
            <a:pPr algn="r">
              <a:lnSpc>
                <a:spcPts val="2382"/>
              </a:lnSpc>
            </a:pPr>
            <a:r>
              <a:rPr lang="en-US" sz="1701" dirty="0">
                <a:solidFill>
                  <a:schemeClr val="bg1"/>
                </a:solidFill>
                <a:latin typeface="Now"/>
              </a:rPr>
              <a:t>8 SEPTEMBER</a:t>
            </a:r>
          </a:p>
        </p:txBody>
      </p:sp>
    </p:spTree>
    <p:extLst>
      <p:ext uri="{BB962C8B-B14F-4D97-AF65-F5344CB8AC3E}">
        <p14:creationId xmlns:p14="http://schemas.microsoft.com/office/powerpoint/2010/main" val="3507305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 y="4294381"/>
            <a:ext cx="15468600" cy="5602611"/>
            <a:chOff x="0" y="0"/>
            <a:chExt cx="6602201" cy="7470149"/>
          </a:xfrm>
        </p:grpSpPr>
        <p:sp>
          <p:nvSpPr>
            <p:cNvPr id="3" name="AutoShape 3"/>
            <p:cNvSpPr/>
            <p:nvPr/>
          </p:nvSpPr>
          <p:spPr>
            <a:xfrm>
              <a:off x="121257" y="0"/>
              <a:ext cx="5833317" cy="0"/>
            </a:xfrm>
            <a:prstGeom prst="line">
              <a:avLst/>
            </a:prstGeom>
            <a:ln w="38100" cap="rnd">
              <a:solidFill>
                <a:srgbClr val="000000"/>
              </a:solidFill>
              <a:prstDash val="sysDot"/>
              <a:headEnd type="none" w="sm" len="sm"/>
              <a:tailEnd type="none" w="sm" len="sm"/>
            </a:ln>
          </p:spPr>
        </p:sp>
        <p:sp>
          <p:nvSpPr>
            <p:cNvPr id="4" name="TextBox 4"/>
            <p:cNvSpPr txBox="1"/>
            <p:nvPr/>
          </p:nvSpPr>
          <p:spPr>
            <a:xfrm>
              <a:off x="0" y="518160"/>
              <a:ext cx="6602201" cy="6951989"/>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n-US" sz="2400" dirty="0">
                  <a:solidFill>
                    <a:srgbClr val="1E1E1E"/>
                  </a:solidFill>
                  <a:latin typeface="Now"/>
                </a:rPr>
                <a:t>Routinely monitor domestic and international bulls that are marketed using CDCB genomic evaluation data and are not in the database.  Contact bull owners to explain the program.  Examples: 1. bulls exported from the USA to Mexico A.I. center but ownership not transferred.  Still looks like a US owned bull. 2. Kenya A.I. center marketing semen using CDCB data from 2016 &amp; 2017, pre base change.     3. European bulls evaluated by CDCB and exported to Russia. </a:t>
              </a:r>
              <a:br>
                <a:rPr lang="en-US" sz="2400" dirty="0">
                  <a:solidFill>
                    <a:srgbClr val="1E1E1E"/>
                  </a:solidFill>
                  <a:latin typeface="Now"/>
                </a:rPr>
              </a:br>
              <a:endParaRPr lang="en-US" sz="2400" dirty="0">
                <a:solidFill>
                  <a:srgbClr val="1E1E1E"/>
                </a:solidFill>
                <a:latin typeface="Now"/>
              </a:endParaRPr>
            </a:p>
            <a:p>
              <a:pPr marL="342900" indent="-342900">
                <a:lnSpc>
                  <a:spcPts val="3359"/>
                </a:lnSpc>
                <a:buFont typeface="Arial" panose="020B0604020202020204" pitchFamily="34" charset="0"/>
                <a:buChar char="•"/>
              </a:pPr>
              <a:r>
                <a:rPr lang="en-US" sz="2400" dirty="0">
                  <a:solidFill>
                    <a:srgbClr val="1E1E1E"/>
                  </a:solidFill>
                  <a:latin typeface="Now"/>
                </a:rPr>
                <a:t>Also work with custom collection facilities to clarify/educate how the Cross Reference database/system works and how the industry partners are intertwined.    </a:t>
              </a:r>
              <a:br>
                <a:rPr lang="en-US" sz="2400" dirty="0">
                  <a:solidFill>
                    <a:srgbClr val="1E1E1E"/>
                  </a:solidFill>
                  <a:latin typeface="Now"/>
                </a:rPr>
              </a:br>
              <a:endParaRPr lang="en-US" sz="2400" dirty="0">
                <a:solidFill>
                  <a:srgbClr val="1E1E1E"/>
                </a:solidFill>
                <a:latin typeface="Now"/>
              </a:endParaRPr>
            </a:p>
            <a:p>
              <a:pPr marL="342900" indent="-342900">
                <a:lnSpc>
                  <a:spcPts val="3359"/>
                </a:lnSpc>
                <a:buFont typeface="Arial" panose="020B0604020202020204" pitchFamily="34" charset="0"/>
                <a:buChar char="•"/>
              </a:pPr>
              <a:r>
                <a:rPr lang="en-US" sz="2400" dirty="0">
                  <a:solidFill>
                    <a:srgbClr val="1E1E1E"/>
                  </a:solidFill>
                  <a:latin typeface="Now"/>
                </a:rPr>
                <a:t>Some international bull owners market semen using the initial genomic evaluation when the bull was nominated to avoid paying the AIS fees.  Nominators have a responsibility to explain the fee schedule to owners nominating males.     </a:t>
              </a:r>
            </a:p>
          </p:txBody>
        </p:sp>
      </p:grpSp>
      <p:grpSp>
        <p:nvGrpSpPr>
          <p:cNvPr id="5" name="Group 5"/>
          <p:cNvGrpSpPr/>
          <p:nvPr/>
        </p:nvGrpSpPr>
        <p:grpSpPr>
          <a:xfrm>
            <a:off x="1167820" y="3276380"/>
            <a:ext cx="684304" cy="630555"/>
            <a:chOff x="0" y="0"/>
            <a:chExt cx="912405" cy="840740"/>
          </a:xfrm>
        </p:grpSpPr>
        <p:sp>
          <p:nvSpPr>
            <p:cNvPr id="6" name="AutoShape 6"/>
            <p:cNvSpPr/>
            <p:nvPr/>
          </p:nvSpPr>
          <p:spPr>
            <a:xfrm>
              <a:off x="0" y="0"/>
              <a:ext cx="912405" cy="840740"/>
            </a:xfrm>
            <a:prstGeom prst="rect">
              <a:avLst/>
            </a:prstGeom>
            <a:solidFill>
              <a:srgbClr val="EB3A1B"/>
            </a:solidFill>
          </p:spPr>
        </p:sp>
        <p:sp>
          <p:nvSpPr>
            <p:cNvPr id="7" name="TextBox 7"/>
            <p:cNvSpPr txBox="1"/>
            <p:nvPr/>
          </p:nvSpPr>
          <p:spPr>
            <a:xfrm>
              <a:off x="196975" y="143511"/>
              <a:ext cx="518457" cy="559128"/>
            </a:xfrm>
            <a:prstGeom prst="rect">
              <a:avLst/>
            </a:prstGeom>
          </p:spPr>
          <p:txBody>
            <a:bodyPr lIns="0" tIns="0" rIns="0" bIns="0" rtlCol="0" anchor="t">
              <a:spAutoFit/>
            </a:bodyPr>
            <a:lstStyle/>
            <a:p>
              <a:pPr algn="ctr">
                <a:lnSpc>
                  <a:spcPts val="3359"/>
                </a:lnSpc>
              </a:pPr>
              <a:r>
                <a:rPr lang="en-US" sz="2400" dirty="0">
                  <a:solidFill>
                    <a:srgbClr val="FFFFFF"/>
                  </a:solidFill>
                  <a:latin typeface="Now Bold"/>
                </a:rPr>
                <a:t>10</a:t>
              </a:r>
            </a:p>
          </p:txBody>
        </p:sp>
      </p:grpSp>
      <p:sp>
        <p:nvSpPr>
          <p:cNvPr id="21" name="TextBox 21"/>
          <p:cNvSpPr txBox="1"/>
          <p:nvPr/>
        </p:nvSpPr>
        <p:spPr>
          <a:xfrm>
            <a:off x="1999855" y="3487589"/>
            <a:ext cx="6896100" cy="419346"/>
          </a:xfrm>
          <a:prstGeom prst="rect">
            <a:avLst/>
          </a:prstGeom>
        </p:spPr>
        <p:txBody>
          <a:bodyPr wrap="square" lIns="0" tIns="0" rIns="0" bIns="0" rtlCol="0" anchor="t">
            <a:spAutoFit/>
          </a:bodyPr>
          <a:lstStyle/>
          <a:p>
            <a:pPr>
              <a:lnSpc>
                <a:spcPts val="3359"/>
              </a:lnSpc>
            </a:pPr>
            <a:r>
              <a:rPr lang="en-US" sz="2400" dirty="0">
                <a:solidFill>
                  <a:srgbClr val="1E1E1E"/>
                </a:solidFill>
                <a:latin typeface="Now Bold"/>
              </a:rPr>
              <a:t>Monitor International and Domestic A.I. bulls </a:t>
            </a:r>
          </a:p>
        </p:txBody>
      </p:sp>
      <p:sp>
        <p:nvSpPr>
          <p:cNvPr id="24" name="TextBox 24"/>
          <p:cNvSpPr txBox="1"/>
          <p:nvPr/>
        </p:nvSpPr>
        <p:spPr>
          <a:xfrm>
            <a:off x="2895600" y="2099051"/>
            <a:ext cx="16470724" cy="1009650"/>
          </a:xfrm>
          <a:prstGeom prst="rect">
            <a:avLst/>
          </a:prstGeom>
        </p:spPr>
        <p:txBody>
          <a:bodyPr lIns="0" tIns="0" rIns="0" bIns="0" rtlCol="0" anchor="t">
            <a:spAutoFit/>
          </a:bodyPr>
          <a:lstStyle/>
          <a:p>
            <a:pPr>
              <a:lnSpc>
                <a:spcPts val="7920"/>
              </a:lnSpc>
            </a:pPr>
            <a:r>
              <a:rPr lang="en-US" sz="6600" dirty="0">
                <a:solidFill>
                  <a:srgbClr val="1E1E1E"/>
                </a:solidFill>
                <a:latin typeface="Now"/>
              </a:rPr>
              <a:t>What we are currently doing</a:t>
            </a:r>
          </a:p>
        </p:txBody>
      </p:sp>
      <p:sp>
        <p:nvSpPr>
          <p:cNvPr id="29" name="TextBox 29"/>
          <p:cNvSpPr txBox="1"/>
          <p:nvPr/>
        </p:nvSpPr>
        <p:spPr>
          <a:xfrm>
            <a:off x="14249401" y="281812"/>
            <a:ext cx="3500630" cy="602986"/>
          </a:xfrm>
          <a:prstGeom prst="rect">
            <a:avLst/>
          </a:prstGeom>
        </p:spPr>
        <p:txBody>
          <a:bodyPr wrap="square" lIns="0" tIns="0" rIns="0" bIns="0" rtlCol="0" anchor="t">
            <a:spAutoFit/>
          </a:bodyPr>
          <a:lstStyle/>
          <a:p>
            <a:pPr algn="r">
              <a:lnSpc>
                <a:spcPts val="2382"/>
              </a:lnSpc>
            </a:pPr>
            <a:r>
              <a:rPr lang="en-US" sz="1701" dirty="0">
                <a:solidFill>
                  <a:srgbClr val="000000"/>
                </a:solidFill>
                <a:latin typeface="Now"/>
              </a:rPr>
              <a:t>CDCB NOMINATOR WORKSHOP</a:t>
            </a:r>
          </a:p>
          <a:p>
            <a:pPr algn="r">
              <a:lnSpc>
                <a:spcPts val="2382"/>
              </a:lnSpc>
            </a:pPr>
            <a:r>
              <a:rPr lang="en-US" sz="1701" dirty="0">
                <a:solidFill>
                  <a:srgbClr val="000000"/>
                </a:solidFill>
                <a:latin typeface="Now"/>
              </a:rPr>
              <a:t>8 SEPTEMBER</a:t>
            </a:r>
          </a:p>
        </p:txBody>
      </p:sp>
      <p:pic>
        <p:nvPicPr>
          <p:cNvPr id="26" name="Picture 22">
            <a:extLst>
              <a:ext uri="{FF2B5EF4-FFF2-40B4-BE49-F238E27FC236}">
                <a16:creationId xmlns:a16="http://schemas.microsoft.com/office/drawing/2014/main" id="{A86A3A76-B3E8-25FA-9992-45A5AD7C5401}"/>
              </a:ext>
            </a:extLst>
          </p:cNvPr>
          <p:cNvPicPr>
            <a:picLocks noChangeAspect="1"/>
          </p:cNvPicPr>
          <p:nvPr/>
        </p:nvPicPr>
        <p:blipFill>
          <a:blip r:embed="rId2"/>
          <a:srcRect/>
          <a:stretch>
            <a:fillRect/>
          </a:stretch>
        </p:blipFill>
        <p:spPr>
          <a:xfrm>
            <a:off x="623602" y="344709"/>
            <a:ext cx="1088436" cy="986395"/>
          </a:xfrm>
          <a:prstGeom prst="rect">
            <a:avLst/>
          </a:prstGeom>
        </p:spPr>
      </p:pic>
      <p:sp>
        <p:nvSpPr>
          <p:cNvPr id="28" name="TextBox 27">
            <a:extLst>
              <a:ext uri="{FF2B5EF4-FFF2-40B4-BE49-F238E27FC236}">
                <a16:creationId xmlns:a16="http://schemas.microsoft.com/office/drawing/2014/main" id="{0CE74CE0-A8EC-2FD9-50E0-D0A31CB1B08D}"/>
              </a:ext>
            </a:extLst>
          </p:cNvPr>
          <p:cNvSpPr txBox="1"/>
          <p:nvPr/>
        </p:nvSpPr>
        <p:spPr>
          <a:xfrm>
            <a:off x="1871989" y="678972"/>
            <a:ext cx="3500630" cy="760465"/>
          </a:xfrm>
          <a:prstGeom prst="rect">
            <a:avLst/>
          </a:prstGeom>
          <a:noFill/>
        </p:spPr>
        <p:txBody>
          <a:bodyPr wrap="square">
            <a:spAutoFit/>
          </a:bodyPr>
          <a:lstStyle/>
          <a:p>
            <a:pPr>
              <a:lnSpc>
                <a:spcPts val="2640"/>
              </a:lnSpc>
            </a:pPr>
            <a:r>
              <a:rPr lang="en-US" sz="2200" dirty="0">
                <a:solidFill>
                  <a:srgbClr val="1E1E1E"/>
                </a:solidFill>
                <a:latin typeface="Now Bold"/>
              </a:rPr>
              <a:t>National Association of Animal Breeders</a:t>
            </a:r>
          </a:p>
        </p:txBody>
      </p:sp>
    </p:spTree>
    <p:extLst>
      <p:ext uri="{BB962C8B-B14F-4D97-AF65-F5344CB8AC3E}">
        <p14:creationId xmlns:p14="http://schemas.microsoft.com/office/powerpoint/2010/main" val="2130205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 y="4294381"/>
            <a:ext cx="15468600" cy="3858544"/>
            <a:chOff x="0" y="0"/>
            <a:chExt cx="6602201" cy="5144726"/>
          </a:xfrm>
        </p:grpSpPr>
        <p:sp>
          <p:nvSpPr>
            <p:cNvPr id="3" name="AutoShape 3"/>
            <p:cNvSpPr/>
            <p:nvPr/>
          </p:nvSpPr>
          <p:spPr>
            <a:xfrm>
              <a:off x="121257" y="0"/>
              <a:ext cx="5833317" cy="0"/>
            </a:xfrm>
            <a:prstGeom prst="line">
              <a:avLst/>
            </a:prstGeom>
            <a:ln w="38100" cap="rnd">
              <a:solidFill>
                <a:srgbClr val="000000"/>
              </a:solidFill>
              <a:prstDash val="sysDot"/>
              <a:headEnd type="none" w="sm" len="sm"/>
              <a:tailEnd type="none" w="sm" len="sm"/>
            </a:ln>
          </p:spPr>
        </p:sp>
        <p:sp>
          <p:nvSpPr>
            <p:cNvPr id="4" name="TextBox 4"/>
            <p:cNvSpPr txBox="1"/>
            <p:nvPr/>
          </p:nvSpPr>
          <p:spPr>
            <a:xfrm>
              <a:off x="0" y="518160"/>
              <a:ext cx="6602201" cy="4626566"/>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n-US" sz="2400" dirty="0">
                  <a:solidFill>
                    <a:srgbClr val="1E1E1E"/>
                  </a:solidFill>
                  <a:latin typeface="Now"/>
                </a:rPr>
                <a:t>Explain to customers that additional fees exist down the line if males are selected for AI</a:t>
              </a:r>
            </a:p>
            <a:p>
              <a:pPr marL="342900" indent="-342900">
                <a:lnSpc>
                  <a:spcPts val="3359"/>
                </a:lnSpc>
                <a:buFont typeface="Arial" panose="020B0604020202020204" pitchFamily="34" charset="0"/>
                <a:buChar char="•"/>
              </a:pPr>
              <a:endParaRPr lang="en-US" sz="2400" dirty="0">
                <a:solidFill>
                  <a:srgbClr val="1E1E1E"/>
                </a:solidFill>
                <a:latin typeface="Now"/>
              </a:endParaRPr>
            </a:p>
            <a:p>
              <a:pPr marL="342900" indent="-342900">
                <a:lnSpc>
                  <a:spcPts val="3359"/>
                </a:lnSpc>
                <a:buFont typeface="Arial" panose="020B0604020202020204" pitchFamily="34" charset="0"/>
                <a:buChar char="•"/>
              </a:pPr>
              <a:r>
                <a:rPr lang="en-US" sz="2400" dirty="0">
                  <a:solidFill>
                    <a:srgbClr val="1E1E1E"/>
                  </a:solidFill>
                  <a:latin typeface="Now"/>
                </a:rPr>
                <a:t>Inform customers that when bulls are selected for AI, any bull with an NAAB code must be reported to NAAB for registration in the Dairy Cross Reference Database. Not complying with the regulations may lead to blocking of future genomic evaluations. </a:t>
              </a:r>
              <a:br>
                <a:rPr lang="en-US" sz="2400" dirty="0">
                  <a:solidFill>
                    <a:srgbClr val="1E1E1E"/>
                  </a:solidFill>
                  <a:latin typeface="Now"/>
                </a:rPr>
              </a:br>
              <a:endParaRPr lang="en-US" sz="2400" dirty="0">
                <a:solidFill>
                  <a:srgbClr val="1E1E1E"/>
                </a:solidFill>
                <a:latin typeface="Now"/>
              </a:endParaRPr>
            </a:p>
            <a:p>
              <a:pPr marL="342900" indent="-342900">
                <a:lnSpc>
                  <a:spcPts val="3359"/>
                </a:lnSpc>
                <a:buFont typeface="Arial" panose="020B0604020202020204" pitchFamily="34" charset="0"/>
                <a:buChar char="•"/>
              </a:pPr>
              <a:r>
                <a:rPr lang="en-US" sz="2400" dirty="0">
                  <a:solidFill>
                    <a:srgbClr val="1E1E1E"/>
                  </a:solidFill>
                  <a:latin typeface="Now"/>
                </a:rPr>
                <a:t>Inform customers, especially international, that bulls are not allowed to be marketed on initial evaluations</a:t>
              </a:r>
              <a:r>
                <a:rPr lang="en-US" sz="2400" b="1" dirty="0">
                  <a:solidFill>
                    <a:srgbClr val="1E1E1E"/>
                  </a:solidFill>
                  <a:latin typeface="Now"/>
                </a:rPr>
                <a:t>. If bulls are marketed using US genomic values, then AI service fees must be paid. </a:t>
              </a:r>
            </a:p>
          </p:txBody>
        </p:sp>
      </p:grpSp>
      <p:sp>
        <p:nvSpPr>
          <p:cNvPr id="21" name="TextBox 21"/>
          <p:cNvSpPr txBox="1"/>
          <p:nvPr/>
        </p:nvSpPr>
        <p:spPr>
          <a:xfrm>
            <a:off x="1371600" y="3558642"/>
            <a:ext cx="11353800" cy="419346"/>
          </a:xfrm>
          <a:prstGeom prst="rect">
            <a:avLst/>
          </a:prstGeom>
        </p:spPr>
        <p:txBody>
          <a:bodyPr wrap="square" lIns="0" tIns="0" rIns="0" bIns="0" rtlCol="0" anchor="t">
            <a:spAutoFit/>
          </a:bodyPr>
          <a:lstStyle/>
          <a:p>
            <a:pPr>
              <a:lnSpc>
                <a:spcPts val="3359"/>
              </a:lnSpc>
            </a:pPr>
            <a:r>
              <a:rPr lang="en-US" sz="2400" dirty="0">
                <a:solidFill>
                  <a:srgbClr val="1E1E1E"/>
                </a:solidFill>
                <a:latin typeface="Now Bold"/>
              </a:rPr>
              <a:t>Educate and Inform bull owners at nomination or sale of test for males</a:t>
            </a:r>
          </a:p>
        </p:txBody>
      </p:sp>
      <p:sp>
        <p:nvSpPr>
          <p:cNvPr id="24" name="TextBox 24"/>
          <p:cNvSpPr txBox="1"/>
          <p:nvPr/>
        </p:nvSpPr>
        <p:spPr>
          <a:xfrm>
            <a:off x="2895600" y="2099051"/>
            <a:ext cx="16470724" cy="1009650"/>
          </a:xfrm>
          <a:prstGeom prst="rect">
            <a:avLst/>
          </a:prstGeom>
        </p:spPr>
        <p:txBody>
          <a:bodyPr lIns="0" tIns="0" rIns="0" bIns="0" rtlCol="0" anchor="t">
            <a:spAutoFit/>
          </a:bodyPr>
          <a:lstStyle/>
          <a:p>
            <a:pPr>
              <a:lnSpc>
                <a:spcPts val="7920"/>
              </a:lnSpc>
            </a:pPr>
            <a:r>
              <a:rPr lang="en-US" sz="6600" dirty="0">
                <a:solidFill>
                  <a:srgbClr val="1E1E1E"/>
                </a:solidFill>
                <a:latin typeface="Now"/>
              </a:rPr>
              <a:t>Where we need your help</a:t>
            </a:r>
          </a:p>
        </p:txBody>
      </p:sp>
      <p:sp>
        <p:nvSpPr>
          <p:cNvPr id="29" name="TextBox 29"/>
          <p:cNvSpPr txBox="1"/>
          <p:nvPr/>
        </p:nvSpPr>
        <p:spPr>
          <a:xfrm>
            <a:off x="14249401" y="281812"/>
            <a:ext cx="3500630" cy="602986"/>
          </a:xfrm>
          <a:prstGeom prst="rect">
            <a:avLst/>
          </a:prstGeom>
        </p:spPr>
        <p:txBody>
          <a:bodyPr wrap="square" lIns="0" tIns="0" rIns="0" bIns="0" rtlCol="0" anchor="t">
            <a:spAutoFit/>
          </a:bodyPr>
          <a:lstStyle/>
          <a:p>
            <a:pPr algn="r">
              <a:lnSpc>
                <a:spcPts val="2382"/>
              </a:lnSpc>
            </a:pPr>
            <a:r>
              <a:rPr lang="en-US" sz="1701" dirty="0">
                <a:solidFill>
                  <a:srgbClr val="000000"/>
                </a:solidFill>
                <a:latin typeface="Now"/>
              </a:rPr>
              <a:t>CDCB NOMINATOR WORKSHOP</a:t>
            </a:r>
          </a:p>
          <a:p>
            <a:pPr algn="r">
              <a:lnSpc>
                <a:spcPts val="2382"/>
              </a:lnSpc>
            </a:pPr>
            <a:r>
              <a:rPr lang="en-US" sz="1701" dirty="0">
                <a:solidFill>
                  <a:srgbClr val="000000"/>
                </a:solidFill>
                <a:latin typeface="Now"/>
              </a:rPr>
              <a:t>8 SEPTEMBER</a:t>
            </a:r>
          </a:p>
        </p:txBody>
      </p:sp>
      <p:pic>
        <p:nvPicPr>
          <p:cNvPr id="26" name="Picture 22">
            <a:extLst>
              <a:ext uri="{FF2B5EF4-FFF2-40B4-BE49-F238E27FC236}">
                <a16:creationId xmlns:a16="http://schemas.microsoft.com/office/drawing/2014/main" id="{A86A3A76-B3E8-25FA-9992-45A5AD7C5401}"/>
              </a:ext>
            </a:extLst>
          </p:cNvPr>
          <p:cNvPicPr>
            <a:picLocks noChangeAspect="1"/>
          </p:cNvPicPr>
          <p:nvPr/>
        </p:nvPicPr>
        <p:blipFill>
          <a:blip r:embed="rId2"/>
          <a:srcRect/>
          <a:stretch>
            <a:fillRect/>
          </a:stretch>
        </p:blipFill>
        <p:spPr>
          <a:xfrm>
            <a:off x="623602" y="344709"/>
            <a:ext cx="1088436" cy="986395"/>
          </a:xfrm>
          <a:prstGeom prst="rect">
            <a:avLst/>
          </a:prstGeom>
        </p:spPr>
      </p:pic>
      <p:sp>
        <p:nvSpPr>
          <p:cNvPr id="28" name="TextBox 27">
            <a:extLst>
              <a:ext uri="{FF2B5EF4-FFF2-40B4-BE49-F238E27FC236}">
                <a16:creationId xmlns:a16="http://schemas.microsoft.com/office/drawing/2014/main" id="{0CE74CE0-A8EC-2FD9-50E0-D0A31CB1B08D}"/>
              </a:ext>
            </a:extLst>
          </p:cNvPr>
          <p:cNvSpPr txBox="1"/>
          <p:nvPr/>
        </p:nvSpPr>
        <p:spPr>
          <a:xfrm>
            <a:off x="1871989" y="678972"/>
            <a:ext cx="3500630" cy="760465"/>
          </a:xfrm>
          <a:prstGeom prst="rect">
            <a:avLst/>
          </a:prstGeom>
          <a:noFill/>
        </p:spPr>
        <p:txBody>
          <a:bodyPr wrap="square">
            <a:spAutoFit/>
          </a:bodyPr>
          <a:lstStyle/>
          <a:p>
            <a:pPr>
              <a:lnSpc>
                <a:spcPts val="2640"/>
              </a:lnSpc>
            </a:pPr>
            <a:r>
              <a:rPr lang="en-US" sz="2200" dirty="0">
                <a:solidFill>
                  <a:srgbClr val="1E1E1E"/>
                </a:solidFill>
                <a:latin typeface="Now Bold"/>
              </a:rPr>
              <a:t>National Association of Animal Breeders</a:t>
            </a:r>
          </a:p>
        </p:txBody>
      </p:sp>
    </p:spTree>
    <p:extLst>
      <p:ext uri="{BB962C8B-B14F-4D97-AF65-F5344CB8AC3E}">
        <p14:creationId xmlns:p14="http://schemas.microsoft.com/office/powerpoint/2010/main" val="4016134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4" name="TextBox 4"/>
          <p:cNvSpPr txBox="1"/>
          <p:nvPr/>
        </p:nvSpPr>
        <p:spPr>
          <a:xfrm>
            <a:off x="16586655" y="9085898"/>
            <a:ext cx="672645" cy="306705"/>
          </a:xfrm>
          <a:prstGeom prst="rect">
            <a:avLst/>
          </a:prstGeom>
        </p:spPr>
        <p:txBody>
          <a:bodyPr lIns="0" tIns="0" rIns="0" bIns="0" rtlCol="0" anchor="t">
            <a:spAutoFit/>
          </a:bodyPr>
          <a:lstStyle/>
          <a:p>
            <a:pPr algn="r">
              <a:lnSpc>
                <a:spcPts val="2520"/>
              </a:lnSpc>
            </a:pPr>
            <a:r>
              <a:rPr lang="en-US" sz="1800">
                <a:solidFill>
                  <a:srgbClr val="FFFFFF"/>
                </a:solidFill>
                <a:latin typeface="Now"/>
              </a:rPr>
              <a:t>0902</a:t>
            </a:r>
          </a:p>
        </p:txBody>
      </p:sp>
      <p:sp>
        <p:nvSpPr>
          <p:cNvPr id="6" name="TextBox 6"/>
          <p:cNvSpPr txBox="1"/>
          <p:nvPr/>
        </p:nvSpPr>
        <p:spPr>
          <a:xfrm>
            <a:off x="1595636" y="695325"/>
            <a:ext cx="3538284" cy="666750"/>
          </a:xfrm>
          <a:prstGeom prst="rect">
            <a:avLst/>
          </a:prstGeom>
        </p:spPr>
        <p:txBody>
          <a:bodyPr lIns="0" tIns="0" rIns="0" bIns="0" rtlCol="0" anchor="t">
            <a:spAutoFit/>
          </a:bodyPr>
          <a:lstStyle/>
          <a:p>
            <a:pPr>
              <a:lnSpc>
                <a:spcPts val="2640"/>
              </a:lnSpc>
            </a:pPr>
            <a:r>
              <a:rPr lang="en-US" sz="2200">
                <a:solidFill>
                  <a:srgbClr val="FEFDFC"/>
                </a:solidFill>
                <a:latin typeface="Now Bold"/>
              </a:rPr>
              <a:t>National Association of Animal Breeders</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68897"/>
          <a:stretch>
            <a:fillRect/>
          </a:stretch>
        </p:blipFill>
        <p:spPr>
          <a:xfrm>
            <a:off x="342900" y="527348"/>
            <a:ext cx="1034723" cy="834727"/>
          </a:xfrm>
          <a:prstGeom prst="rect">
            <a:avLst/>
          </a:prstGeom>
        </p:spPr>
      </p:pic>
      <p:sp>
        <p:nvSpPr>
          <p:cNvPr id="8" name="TextBox 8"/>
          <p:cNvSpPr txBox="1"/>
          <p:nvPr/>
        </p:nvSpPr>
        <p:spPr>
          <a:xfrm>
            <a:off x="14211747" y="281812"/>
            <a:ext cx="3538283" cy="602986"/>
          </a:xfrm>
          <a:prstGeom prst="rect">
            <a:avLst/>
          </a:prstGeom>
        </p:spPr>
        <p:txBody>
          <a:bodyPr wrap="square" lIns="0" tIns="0" rIns="0" bIns="0" rtlCol="0" anchor="t">
            <a:spAutoFit/>
          </a:bodyPr>
          <a:lstStyle/>
          <a:p>
            <a:pPr algn="r">
              <a:lnSpc>
                <a:spcPts val="2382"/>
              </a:lnSpc>
            </a:pPr>
            <a:r>
              <a:rPr lang="en-US" sz="1701" dirty="0">
                <a:solidFill>
                  <a:schemeClr val="bg1"/>
                </a:solidFill>
                <a:latin typeface="Now"/>
              </a:rPr>
              <a:t>CDCB NOMINATOR WORKSHOP</a:t>
            </a:r>
          </a:p>
          <a:p>
            <a:pPr algn="r">
              <a:lnSpc>
                <a:spcPts val="2382"/>
              </a:lnSpc>
            </a:pPr>
            <a:r>
              <a:rPr lang="en-US" sz="1701" dirty="0">
                <a:solidFill>
                  <a:schemeClr val="bg1"/>
                </a:solidFill>
                <a:latin typeface="Now"/>
              </a:rPr>
              <a:t>8 SEPTEMBER</a:t>
            </a:r>
          </a:p>
        </p:txBody>
      </p:sp>
      <p:sp>
        <p:nvSpPr>
          <p:cNvPr id="9" name="TextBox 24">
            <a:extLst>
              <a:ext uri="{FF2B5EF4-FFF2-40B4-BE49-F238E27FC236}">
                <a16:creationId xmlns:a16="http://schemas.microsoft.com/office/drawing/2014/main" id="{F2AF01AD-968D-78F3-30A1-C6CA4FE83DAC}"/>
              </a:ext>
            </a:extLst>
          </p:cNvPr>
          <p:cNvSpPr txBox="1"/>
          <p:nvPr/>
        </p:nvSpPr>
        <p:spPr>
          <a:xfrm>
            <a:off x="3695700" y="2219325"/>
            <a:ext cx="10896600" cy="2026196"/>
          </a:xfrm>
          <a:prstGeom prst="rect">
            <a:avLst/>
          </a:prstGeom>
        </p:spPr>
        <p:txBody>
          <a:bodyPr wrap="square" lIns="0" tIns="0" rIns="0" bIns="0" rtlCol="0" anchor="t">
            <a:spAutoFit/>
          </a:bodyPr>
          <a:lstStyle/>
          <a:p>
            <a:pPr algn="ctr">
              <a:lnSpc>
                <a:spcPts val="7920"/>
              </a:lnSpc>
            </a:pPr>
            <a:r>
              <a:rPr lang="en-US" sz="6600" dirty="0">
                <a:solidFill>
                  <a:srgbClr val="FF0000"/>
                </a:solidFill>
                <a:latin typeface="Now"/>
              </a:rPr>
              <a:t>Suggested wording to add to results/agreements</a:t>
            </a:r>
          </a:p>
        </p:txBody>
      </p:sp>
      <p:sp>
        <p:nvSpPr>
          <p:cNvPr id="12" name="TextBox 11">
            <a:extLst>
              <a:ext uri="{FF2B5EF4-FFF2-40B4-BE49-F238E27FC236}">
                <a16:creationId xmlns:a16="http://schemas.microsoft.com/office/drawing/2014/main" id="{255F61A8-E0FE-54F8-9DD0-7212284683FB}"/>
              </a:ext>
            </a:extLst>
          </p:cNvPr>
          <p:cNvSpPr txBox="1"/>
          <p:nvPr/>
        </p:nvSpPr>
        <p:spPr>
          <a:xfrm>
            <a:off x="3364778" y="4722798"/>
            <a:ext cx="12180022" cy="3970318"/>
          </a:xfrm>
          <a:prstGeom prst="rect">
            <a:avLst/>
          </a:prstGeom>
          <a:noFill/>
        </p:spPr>
        <p:txBody>
          <a:bodyPr wrap="square">
            <a:spAutoFit/>
          </a:bodyPr>
          <a:lstStyle/>
          <a:p>
            <a:r>
              <a:rPr lang="en-US" sz="2800" dirty="0">
                <a:solidFill>
                  <a:schemeClr val="bg1"/>
                </a:solidFill>
              </a:rPr>
              <a:t>‘You are requesting/receiving a CDCB genomic evaluation for a dairy bull.  </a:t>
            </a:r>
            <a:br>
              <a:rPr lang="en-US" sz="2800" dirty="0">
                <a:solidFill>
                  <a:schemeClr val="bg1"/>
                </a:solidFill>
              </a:rPr>
            </a:br>
            <a:r>
              <a:rPr lang="en-US" sz="2800" dirty="0">
                <a:solidFill>
                  <a:schemeClr val="bg1"/>
                </a:solidFill>
              </a:rPr>
              <a:t>If this bull is utilized for artificial insemination (A.I.)  and semen is marketed using the CDCB genomic evaluation data, additional responsibilities and fees apply. </a:t>
            </a:r>
          </a:p>
          <a:p>
            <a:endParaRPr lang="en-US" sz="2800" dirty="0">
              <a:solidFill>
                <a:schemeClr val="bg1"/>
              </a:solidFill>
            </a:endParaRPr>
          </a:p>
          <a:p>
            <a:r>
              <a:rPr lang="en-US" sz="2800" dirty="0">
                <a:solidFill>
                  <a:schemeClr val="bg1"/>
                </a:solidFill>
              </a:rPr>
              <a:t>The bull must be enrolled in the NAAB Dairy Cross Reference database and the CDCB A.I. service fee must be paid when semen is commercialized utilizing CDCB genomic values.  As your nominator, it is our responsibility to inform bull owners of these additional fees. Approved laboratories are equally obligated to assist with informing bull owners of the fee schedule and cooperate to collect the fees.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7888" r="17888"/>
          <a:stretch>
            <a:fillRect/>
          </a:stretch>
        </p:blipFill>
        <p:spPr>
          <a:xfrm>
            <a:off x="0" y="0"/>
            <a:ext cx="18288000" cy="10287000"/>
          </a:xfrm>
          <a:prstGeom prst="rect">
            <a:avLst/>
          </a:prstGeom>
        </p:spPr>
      </p:pic>
      <p:grpSp>
        <p:nvGrpSpPr>
          <p:cNvPr id="3" name="Group 3"/>
          <p:cNvGrpSpPr/>
          <p:nvPr/>
        </p:nvGrpSpPr>
        <p:grpSpPr>
          <a:xfrm>
            <a:off x="1028700" y="4262306"/>
            <a:ext cx="5920604" cy="1762388"/>
            <a:chOff x="0" y="0"/>
            <a:chExt cx="7894139" cy="2349850"/>
          </a:xfrm>
        </p:grpSpPr>
        <p:sp>
          <p:nvSpPr>
            <p:cNvPr id="4" name="TextBox 4"/>
            <p:cNvSpPr txBox="1"/>
            <p:nvPr/>
          </p:nvSpPr>
          <p:spPr>
            <a:xfrm>
              <a:off x="0" y="0"/>
              <a:ext cx="7894139" cy="1409700"/>
            </a:xfrm>
            <a:prstGeom prst="rect">
              <a:avLst/>
            </a:prstGeom>
          </p:spPr>
          <p:txBody>
            <a:bodyPr lIns="0" tIns="0" rIns="0" bIns="0" rtlCol="0" anchor="t">
              <a:spAutoFit/>
            </a:bodyPr>
            <a:lstStyle/>
            <a:p>
              <a:pPr>
                <a:lnSpc>
                  <a:spcPts val="8400"/>
                </a:lnSpc>
              </a:pPr>
              <a:r>
                <a:rPr lang="en-US" sz="7000">
                  <a:solidFill>
                    <a:srgbClr val="FFFFFF"/>
                  </a:solidFill>
                  <a:latin typeface="Now"/>
                </a:rPr>
                <a:t>Thank you!</a:t>
              </a:r>
            </a:p>
          </p:txBody>
        </p:sp>
        <p:sp>
          <p:nvSpPr>
            <p:cNvPr id="5" name="TextBox 5"/>
            <p:cNvSpPr txBox="1"/>
            <p:nvPr/>
          </p:nvSpPr>
          <p:spPr>
            <a:xfrm>
              <a:off x="0" y="1834230"/>
              <a:ext cx="7894139" cy="515620"/>
            </a:xfrm>
            <a:prstGeom prst="rect">
              <a:avLst/>
            </a:prstGeom>
          </p:spPr>
          <p:txBody>
            <a:bodyPr lIns="0" tIns="0" rIns="0" bIns="0" rtlCol="0" anchor="t">
              <a:spAutoFit/>
            </a:bodyPr>
            <a:lstStyle/>
            <a:p>
              <a:pPr>
                <a:lnSpc>
                  <a:spcPts val="3359"/>
                </a:lnSpc>
              </a:pPr>
              <a:r>
                <a:rPr lang="en-US" sz="2400">
                  <a:solidFill>
                    <a:srgbClr val="FFFFFF"/>
                  </a:solidFill>
                  <a:latin typeface="Now"/>
                </a:rPr>
                <a:t>Contact us if there are any questions.</a:t>
              </a:r>
            </a:p>
          </p:txBody>
        </p:sp>
      </p:grpSp>
      <p:sp>
        <p:nvSpPr>
          <p:cNvPr id="6" name="TextBox 6"/>
          <p:cNvSpPr txBox="1"/>
          <p:nvPr/>
        </p:nvSpPr>
        <p:spPr>
          <a:xfrm>
            <a:off x="10019256" y="3255111"/>
            <a:ext cx="1806736" cy="481330"/>
          </a:xfrm>
          <a:prstGeom prst="rect">
            <a:avLst/>
          </a:prstGeom>
        </p:spPr>
        <p:txBody>
          <a:bodyPr lIns="0" tIns="0" rIns="0" bIns="0" rtlCol="0" anchor="t">
            <a:spAutoFit/>
          </a:bodyPr>
          <a:lstStyle/>
          <a:p>
            <a:pPr>
              <a:lnSpc>
                <a:spcPts val="3919"/>
              </a:lnSpc>
            </a:pPr>
            <a:r>
              <a:rPr lang="en-US" sz="2800">
                <a:solidFill>
                  <a:srgbClr val="FFFFFF"/>
                </a:solidFill>
                <a:latin typeface="Now Bold"/>
              </a:rPr>
              <a:t>Website</a:t>
            </a:r>
          </a:p>
        </p:txBody>
      </p:sp>
      <p:sp>
        <p:nvSpPr>
          <p:cNvPr id="7" name="TextBox 7"/>
          <p:cNvSpPr txBox="1"/>
          <p:nvPr/>
        </p:nvSpPr>
        <p:spPr>
          <a:xfrm>
            <a:off x="13184130" y="3325914"/>
            <a:ext cx="4075170" cy="396240"/>
          </a:xfrm>
          <a:prstGeom prst="rect">
            <a:avLst/>
          </a:prstGeom>
        </p:spPr>
        <p:txBody>
          <a:bodyPr lIns="0" tIns="0" rIns="0" bIns="0" rtlCol="0" anchor="t">
            <a:spAutoFit/>
          </a:bodyPr>
          <a:lstStyle/>
          <a:p>
            <a:pPr algn="just">
              <a:lnSpc>
                <a:spcPts val="3359"/>
              </a:lnSpc>
            </a:pPr>
            <a:r>
              <a:rPr lang="en-US" sz="2400">
                <a:solidFill>
                  <a:srgbClr val="FFFFFF"/>
                </a:solidFill>
                <a:latin typeface="Now"/>
              </a:rPr>
              <a:t>www.naab-css.org</a:t>
            </a:r>
          </a:p>
        </p:txBody>
      </p:sp>
      <p:sp>
        <p:nvSpPr>
          <p:cNvPr id="8" name="AutoShape 8"/>
          <p:cNvSpPr/>
          <p:nvPr/>
        </p:nvSpPr>
        <p:spPr>
          <a:xfrm>
            <a:off x="12156582" y="3510064"/>
            <a:ext cx="696957" cy="0"/>
          </a:xfrm>
          <a:prstGeom prst="line">
            <a:avLst/>
          </a:prstGeom>
          <a:ln w="28575" cap="rnd">
            <a:solidFill>
              <a:srgbClr val="FFFFFF"/>
            </a:solidFill>
            <a:prstDash val="sysDot"/>
            <a:headEnd type="none" w="sm" len="sm"/>
            <a:tailEnd type="none" w="sm" len="sm"/>
          </a:ln>
        </p:spPr>
      </p:sp>
      <p:sp>
        <p:nvSpPr>
          <p:cNvPr id="9" name="TextBox 9"/>
          <p:cNvSpPr txBox="1"/>
          <p:nvPr/>
        </p:nvSpPr>
        <p:spPr>
          <a:xfrm>
            <a:off x="10019256" y="4378960"/>
            <a:ext cx="1806736" cy="976630"/>
          </a:xfrm>
          <a:prstGeom prst="rect">
            <a:avLst/>
          </a:prstGeom>
        </p:spPr>
        <p:txBody>
          <a:bodyPr lIns="0" tIns="0" rIns="0" bIns="0" rtlCol="0" anchor="t">
            <a:spAutoFit/>
          </a:bodyPr>
          <a:lstStyle/>
          <a:p>
            <a:pPr>
              <a:lnSpc>
                <a:spcPts val="3919"/>
              </a:lnSpc>
            </a:pPr>
            <a:r>
              <a:rPr lang="en-US" sz="2800">
                <a:solidFill>
                  <a:srgbClr val="FFFFFF"/>
                </a:solidFill>
                <a:latin typeface="Now Bold"/>
              </a:rPr>
              <a:t>Phone Number</a:t>
            </a:r>
          </a:p>
        </p:txBody>
      </p:sp>
      <p:sp>
        <p:nvSpPr>
          <p:cNvPr id="10" name="TextBox 10"/>
          <p:cNvSpPr txBox="1"/>
          <p:nvPr/>
        </p:nvSpPr>
        <p:spPr>
          <a:xfrm>
            <a:off x="13184130" y="4678680"/>
            <a:ext cx="4075170" cy="396240"/>
          </a:xfrm>
          <a:prstGeom prst="rect">
            <a:avLst/>
          </a:prstGeom>
        </p:spPr>
        <p:txBody>
          <a:bodyPr lIns="0" tIns="0" rIns="0" bIns="0" rtlCol="0" anchor="t">
            <a:spAutoFit/>
          </a:bodyPr>
          <a:lstStyle/>
          <a:p>
            <a:pPr algn="just">
              <a:lnSpc>
                <a:spcPts val="3359"/>
              </a:lnSpc>
            </a:pPr>
            <a:r>
              <a:rPr lang="en-US" sz="2400">
                <a:solidFill>
                  <a:srgbClr val="FFFFFF"/>
                </a:solidFill>
                <a:latin typeface="Now"/>
              </a:rPr>
              <a:t> +1 (608) 827-0277</a:t>
            </a:r>
          </a:p>
        </p:txBody>
      </p:sp>
      <p:sp>
        <p:nvSpPr>
          <p:cNvPr id="11" name="AutoShape 11"/>
          <p:cNvSpPr/>
          <p:nvPr/>
        </p:nvSpPr>
        <p:spPr>
          <a:xfrm>
            <a:off x="12156582" y="4881562"/>
            <a:ext cx="696957" cy="0"/>
          </a:xfrm>
          <a:prstGeom prst="line">
            <a:avLst/>
          </a:prstGeom>
          <a:ln w="28575" cap="rnd">
            <a:solidFill>
              <a:srgbClr val="FFFFFF"/>
            </a:solidFill>
            <a:prstDash val="sysDot"/>
            <a:headEnd type="none" w="sm" len="sm"/>
            <a:tailEnd type="none" w="sm" len="sm"/>
          </a:ln>
        </p:spPr>
      </p:sp>
      <p:sp>
        <p:nvSpPr>
          <p:cNvPr id="12" name="TextBox 12"/>
          <p:cNvSpPr txBox="1"/>
          <p:nvPr/>
        </p:nvSpPr>
        <p:spPr>
          <a:xfrm>
            <a:off x="10019256" y="5998109"/>
            <a:ext cx="1806736" cy="976630"/>
          </a:xfrm>
          <a:prstGeom prst="rect">
            <a:avLst/>
          </a:prstGeom>
        </p:spPr>
        <p:txBody>
          <a:bodyPr lIns="0" tIns="0" rIns="0" bIns="0" rtlCol="0" anchor="t">
            <a:spAutoFit/>
          </a:bodyPr>
          <a:lstStyle/>
          <a:p>
            <a:pPr>
              <a:lnSpc>
                <a:spcPts val="3919"/>
              </a:lnSpc>
            </a:pPr>
            <a:r>
              <a:rPr lang="en-US" sz="2800">
                <a:solidFill>
                  <a:srgbClr val="FFFFFF"/>
                </a:solidFill>
                <a:latin typeface="Now Bold"/>
              </a:rPr>
              <a:t>Email Address</a:t>
            </a:r>
          </a:p>
        </p:txBody>
      </p:sp>
      <p:sp>
        <p:nvSpPr>
          <p:cNvPr id="13" name="TextBox 13"/>
          <p:cNvSpPr txBox="1"/>
          <p:nvPr/>
        </p:nvSpPr>
        <p:spPr>
          <a:xfrm>
            <a:off x="13184130" y="6297829"/>
            <a:ext cx="4075170" cy="417807"/>
          </a:xfrm>
          <a:prstGeom prst="rect">
            <a:avLst/>
          </a:prstGeom>
        </p:spPr>
        <p:txBody>
          <a:bodyPr lIns="0" tIns="0" rIns="0" bIns="0" rtlCol="0" anchor="t">
            <a:spAutoFit/>
          </a:bodyPr>
          <a:lstStyle/>
          <a:p>
            <a:pPr algn="just">
              <a:lnSpc>
                <a:spcPts val="3359"/>
              </a:lnSpc>
            </a:pPr>
            <a:r>
              <a:rPr lang="en-US" sz="2400" dirty="0">
                <a:solidFill>
                  <a:srgbClr val="FFFFFF"/>
                </a:solidFill>
                <a:latin typeface="Now"/>
              </a:rPr>
              <a:t>Naab-css@naab-css.org</a:t>
            </a:r>
          </a:p>
        </p:txBody>
      </p:sp>
      <p:sp>
        <p:nvSpPr>
          <p:cNvPr id="14" name="AutoShape 14"/>
          <p:cNvSpPr/>
          <p:nvPr/>
        </p:nvSpPr>
        <p:spPr>
          <a:xfrm>
            <a:off x="12156582" y="6500711"/>
            <a:ext cx="696957" cy="0"/>
          </a:xfrm>
          <a:prstGeom prst="line">
            <a:avLst/>
          </a:prstGeom>
          <a:ln w="28575" cap="rnd">
            <a:solidFill>
              <a:srgbClr val="FFFFFF"/>
            </a:solidFill>
            <a:prstDash val="sysDot"/>
            <a:headEnd type="none" w="sm" len="sm"/>
            <a:tailEnd type="none" w="sm" len="sm"/>
          </a:ln>
        </p:spPr>
      </p:sp>
      <p:sp>
        <p:nvSpPr>
          <p:cNvPr id="15" name="TextBox 15"/>
          <p:cNvSpPr txBox="1"/>
          <p:nvPr/>
        </p:nvSpPr>
        <p:spPr>
          <a:xfrm>
            <a:off x="1028700" y="8951595"/>
            <a:ext cx="672645" cy="306705"/>
          </a:xfrm>
          <a:prstGeom prst="rect">
            <a:avLst/>
          </a:prstGeom>
        </p:spPr>
        <p:txBody>
          <a:bodyPr lIns="0" tIns="0" rIns="0" bIns="0" rtlCol="0" anchor="t">
            <a:spAutoFit/>
          </a:bodyPr>
          <a:lstStyle/>
          <a:p>
            <a:pPr>
              <a:lnSpc>
                <a:spcPts val="2520"/>
              </a:lnSpc>
            </a:pPr>
            <a:r>
              <a:rPr lang="en-US" sz="1800">
                <a:solidFill>
                  <a:srgbClr val="FFFFFF"/>
                </a:solidFill>
                <a:latin typeface="Now"/>
              </a:rPr>
              <a:t>29</a:t>
            </a:r>
          </a:p>
        </p:txBody>
      </p:sp>
      <p:sp>
        <p:nvSpPr>
          <p:cNvPr id="16" name="TextBox 16"/>
          <p:cNvSpPr txBox="1"/>
          <p:nvPr/>
        </p:nvSpPr>
        <p:spPr>
          <a:xfrm>
            <a:off x="2360677" y="1382338"/>
            <a:ext cx="3538284" cy="666750"/>
          </a:xfrm>
          <a:prstGeom prst="rect">
            <a:avLst/>
          </a:prstGeom>
        </p:spPr>
        <p:txBody>
          <a:bodyPr lIns="0" tIns="0" rIns="0" bIns="0" rtlCol="0" anchor="t">
            <a:spAutoFit/>
          </a:bodyPr>
          <a:lstStyle/>
          <a:p>
            <a:pPr>
              <a:lnSpc>
                <a:spcPts val="2640"/>
              </a:lnSpc>
            </a:pPr>
            <a:r>
              <a:rPr lang="en-US" sz="2200">
                <a:solidFill>
                  <a:srgbClr val="FFFFFF"/>
                </a:solidFill>
                <a:latin typeface="Now Bold"/>
              </a:rPr>
              <a:t>National Association of Animal Breeders</a:t>
            </a:r>
          </a:p>
        </p:txBody>
      </p:sp>
      <p:pic>
        <p:nvPicPr>
          <p:cNvPr id="17" name="Picture 1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68897"/>
          <a:stretch>
            <a:fillRect/>
          </a:stretch>
        </p:blipFill>
        <p:spPr>
          <a:xfrm>
            <a:off x="469449" y="523405"/>
            <a:ext cx="1891228" cy="1525683"/>
          </a:xfrm>
          <a:prstGeom prst="rect">
            <a:avLst/>
          </a:prstGeom>
        </p:spPr>
      </p:pic>
      <p:sp>
        <p:nvSpPr>
          <p:cNvPr id="18" name="TextBox 18"/>
          <p:cNvSpPr txBox="1"/>
          <p:nvPr/>
        </p:nvSpPr>
        <p:spPr>
          <a:xfrm>
            <a:off x="14139809" y="578825"/>
            <a:ext cx="3538283" cy="602986"/>
          </a:xfrm>
          <a:prstGeom prst="rect">
            <a:avLst/>
          </a:prstGeom>
        </p:spPr>
        <p:txBody>
          <a:bodyPr wrap="square" lIns="0" tIns="0" rIns="0" bIns="0" rtlCol="0" anchor="t">
            <a:spAutoFit/>
          </a:bodyPr>
          <a:lstStyle/>
          <a:p>
            <a:pPr algn="r">
              <a:lnSpc>
                <a:spcPts val="2382"/>
              </a:lnSpc>
            </a:pPr>
            <a:r>
              <a:rPr lang="en-US" sz="1701" dirty="0">
                <a:solidFill>
                  <a:schemeClr val="bg1"/>
                </a:solidFill>
                <a:latin typeface="Now"/>
              </a:rPr>
              <a:t>CDCB NOMINATOR WORKSHOP</a:t>
            </a:r>
          </a:p>
          <a:p>
            <a:pPr algn="r">
              <a:lnSpc>
                <a:spcPts val="2382"/>
              </a:lnSpc>
            </a:pPr>
            <a:r>
              <a:rPr lang="en-US" sz="1701" dirty="0">
                <a:solidFill>
                  <a:schemeClr val="bg1"/>
                </a:solidFill>
                <a:latin typeface="Now"/>
              </a:rPr>
              <a:t>8 SEPTEMBER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2" name="TextBox 2"/>
          <p:cNvSpPr txBox="1"/>
          <p:nvPr/>
        </p:nvSpPr>
        <p:spPr>
          <a:xfrm>
            <a:off x="3962400" y="2171700"/>
            <a:ext cx="11430000" cy="1077218"/>
          </a:xfrm>
          <a:prstGeom prst="rect">
            <a:avLst/>
          </a:prstGeom>
        </p:spPr>
        <p:txBody>
          <a:bodyPr wrap="square" lIns="0" tIns="0" rIns="0" bIns="0" rtlCol="0" anchor="t">
            <a:spAutoFit/>
          </a:bodyPr>
          <a:lstStyle/>
          <a:p>
            <a:pPr>
              <a:lnSpc>
                <a:spcPts val="8400"/>
              </a:lnSpc>
            </a:pPr>
            <a:r>
              <a:rPr lang="en-US" sz="7000" dirty="0">
                <a:solidFill>
                  <a:srgbClr val="EB3A1B"/>
                </a:solidFill>
                <a:latin typeface="Now"/>
              </a:rPr>
              <a:t>We need to collaborate</a:t>
            </a:r>
          </a:p>
        </p:txBody>
      </p:sp>
      <p:sp>
        <p:nvSpPr>
          <p:cNvPr id="3" name="TextBox 3"/>
          <p:cNvSpPr txBox="1"/>
          <p:nvPr/>
        </p:nvSpPr>
        <p:spPr>
          <a:xfrm>
            <a:off x="860261" y="3612581"/>
            <a:ext cx="16201622" cy="5626669"/>
          </a:xfrm>
          <a:prstGeom prst="rect">
            <a:avLst/>
          </a:prstGeom>
        </p:spPr>
        <p:txBody>
          <a:bodyPr wrap="square" lIns="0" tIns="0" rIns="0" bIns="0" rtlCol="0" anchor="t">
            <a:spAutoFit/>
          </a:bodyPr>
          <a:lstStyle/>
          <a:p>
            <a:pPr marL="302259" lvl="1" algn="ctr">
              <a:lnSpc>
                <a:spcPct val="150000"/>
              </a:lnSpc>
            </a:pPr>
            <a:r>
              <a:rPr lang="en-US" sz="4000" dirty="0">
                <a:solidFill>
                  <a:srgbClr val="FFFFFF"/>
                </a:solidFill>
                <a:latin typeface="Now"/>
              </a:rPr>
              <a:t>All parties involved need to educate the customer at nomination that when bulls are selected for AI, there are processes and rules to follow to ensure continuous access to US genomic evaluations and prevent unexpected bills and penalties. </a:t>
            </a:r>
          </a:p>
          <a:p>
            <a:pPr marL="302259" lvl="1">
              <a:lnSpc>
                <a:spcPts val="3919"/>
              </a:lnSpc>
            </a:pPr>
            <a:endParaRPr lang="en-US" sz="2799" dirty="0">
              <a:solidFill>
                <a:srgbClr val="FFFFFF"/>
              </a:solidFill>
              <a:latin typeface="Now"/>
            </a:endParaRPr>
          </a:p>
          <a:p>
            <a:pPr marL="302259" lvl="1">
              <a:lnSpc>
                <a:spcPts val="3919"/>
              </a:lnSpc>
            </a:pPr>
            <a:endParaRPr lang="en-US" sz="2799" dirty="0">
              <a:solidFill>
                <a:srgbClr val="FFFFFF"/>
              </a:solidFill>
              <a:latin typeface="Now"/>
            </a:endParaRPr>
          </a:p>
          <a:p>
            <a:pPr>
              <a:lnSpc>
                <a:spcPts val="3919"/>
              </a:lnSpc>
            </a:pPr>
            <a:endParaRPr lang="en-US" sz="2799" dirty="0">
              <a:solidFill>
                <a:srgbClr val="FFFFFF"/>
              </a:solidFill>
              <a:latin typeface="Now"/>
            </a:endParaRPr>
          </a:p>
          <a:p>
            <a:pPr>
              <a:lnSpc>
                <a:spcPts val="3359"/>
              </a:lnSpc>
            </a:pPr>
            <a:endParaRPr lang="en-US" sz="2799" dirty="0">
              <a:solidFill>
                <a:srgbClr val="FFFFFF"/>
              </a:solidFill>
              <a:latin typeface="Now"/>
            </a:endParaRPr>
          </a:p>
        </p:txBody>
      </p:sp>
      <p:sp>
        <p:nvSpPr>
          <p:cNvPr id="4" name="TextBox 4"/>
          <p:cNvSpPr txBox="1"/>
          <p:nvPr/>
        </p:nvSpPr>
        <p:spPr>
          <a:xfrm>
            <a:off x="16586655" y="9085898"/>
            <a:ext cx="672645" cy="306705"/>
          </a:xfrm>
          <a:prstGeom prst="rect">
            <a:avLst/>
          </a:prstGeom>
        </p:spPr>
        <p:txBody>
          <a:bodyPr lIns="0" tIns="0" rIns="0" bIns="0" rtlCol="0" anchor="t">
            <a:spAutoFit/>
          </a:bodyPr>
          <a:lstStyle/>
          <a:p>
            <a:pPr algn="r">
              <a:lnSpc>
                <a:spcPts val="2520"/>
              </a:lnSpc>
            </a:pPr>
            <a:r>
              <a:rPr lang="en-US" sz="1800" dirty="0">
                <a:solidFill>
                  <a:srgbClr val="FFFFFF"/>
                </a:solidFill>
                <a:latin typeface="Now"/>
              </a:rPr>
              <a:t>0902</a:t>
            </a:r>
          </a:p>
        </p:txBody>
      </p:sp>
      <p:sp>
        <p:nvSpPr>
          <p:cNvPr id="6" name="TextBox 6"/>
          <p:cNvSpPr txBox="1"/>
          <p:nvPr/>
        </p:nvSpPr>
        <p:spPr>
          <a:xfrm>
            <a:off x="1595636" y="695325"/>
            <a:ext cx="3538284" cy="666750"/>
          </a:xfrm>
          <a:prstGeom prst="rect">
            <a:avLst/>
          </a:prstGeom>
        </p:spPr>
        <p:txBody>
          <a:bodyPr lIns="0" tIns="0" rIns="0" bIns="0" rtlCol="0" anchor="t">
            <a:spAutoFit/>
          </a:bodyPr>
          <a:lstStyle/>
          <a:p>
            <a:pPr>
              <a:lnSpc>
                <a:spcPts val="2640"/>
              </a:lnSpc>
            </a:pPr>
            <a:r>
              <a:rPr lang="en-US" sz="2200">
                <a:solidFill>
                  <a:srgbClr val="FEFDFC"/>
                </a:solidFill>
                <a:latin typeface="Now Bold"/>
              </a:rPr>
              <a:t>National Association of Animal Breeders</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68897"/>
          <a:stretch>
            <a:fillRect/>
          </a:stretch>
        </p:blipFill>
        <p:spPr>
          <a:xfrm>
            <a:off x="342900" y="527348"/>
            <a:ext cx="1034723" cy="834727"/>
          </a:xfrm>
          <a:prstGeom prst="rect">
            <a:avLst/>
          </a:prstGeom>
        </p:spPr>
      </p:pic>
      <p:sp>
        <p:nvSpPr>
          <p:cNvPr id="8" name="TextBox 8"/>
          <p:cNvSpPr txBox="1"/>
          <p:nvPr/>
        </p:nvSpPr>
        <p:spPr>
          <a:xfrm>
            <a:off x="14211747" y="281812"/>
            <a:ext cx="3538283" cy="602986"/>
          </a:xfrm>
          <a:prstGeom prst="rect">
            <a:avLst/>
          </a:prstGeom>
        </p:spPr>
        <p:txBody>
          <a:bodyPr wrap="square" lIns="0" tIns="0" rIns="0" bIns="0" rtlCol="0" anchor="t">
            <a:spAutoFit/>
          </a:bodyPr>
          <a:lstStyle/>
          <a:p>
            <a:pPr algn="r">
              <a:lnSpc>
                <a:spcPts val="2382"/>
              </a:lnSpc>
            </a:pPr>
            <a:r>
              <a:rPr lang="en-US" sz="1701" dirty="0">
                <a:solidFill>
                  <a:schemeClr val="bg1"/>
                </a:solidFill>
                <a:latin typeface="Now"/>
              </a:rPr>
              <a:t>CDCB NOMINATOR WORKSHOP</a:t>
            </a:r>
          </a:p>
          <a:p>
            <a:pPr algn="r">
              <a:lnSpc>
                <a:spcPts val="2382"/>
              </a:lnSpc>
            </a:pPr>
            <a:r>
              <a:rPr lang="en-US" sz="1701" dirty="0">
                <a:solidFill>
                  <a:schemeClr val="bg1"/>
                </a:solidFill>
                <a:latin typeface="Now"/>
              </a:rPr>
              <a:t>8 SEPTEMBER</a:t>
            </a:r>
          </a:p>
        </p:txBody>
      </p:sp>
    </p:spTree>
    <p:extLst>
      <p:ext uri="{BB962C8B-B14F-4D97-AF65-F5344CB8AC3E}">
        <p14:creationId xmlns:p14="http://schemas.microsoft.com/office/powerpoint/2010/main" val="1142570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3689" r="2532"/>
          <a:stretch>
            <a:fillRect/>
          </a:stretch>
        </p:blipFill>
        <p:spPr>
          <a:xfrm>
            <a:off x="0" y="0"/>
            <a:ext cx="18288000" cy="10287000"/>
          </a:xfrm>
          <a:prstGeom prst="rect">
            <a:avLst/>
          </a:prstGeom>
        </p:spPr>
      </p:pic>
      <p:sp>
        <p:nvSpPr>
          <p:cNvPr id="3" name="AutoShape 3"/>
          <p:cNvSpPr/>
          <p:nvPr/>
        </p:nvSpPr>
        <p:spPr>
          <a:xfrm>
            <a:off x="469449" y="8343900"/>
            <a:ext cx="16230600" cy="0"/>
          </a:xfrm>
          <a:prstGeom prst="line">
            <a:avLst/>
          </a:prstGeom>
          <a:ln w="28575" cap="rnd">
            <a:solidFill>
              <a:srgbClr val="FFFFFF"/>
            </a:solidFill>
            <a:prstDash val="sysDot"/>
            <a:headEnd type="none" w="sm" len="sm"/>
            <a:tailEnd type="none" w="sm" len="sm"/>
          </a:ln>
        </p:spPr>
      </p:sp>
      <p:sp>
        <p:nvSpPr>
          <p:cNvPr id="4" name="TextBox 4"/>
          <p:cNvSpPr txBox="1"/>
          <p:nvPr/>
        </p:nvSpPr>
        <p:spPr>
          <a:xfrm>
            <a:off x="469449" y="6747249"/>
            <a:ext cx="11928644" cy="1692771"/>
          </a:xfrm>
          <a:prstGeom prst="rect">
            <a:avLst/>
          </a:prstGeom>
        </p:spPr>
        <p:txBody>
          <a:bodyPr lIns="0" tIns="0" rIns="0" bIns="0" rtlCol="0" anchor="t">
            <a:spAutoFit/>
          </a:bodyPr>
          <a:lstStyle/>
          <a:p>
            <a:pPr>
              <a:lnSpc>
                <a:spcPts val="13200"/>
              </a:lnSpc>
            </a:pPr>
            <a:r>
              <a:rPr lang="en-US" sz="11000" dirty="0">
                <a:solidFill>
                  <a:srgbClr val="FFFFFF"/>
                </a:solidFill>
                <a:latin typeface="Now"/>
              </a:rPr>
              <a:t>Who is NAAB?</a:t>
            </a:r>
          </a:p>
        </p:txBody>
      </p:sp>
      <p:sp>
        <p:nvSpPr>
          <p:cNvPr id="5" name="TextBox 5"/>
          <p:cNvSpPr txBox="1"/>
          <p:nvPr/>
        </p:nvSpPr>
        <p:spPr>
          <a:xfrm>
            <a:off x="16586655" y="8951595"/>
            <a:ext cx="672645" cy="306705"/>
          </a:xfrm>
          <a:prstGeom prst="rect">
            <a:avLst/>
          </a:prstGeom>
        </p:spPr>
        <p:txBody>
          <a:bodyPr lIns="0" tIns="0" rIns="0" bIns="0" rtlCol="0" anchor="t">
            <a:spAutoFit/>
          </a:bodyPr>
          <a:lstStyle/>
          <a:p>
            <a:pPr algn="r">
              <a:lnSpc>
                <a:spcPts val="2520"/>
              </a:lnSpc>
            </a:pPr>
            <a:r>
              <a:rPr lang="en-US" sz="1800">
                <a:solidFill>
                  <a:srgbClr val="FFFFFF"/>
                </a:solidFill>
                <a:latin typeface="Now"/>
              </a:rPr>
              <a:t>12</a:t>
            </a:r>
          </a:p>
        </p:txBody>
      </p:sp>
      <p:sp>
        <p:nvSpPr>
          <p:cNvPr id="6" name="TextBox 6"/>
          <p:cNvSpPr txBox="1"/>
          <p:nvPr/>
        </p:nvSpPr>
        <p:spPr>
          <a:xfrm>
            <a:off x="2360677" y="1372813"/>
            <a:ext cx="3106097" cy="594834"/>
          </a:xfrm>
          <a:prstGeom prst="rect">
            <a:avLst/>
          </a:prstGeom>
        </p:spPr>
        <p:txBody>
          <a:bodyPr lIns="0" tIns="0" rIns="0" bIns="0" rtlCol="0" anchor="t">
            <a:spAutoFit/>
          </a:bodyPr>
          <a:lstStyle/>
          <a:p>
            <a:pPr>
              <a:lnSpc>
                <a:spcPts val="2317"/>
              </a:lnSpc>
            </a:pPr>
            <a:r>
              <a:rPr lang="en-US" sz="1931">
                <a:solidFill>
                  <a:srgbClr val="FFFFFF"/>
                </a:solidFill>
                <a:latin typeface="Now Bold"/>
              </a:rPr>
              <a:t>National Association of Animal Breeders</a:t>
            </a: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68897"/>
          <a:stretch>
            <a:fillRect/>
          </a:stretch>
        </p:blipFill>
        <p:spPr>
          <a:xfrm>
            <a:off x="469449" y="523405"/>
            <a:ext cx="1624818" cy="1310765"/>
          </a:xfrm>
          <a:prstGeom prst="rect">
            <a:avLst/>
          </a:prstGeom>
        </p:spPr>
      </p:pic>
      <p:sp>
        <p:nvSpPr>
          <p:cNvPr id="8" name="TextBox 8"/>
          <p:cNvSpPr txBox="1"/>
          <p:nvPr/>
        </p:nvSpPr>
        <p:spPr>
          <a:xfrm>
            <a:off x="14249401" y="281812"/>
            <a:ext cx="3500630" cy="602986"/>
          </a:xfrm>
          <a:prstGeom prst="rect">
            <a:avLst/>
          </a:prstGeom>
        </p:spPr>
        <p:txBody>
          <a:bodyPr wrap="square" lIns="0" tIns="0" rIns="0" bIns="0" rtlCol="0" anchor="t">
            <a:spAutoFit/>
          </a:bodyPr>
          <a:lstStyle/>
          <a:p>
            <a:pPr algn="r">
              <a:lnSpc>
                <a:spcPts val="2382"/>
              </a:lnSpc>
            </a:pPr>
            <a:r>
              <a:rPr lang="en-US" sz="1701" dirty="0">
                <a:solidFill>
                  <a:schemeClr val="bg1"/>
                </a:solidFill>
                <a:latin typeface="Now"/>
              </a:rPr>
              <a:t>CDCB NOMINATOR WORKSHOP</a:t>
            </a:r>
          </a:p>
          <a:p>
            <a:pPr algn="r">
              <a:lnSpc>
                <a:spcPts val="2382"/>
              </a:lnSpc>
            </a:pPr>
            <a:r>
              <a:rPr lang="en-US" sz="1701" dirty="0">
                <a:solidFill>
                  <a:schemeClr val="bg1"/>
                </a:solidFill>
                <a:latin typeface="Now"/>
              </a:rPr>
              <a:t>8 SEPTEMBER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73532" y="2252129"/>
            <a:ext cx="5522027" cy="3171825"/>
          </a:xfrm>
          <a:prstGeom prst="rect">
            <a:avLst/>
          </a:prstGeom>
        </p:spPr>
        <p:txBody>
          <a:bodyPr lIns="0" tIns="0" rIns="0" bIns="0" rtlCol="0" anchor="t">
            <a:spAutoFit/>
          </a:bodyPr>
          <a:lstStyle/>
          <a:p>
            <a:pPr>
              <a:lnSpc>
                <a:spcPts val="8400"/>
              </a:lnSpc>
            </a:pPr>
            <a:r>
              <a:rPr lang="en-US" sz="7000">
                <a:solidFill>
                  <a:srgbClr val="1E1E1E"/>
                </a:solidFill>
                <a:latin typeface="Now"/>
              </a:rPr>
              <a:t>Regulation and Unification</a:t>
            </a:r>
          </a:p>
        </p:txBody>
      </p:sp>
      <p:sp>
        <p:nvSpPr>
          <p:cNvPr id="3" name="TextBox 3"/>
          <p:cNvSpPr txBox="1"/>
          <p:nvPr/>
        </p:nvSpPr>
        <p:spPr>
          <a:xfrm>
            <a:off x="8001000" y="7642860"/>
            <a:ext cx="8115300" cy="3329940"/>
          </a:xfrm>
          <a:prstGeom prst="rect">
            <a:avLst/>
          </a:prstGeom>
        </p:spPr>
        <p:txBody>
          <a:bodyPr lIns="0" tIns="0" rIns="0" bIns="0" rtlCol="0" anchor="t">
            <a:spAutoFit/>
          </a:bodyPr>
          <a:lstStyle/>
          <a:p>
            <a:pPr>
              <a:lnSpc>
                <a:spcPts val="3359"/>
              </a:lnSpc>
            </a:pPr>
            <a:r>
              <a:rPr lang="en-US" sz="2400" dirty="0">
                <a:solidFill>
                  <a:srgbClr val="1E1E1E"/>
                </a:solidFill>
                <a:latin typeface="Now"/>
              </a:rPr>
              <a:t>NAAB provides a platform where interchange of ideas may take place. NAAB is obligated to represent the collective interests of the entire industry rather than the specific interests of an individual member. </a:t>
            </a:r>
          </a:p>
          <a:p>
            <a:pPr>
              <a:lnSpc>
                <a:spcPts val="3359"/>
              </a:lnSpc>
            </a:pPr>
            <a:endParaRPr lang="en-US" sz="2400" dirty="0">
              <a:solidFill>
                <a:srgbClr val="1E1E1E"/>
              </a:solidFill>
              <a:latin typeface="Now"/>
            </a:endParaRPr>
          </a:p>
          <a:p>
            <a:pPr>
              <a:lnSpc>
                <a:spcPts val="3359"/>
              </a:lnSpc>
            </a:pPr>
            <a:endParaRPr lang="en-US" sz="2400" dirty="0">
              <a:solidFill>
                <a:srgbClr val="1E1E1E"/>
              </a:solidFill>
              <a:latin typeface="Now"/>
            </a:endParaRPr>
          </a:p>
          <a:p>
            <a:pPr>
              <a:lnSpc>
                <a:spcPts val="3359"/>
              </a:lnSpc>
            </a:pPr>
            <a:endParaRPr lang="en-US" sz="2400" dirty="0">
              <a:solidFill>
                <a:srgbClr val="1E1E1E"/>
              </a:solidFill>
              <a:latin typeface="Now"/>
            </a:endParaRPr>
          </a:p>
          <a:p>
            <a:pPr>
              <a:lnSpc>
                <a:spcPts val="3359"/>
              </a:lnSpc>
            </a:pPr>
            <a:endParaRPr lang="en-US" sz="2400" dirty="0">
              <a:solidFill>
                <a:srgbClr val="1E1E1E"/>
              </a:solidFill>
              <a:latin typeface="Now"/>
            </a:endParaRPr>
          </a:p>
        </p:txBody>
      </p:sp>
      <p:sp>
        <p:nvSpPr>
          <p:cNvPr id="4" name="TextBox 4"/>
          <p:cNvSpPr txBox="1"/>
          <p:nvPr/>
        </p:nvSpPr>
        <p:spPr>
          <a:xfrm>
            <a:off x="8001000" y="2580448"/>
            <a:ext cx="8115300" cy="2072640"/>
          </a:xfrm>
          <a:prstGeom prst="rect">
            <a:avLst/>
          </a:prstGeom>
        </p:spPr>
        <p:txBody>
          <a:bodyPr lIns="0" tIns="0" rIns="0" bIns="0" rtlCol="0" anchor="t">
            <a:spAutoFit/>
          </a:bodyPr>
          <a:lstStyle/>
          <a:p>
            <a:pPr>
              <a:lnSpc>
                <a:spcPts val="3359"/>
              </a:lnSpc>
            </a:pPr>
            <a:r>
              <a:rPr lang="en-US" sz="2400">
                <a:solidFill>
                  <a:srgbClr val="1E1E1E"/>
                </a:solidFill>
                <a:latin typeface="Now"/>
              </a:rPr>
              <a:t>Non-profit trade association serving the US AI industry.</a:t>
            </a:r>
          </a:p>
          <a:p>
            <a:pPr>
              <a:lnSpc>
                <a:spcPts val="3359"/>
              </a:lnSpc>
            </a:pPr>
            <a:r>
              <a:rPr lang="en-US" sz="2400">
                <a:solidFill>
                  <a:srgbClr val="1E1E1E"/>
                </a:solidFill>
                <a:latin typeface="Now"/>
              </a:rPr>
              <a:t>Works in those areas where a unified voice is more effective than individual positions being represented</a:t>
            </a:r>
          </a:p>
          <a:p>
            <a:pPr>
              <a:lnSpc>
                <a:spcPts val="3359"/>
              </a:lnSpc>
            </a:pPr>
            <a:endParaRPr lang="en-US" sz="2400">
              <a:solidFill>
                <a:srgbClr val="1E1E1E"/>
              </a:solidFill>
              <a:latin typeface="Now"/>
            </a:endParaRPr>
          </a:p>
          <a:p>
            <a:pPr>
              <a:lnSpc>
                <a:spcPts val="3359"/>
              </a:lnSpc>
            </a:pPr>
            <a:endParaRPr lang="en-US" sz="2400">
              <a:solidFill>
                <a:srgbClr val="1E1E1E"/>
              </a:solidFill>
              <a:latin typeface="Now"/>
            </a:endParaRPr>
          </a:p>
        </p:txBody>
      </p:sp>
      <p:sp>
        <p:nvSpPr>
          <p:cNvPr id="5" name="TextBox 5"/>
          <p:cNvSpPr txBox="1"/>
          <p:nvPr/>
        </p:nvSpPr>
        <p:spPr>
          <a:xfrm>
            <a:off x="8001000" y="5083079"/>
            <a:ext cx="8115300" cy="2072640"/>
          </a:xfrm>
          <a:prstGeom prst="rect">
            <a:avLst/>
          </a:prstGeom>
        </p:spPr>
        <p:txBody>
          <a:bodyPr lIns="0" tIns="0" rIns="0" bIns="0" rtlCol="0" anchor="t">
            <a:spAutoFit/>
          </a:bodyPr>
          <a:lstStyle/>
          <a:p>
            <a:pPr>
              <a:lnSpc>
                <a:spcPts val="3359"/>
              </a:lnSpc>
            </a:pPr>
            <a:r>
              <a:rPr lang="en-US" sz="2400" dirty="0">
                <a:solidFill>
                  <a:srgbClr val="1E1E1E"/>
                </a:solidFill>
                <a:latin typeface="Now"/>
              </a:rPr>
              <a:t>Development coincided with the expansion in the use of AI as a means of cattle improvement. The industry decided it was best to self regulate while monitored by the US government</a:t>
            </a:r>
          </a:p>
          <a:p>
            <a:pPr>
              <a:lnSpc>
                <a:spcPts val="3359"/>
              </a:lnSpc>
            </a:pPr>
            <a:endParaRPr lang="en-US" sz="2400" dirty="0">
              <a:solidFill>
                <a:srgbClr val="1E1E1E"/>
              </a:solidFill>
              <a:latin typeface="Now"/>
            </a:endParaRPr>
          </a:p>
        </p:txBody>
      </p:sp>
      <p:sp>
        <p:nvSpPr>
          <p:cNvPr id="6" name="AutoShape 6"/>
          <p:cNvSpPr/>
          <p:nvPr/>
        </p:nvSpPr>
        <p:spPr>
          <a:xfrm>
            <a:off x="10924564" y="2073059"/>
            <a:ext cx="5668895" cy="0"/>
          </a:xfrm>
          <a:prstGeom prst="line">
            <a:avLst/>
          </a:prstGeom>
          <a:ln w="28575" cap="rnd">
            <a:solidFill>
              <a:srgbClr val="000000"/>
            </a:solidFill>
            <a:prstDash val="sysDot"/>
            <a:headEnd type="none" w="sm" len="sm"/>
            <a:tailEnd type="none" w="sm" len="sm"/>
          </a:ln>
        </p:spPr>
      </p:sp>
      <p:sp>
        <p:nvSpPr>
          <p:cNvPr id="7" name="TextBox 7"/>
          <p:cNvSpPr txBox="1"/>
          <p:nvPr/>
        </p:nvSpPr>
        <p:spPr>
          <a:xfrm>
            <a:off x="8001000" y="7065932"/>
            <a:ext cx="1885778" cy="396240"/>
          </a:xfrm>
          <a:prstGeom prst="rect">
            <a:avLst/>
          </a:prstGeom>
        </p:spPr>
        <p:txBody>
          <a:bodyPr lIns="0" tIns="0" rIns="0" bIns="0" rtlCol="0" anchor="t">
            <a:spAutoFit/>
          </a:bodyPr>
          <a:lstStyle/>
          <a:p>
            <a:pPr>
              <a:lnSpc>
                <a:spcPts val="3359"/>
              </a:lnSpc>
            </a:pPr>
            <a:r>
              <a:rPr lang="en-US" sz="2400">
                <a:solidFill>
                  <a:srgbClr val="EB3A1B"/>
                </a:solidFill>
                <a:latin typeface="Now Bold"/>
              </a:rPr>
              <a:t>Unification</a:t>
            </a:r>
          </a:p>
        </p:txBody>
      </p:sp>
      <p:sp>
        <p:nvSpPr>
          <p:cNvPr id="8" name="AutoShape 8"/>
          <p:cNvSpPr/>
          <p:nvPr/>
        </p:nvSpPr>
        <p:spPr>
          <a:xfrm>
            <a:off x="10830187" y="7285824"/>
            <a:ext cx="5668895" cy="0"/>
          </a:xfrm>
          <a:prstGeom prst="line">
            <a:avLst/>
          </a:prstGeom>
          <a:ln w="28575" cap="rnd">
            <a:solidFill>
              <a:srgbClr val="000000"/>
            </a:solidFill>
            <a:prstDash val="sysDot"/>
            <a:headEnd type="none" w="sm" len="sm"/>
            <a:tailEnd type="none" w="sm" len="sm"/>
          </a:ln>
        </p:spPr>
      </p:sp>
      <p:sp>
        <p:nvSpPr>
          <p:cNvPr id="9" name="TextBox 9"/>
          <p:cNvSpPr txBox="1"/>
          <p:nvPr/>
        </p:nvSpPr>
        <p:spPr>
          <a:xfrm>
            <a:off x="8001000" y="1855889"/>
            <a:ext cx="2829187" cy="396240"/>
          </a:xfrm>
          <a:prstGeom prst="rect">
            <a:avLst/>
          </a:prstGeom>
        </p:spPr>
        <p:txBody>
          <a:bodyPr lIns="0" tIns="0" rIns="0" bIns="0" rtlCol="0" anchor="t">
            <a:spAutoFit/>
          </a:bodyPr>
          <a:lstStyle/>
          <a:p>
            <a:pPr>
              <a:lnSpc>
                <a:spcPts val="3359"/>
              </a:lnSpc>
            </a:pPr>
            <a:r>
              <a:rPr lang="en-US" sz="2400">
                <a:solidFill>
                  <a:srgbClr val="EB3A1B"/>
                </a:solidFill>
                <a:latin typeface="Now Bold"/>
              </a:rPr>
              <a:t>Trade Association</a:t>
            </a:r>
          </a:p>
        </p:txBody>
      </p:sp>
      <p:sp>
        <p:nvSpPr>
          <p:cNvPr id="10" name="TextBox 10"/>
          <p:cNvSpPr txBox="1"/>
          <p:nvPr/>
        </p:nvSpPr>
        <p:spPr>
          <a:xfrm>
            <a:off x="8001000" y="4435918"/>
            <a:ext cx="2702798" cy="396240"/>
          </a:xfrm>
          <a:prstGeom prst="rect">
            <a:avLst/>
          </a:prstGeom>
        </p:spPr>
        <p:txBody>
          <a:bodyPr lIns="0" tIns="0" rIns="0" bIns="0" rtlCol="0" anchor="t">
            <a:spAutoFit/>
          </a:bodyPr>
          <a:lstStyle/>
          <a:p>
            <a:pPr>
              <a:lnSpc>
                <a:spcPts val="3359"/>
              </a:lnSpc>
            </a:pPr>
            <a:r>
              <a:rPr lang="en-US" sz="2400">
                <a:solidFill>
                  <a:srgbClr val="EB3A1B"/>
                </a:solidFill>
                <a:latin typeface="Now Bold"/>
              </a:rPr>
              <a:t>`Self Regulation</a:t>
            </a:r>
          </a:p>
        </p:txBody>
      </p:sp>
      <p:pic>
        <p:nvPicPr>
          <p:cNvPr id="11" name="Picture 11"/>
          <p:cNvPicPr>
            <a:picLocks noChangeAspect="1"/>
          </p:cNvPicPr>
          <p:nvPr/>
        </p:nvPicPr>
        <p:blipFill>
          <a:blip r:embed="rId2"/>
          <a:srcRect/>
          <a:stretch>
            <a:fillRect/>
          </a:stretch>
        </p:blipFill>
        <p:spPr>
          <a:xfrm>
            <a:off x="623602" y="344709"/>
            <a:ext cx="1088436" cy="986395"/>
          </a:xfrm>
          <a:prstGeom prst="rect">
            <a:avLst/>
          </a:prstGeom>
        </p:spPr>
      </p:pic>
      <p:sp>
        <p:nvSpPr>
          <p:cNvPr id="12" name="TextBox 12"/>
          <p:cNvSpPr txBox="1"/>
          <p:nvPr/>
        </p:nvSpPr>
        <p:spPr>
          <a:xfrm>
            <a:off x="1865404" y="607393"/>
            <a:ext cx="3538284" cy="666750"/>
          </a:xfrm>
          <a:prstGeom prst="rect">
            <a:avLst/>
          </a:prstGeom>
        </p:spPr>
        <p:txBody>
          <a:bodyPr lIns="0" tIns="0" rIns="0" bIns="0" rtlCol="0" anchor="t">
            <a:spAutoFit/>
          </a:bodyPr>
          <a:lstStyle/>
          <a:p>
            <a:pPr>
              <a:lnSpc>
                <a:spcPts val="2640"/>
              </a:lnSpc>
            </a:pPr>
            <a:r>
              <a:rPr lang="en-US" sz="2200">
                <a:solidFill>
                  <a:srgbClr val="1E1E1E"/>
                </a:solidFill>
                <a:latin typeface="Now Bold"/>
              </a:rPr>
              <a:t>National Association of Animal Breeders</a:t>
            </a:r>
          </a:p>
        </p:txBody>
      </p:sp>
      <p:sp>
        <p:nvSpPr>
          <p:cNvPr id="13" name="AutoShape 13"/>
          <p:cNvSpPr/>
          <p:nvPr/>
        </p:nvSpPr>
        <p:spPr>
          <a:xfrm>
            <a:off x="10830187" y="4653088"/>
            <a:ext cx="5668895" cy="0"/>
          </a:xfrm>
          <a:prstGeom prst="line">
            <a:avLst/>
          </a:prstGeom>
          <a:ln w="28575" cap="rnd">
            <a:solidFill>
              <a:srgbClr val="000000"/>
            </a:solidFill>
            <a:prstDash val="sysDot"/>
            <a:headEnd type="none" w="sm" len="sm"/>
            <a:tailEnd type="none" w="sm" len="sm"/>
          </a:ln>
        </p:spPr>
      </p:sp>
      <p:sp>
        <p:nvSpPr>
          <p:cNvPr id="14" name="TextBox 14"/>
          <p:cNvSpPr txBox="1"/>
          <p:nvPr/>
        </p:nvSpPr>
        <p:spPr>
          <a:xfrm>
            <a:off x="14211747" y="281812"/>
            <a:ext cx="3538284" cy="602986"/>
          </a:xfrm>
          <a:prstGeom prst="rect">
            <a:avLst/>
          </a:prstGeom>
        </p:spPr>
        <p:txBody>
          <a:bodyPr wrap="square" lIns="0" tIns="0" rIns="0" bIns="0" rtlCol="0" anchor="t">
            <a:spAutoFit/>
          </a:bodyPr>
          <a:lstStyle/>
          <a:p>
            <a:pPr algn="r">
              <a:lnSpc>
                <a:spcPts val="2382"/>
              </a:lnSpc>
            </a:pPr>
            <a:r>
              <a:rPr lang="en-US" sz="1701" dirty="0">
                <a:solidFill>
                  <a:srgbClr val="000000"/>
                </a:solidFill>
                <a:latin typeface="Now"/>
              </a:rPr>
              <a:t>CDCB NOMINATOR WORKSHOP</a:t>
            </a:r>
          </a:p>
          <a:p>
            <a:pPr algn="r">
              <a:lnSpc>
                <a:spcPts val="2382"/>
              </a:lnSpc>
            </a:pPr>
            <a:r>
              <a:rPr lang="en-US" sz="1701" dirty="0">
                <a:solidFill>
                  <a:srgbClr val="000000"/>
                </a:solidFill>
                <a:latin typeface="Now"/>
              </a:rPr>
              <a:t>8 SEPTEMBER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81773" y="2342572"/>
            <a:ext cx="4465931" cy="2093702"/>
            <a:chOff x="0" y="0"/>
            <a:chExt cx="5954574" cy="2791603"/>
          </a:xfrm>
        </p:grpSpPr>
        <p:sp>
          <p:nvSpPr>
            <p:cNvPr id="3" name="AutoShape 3"/>
            <p:cNvSpPr/>
            <p:nvPr/>
          </p:nvSpPr>
          <p:spPr>
            <a:xfrm>
              <a:off x="0" y="0"/>
              <a:ext cx="5833317" cy="0"/>
            </a:xfrm>
            <a:prstGeom prst="line">
              <a:avLst/>
            </a:prstGeom>
            <a:ln w="38100" cap="rnd">
              <a:solidFill>
                <a:srgbClr val="000000"/>
              </a:solidFill>
              <a:prstDash val="sysDot"/>
              <a:headEnd type="none" w="sm" len="sm"/>
              <a:tailEnd type="none" w="sm" len="sm"/>
            </a:ln>
          </p:spPr>
        </p:sp>
        <p:sp>
          <p:nvSpPr>
            <p:cNvPr id="4" name="TextBox 4"/>
            <p:cNvSpPr txBox="1"/>
            <p:nvPr/>
          </p:nvSpPr>
          <p:spPr>
            <a:xfrm>
              <a:off x="0" y="518160"/>
              <a:ext cx="5954574" cy="2273443"/>
            </a:xfrm>
            <a:prstGeom prst="rect">
              <a:avLst/>
            </a:prstGeom>
          </p:spPr>
          <p:txBody>
            <a:bodyPr lIns="0" tIns="0" rIns="0" bIns="0" rtlCol="0" anchor="t">
              <a:spAutoFit/>
            </a:bodyPr>
            <a:lstStyle/>
            <a:p>
              <a:pPr>
                <a:lnSpc>
                  <a:spcPts val="3359"/>
                </a:lnSpc>
              </a:pPr>
              <a:r>
                <a:rPr lang="en-US" sz="2400" dirty="0">
                  <a:solidFill>
                    <a:srgbClr val="1E1E1E"/>
                  </a:solidFill>
                  <a:latin typeface="Now"/>
                </a:rPr>
                <a:t>Set minimum standards for semen preparation. </a:t>
              </a:r>
            </a:p>
            <a:p>
              <a:pPr>
                <a:lnSpc>
                  <a:spcPts val="3359"/>
                </a:lnSpc>
              </a:pPr>
              <a:r>
                <a:rPr lang="en-US" sz="2400" dirty="0">
                  <a:solidFill>
                    <a:srgbClr val="1E1E1E"/>
                  </a:solidFill>
                  <a:latin typeface="Now" panose="020B0604020202020204" charset="0"/>
                </a:rPr>
                <a:t>Monitor collection facilities</a:t>
              </a:r>
            </a:p>
            <a:p>
              <a:pPr>
                <a:lnSpc>
                  <a:spcPts val="3359"/>
                </a:lnSpc>
              </a:pPr>
              <a:endParaRPr lang="en-US" sz="2400" dirty="0">
                <a:solidFill>
                  <a:srgbClr val="1E1E1E"/>
                </a:solidFill>
                <a:latin typeface="Arimo"/>
              </a:endParaRPr>
            </a:p>
          </p:txBody>
        </p:sp>
      </p:grpSp>
      <p:grpSp>
        <p:nvGrpSpPr>
          <p:cNvPr id="5" name="Group 5"/>
          <p:cNvGrpSpPr/>
          <p:nvPr/>
        </p:nvGrpSpPr>
        <p:grpSpPr>
          <a:xfrm>
            <a:off x="6481773" y="1585811"/>
            <a:ext cx="565896" cy="565896"/>
            <a:chOff x="0" y="0"/>
            <a:chExt cx="754528" cy="754528"/>
          </a:xfrm>
        </p:grpSpPr>
        <p:grpSp>
          <p:nvGrpSpPr>
            <p:cNvPr id="6" name="Group 6"/>
            <p:cNvGrpSpPr/>
            <p:nvPr/>
          </p:nvGrpSpPr>
          <p:grpSpPr>
            <a:xfrm>
              <a:off x="0" y="0"/>
              <a:ext cx="754528" cy="754528"/>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3A1B"/>
              </a:solidFill>
            </p:spPr>
          </p:sp>
        </p:grpSp>
        <p:sp>
          <p:nvSpPr>
            <p:cNvPr id="8" name="TextBox 8"/>
            <p:cNvSpPr txBox="1"/>
            <p:nvPr/>
          </p:nvSpPr>
          <p:spPr>
            <a:xfrm>
              <a:off x="118036" y="138504"/>
              <a:ext cx="518457" cy="515620"/>
            </a:xfrm>
            <a:prstGeom prst="rect">
              <a:avLst/>
            </a:prstGeom>
          </p:spPr>
          <p:txBody>
            <a:bodyPr lIns="0" tIns="0" rIns="0" bIns="0" rtlCol="0" anchor="t">
              <a:spAutoFit/>
            </a:bodyPr>
            <a:lstStyle/>
            <a:p>
              <a:pPr algn="ctr">
                <a:lnSpc>
                  <a:spcPts val="3359"/>
                </a:lnSpc>
              </a:pPr>
              <a:r>
                <a:rPr lang="en-US" sz="2400">
                  <a:solidFill>
                    <a:srgbClr val="FFFFFF"/>
                  </a:solidFill>
                  <a:latin typeface="Now Bold"/>
                </a:rPr>
                <a:t>1</a:t>
              </a:r>
            </a:p>
          </p:txBody>
        </p:sp>
      </p:grpSp>
      <p:grpSp>
        <p:nvGrpSpPr>
          <p:cNvPr id="9" name="Group 9"/>
          <p:cNvGrpSpPr/>
          <p:nvPr/>
        </p:nvGrpSpPr>
        <p:grpSpPr>
          <a:xfrm>
            <a:off x="11963604" y="2342572"/>
            <a:ext cx="3985823" cy="1814118"/>
            <a:chOff x="0" y="0"/>
            <a:chExt cx="5314431" cy="2418824"/>
          </a:xfrm>
        </p:grpSpPr>
        <p:sp>
          <p:nvSpPr>
            <p:cNvPr id="10" name="AutoShape 10"/>
            <p:cNvSpPr/>
            <p:nvPr/>
          </p:nvSpPr>
          <p:spPr>
            <a:xfrm>
              <a:off x="0" y="0"/>
              <a:ext cx="5206210" cy="0"/>
            </a:xfrm>
            <a:prstGeom prst="line">
              <a:avLst/>
            </a:prstGeom>
            <a:ln w="34004" cap="rnd">
              <a:solidFill>
                <a:srgbClr val="000000"/>
              </a:solidFill>
              <a:prstDash val="sysDot"/>
              <a:headEnd type="none" w="sm" len="sm"/>
              <a:tailEnd type="none" w="sm" len="sm"/>
            </a:ln>
          </p:spPr>
        </p:sp>
        <p:sp>
          <p:nvSpPr>
            <p:cNvPr id="11" name="TextBox 11"/>
            <p:cNvSpPr txBox="1"/>
            <p:nvPr/>
          </p:nvSpPr>
          <p:spPr>
            <a:xfrm>
              <a:off x="0" y="458360"/>
              <a:ext cx="5314431" cy="1960464"/>
            </a:xfrm>
            <a:prstGeom prst="rect">
              <a:avLst/>
            </a:prstGeom>
          </p:spPr>
          <p:txBody>
            <a:bodyPr lIns="0" tIns="0" rIns="0" bIns="0" rtlCol="0" anchor="t">
              <a:spAutoFit/>
            </a:bodyPr>
            <a:lstStyle/>
            <a:p>
              <a:pPr>
                <a:lnSpc>
                  <a:spcPts val="2998"/>
                </a:lnSpc>
              </a:pPr>
              <a:r>
                <a:rPr lang="en-US" sz="2141">
                  <a:solidFill>
                    <a:srgbClr val="1E1E1E"/>
                  </a:solidFill>
                  <a:latin typeface="Now"/>
                </a:rPr>
                <a:t>Address trade barriers and other industry-wide international challenges</a:t>
              </a:r>
            </a:p>
            <a:p>
              <a:pPr>
                <a:lnSpc>
                  <a:spcPts val="2998"/>
                </a:lnSpc>
              </a:pPr>
              <a:endParaRPr lang="en-US" sz="2141">
                <a:solidFill>
                  <a:srgbClr val="1E1E1E"/>
                </a:solidFill>
                <a:latin typeface="Now"/>
              </a:endParaRPr>
            </a:p>
          </p:txBody>
        </p:sp>
      </p:grpSp>
      <p:grpSp>
        <p:nvGrpSpPr>
          <p:cNvPr id="12" name="Group 12"/>
          <p:cNvGrpSpPr/>
          <p:nvPr/>
        </p:nvGrpSpPr>
        <p:grpSpPr>
          <a:xfrm>
            <a:off x="11963604" y="1585811"/>
            <a:ext cx="565896" cy="565896"/>
            <a:chOff x="0" y="0"/>
            <a:chExt cx="754528" cy="754528"/>
          </a:xfrm>
        </p:grpSpPr>
        <p:grpSp>
          <p:nvGrpSpPr>
            <p:cNvPr id="13" name="Group 13"/>
            <p:cNvGrpSpPr/>
            <p:nvPr/>
          </p:nvGrpSpPr>
          <p:grpSpPr>
            <a:xfrm>
              <a:off x="0" y="0"/>
              <a:ext cx="754528" cy="754528"/>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3A1B"/>
              </a:solidFill>
            </p:spPr>
          </p:sp>
        </p:grpSp>
        <p:sp>
          <p:nvSpPr>
            <p:cNvPr id="15" name="TextBox 15"/>
            <p:cNvSpPr txBox="1"/>
            <p:nvPr/>
          </p:nvSpPr>
          <p:spPr>
            <a:xfrm>
              <a:off x="118036" y="138504"/>
              <a:ext cx="518457" cy="515620"/>
            </a:xfrm>
            <a:prstGeom prst="rect">
              <a:avLst/>
            </a:prstGeom>
          </p:spPr>
          <p:txBody>
            <a:bodyPr lIns="0" tIns="0" rIns="0" bIns="0" rtlCol="0" anchor="t">
              <a:spAutoFit/>
            </a:bodyPr>
            <a:lstStyle/>
            <a:p>
              <a:pPr algn="ctr">
                <a:lnSpc>
                  <a:spcPts val="3359"/>
                </a:lnSpc>
              </a:pPr>
              <a:r>
                <a:rPr lang="en-US" sz="2400">
                  <a:solidFill>
                    <a:srgbClr val="FFFFFF"/>
                  </a:solidFill>
                  <a:latin typeface="Now Bold"/>
                </a:rPr>
                <a:t>2</a:t>
              </a:r>
            </a:p>
          </p:txBody>
        </p:sp>
      </p:grpSp>
      <p:grpSp>
        <p:nvGrpSpPr>
          <p:cNvPr id="16" name="Group 16"/>
          <p:cNvGrpSpPr/>
          <p:nvPr/>
        </p:nvGrpSpPr>
        <p:grpSpPr>
          <a:xfrm>
            <a:off x="6481773" y="4938411"/>
            <a:ext cx="4465931" cy="1613535"/>
            <a:chOff x="0" y="0"/>
            <a:chExt cx="5954574" cy="2151380"/>
          </a:xfrm>
        </p:grpSpPr>
        <p:sp>
          <p:nvSpPr>
            <p:cNvPr id="17" name="AutoShape 17"/>
            <p:cNvSpPr/>
            <p:nvPr/>
          </p:nvSpPr>
          <p:spPr>
            <a:xfrm>
              <a:off x="0" y="0"/>
              <a:ext cx="5833317" cy="0"/>
            </a:xfrm>
            <a:prstGeom prst="line">
              <a:avLst/>
            </a:prstGeom>
            <a:ln w="38100" cap="rnd">
              <a:solidFill>
                <a:srgbClr val="000000"/>
              </a:solidFill>
              <a:prstDash val="sysDot"/>
              <a:headEnd type="none" w="sm" len="sm"/>
              <a:tailEnd type="none" w="sm" len="sm"/>
            </a:ln>
          </p:spPr>
        </p:sp>
        <p:sp>
          <p:nvSpPr>
            <p:cNvPr id="18" name="TextBox 18"/>
            <p:cNvSpPr txBox="1"/>
            <p:nvPr/>
          </p:nvSpPr>
          <p:spPr>
            <a:xfrm>
              <a:off x="0" y="518160"/>
              <a:ext cx="5954574" cy="1633220"/>
            </a:xfrm>
            <a:prstGeom prst="rect">
              <a:avLst/>
            </a:prstGeom>
          </p:spPr>
          <p:txBody>
            <a:bodyPr lIns="0" tIns="0" rIns="0" bIns="0" rtlCol="0" anchor="t">
              <a:spAutoFit/>
            </a:bodyPr>
            <a:lstStyle/>
            <a:p>
              <a:pPr>
                <a:lnSpc>
                  <a:spcPts val="3359"/>
                </a:lnSpc>
              </a:pPr>
              <a:r>
                <a:rPr lang="en-US" sz="2400">
                  <a:solidFill>
                    <a:srgbClr val="1E1E1E"/>
                  </a:solidFill>
                  <a:latin typeface="Now"/>
                </a:rPr>
                <a:t>Collaborate with government on export health certificates</a:t>
              </a:r>
            </a:p>
            <a:p>
              <a:pPr>
                <a:lnSpc>
                  <a:spcPts val="3359"/>
                </a:lnSpc>
              </a:pPr>
              <a:endParaRPr lang="en-US" sz="2400">
                <a:solidFill>
                  <a:srgbClr val="1E1E1E"/>
                </a:solidFill>
                <a:latin typeface="Now"/>
              </a:endParaRPr>
            </a:p>
          </p:txBody>
        </p:sp>
      </p:grpSp>
      <p:grpSp>
        <p:nvGrpSpPr>
          <p:cNvPr id="19" name="Group 19"/>
          <p:cNvGrpSpPr/>
          <p:nvPr/>
        </p:nvGrpSpPr>
        <p:grpSpPr>
          <a:xfrm>
            <a:off x="6481773" y="4181650"/>
            <a:ext cx="565896" cy="565896"/>
            <a:chOff x="0" y="0"/>
            <a:chExt cx="754528" cy="754528"/>
          </a:xfrm>
        </p:grpSpPr>
        <p:grpSp>
          <p:nvGrpSpPr>
            <p:cNvPr id="20" name="Group 20"/>
            <p:cNvGrpSpPr/>
            <p:nvPr/>
          </p:nvGrpSpPr>
          <p:grpSpPr>
            <a:xfrm>
              <a:off x="0" y="0"/>
              <a:ext cx="754528" cy="754528"/>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3A1B"/>
              </a:solidFill>
            </p:spPr>
          </p:sp>
        </p:grpSp>
        <p:sp>
          <p:nvSpPr>
            <p:cNvPr id="22" name="TextBox 22"/>
            <p:cNvSpPr txBox="1"/>
            <p:nvPr/>
          </p:nvSpPr>
          <p:spPr>
            <a:xfrm>
              <a:off x="118036" y="138504"/>
              <a:ext cx="518457" cy="515620"/>
            </a:xfrm>
            <a:prstGeom prst="rect">
              <a:avLst/>
            </a:prstGeom>
          </p:spPr>
          <p:txBody>
            <a:bodyPr lIns="0" tIns="0" rIns="0" bIns="0" rtlCol="0" anchor="t">
              <a:spAutoFit/>
            </a:bodyPr>
            <a:lstStyle/>
            <a:p>
              <a:pPr algn="ctr">
                <a:lnSpc>
                  <a:spcPts val="3359"/>
                </a:lnSpc>
              </a:pPr>
              <a:r>
                <a:rPr lang="en-US" sz="2400">
                  <a:solidFill>
                    <a:srgbClr val="FFFFFF"/>
                  </a:solidFill>
                  <a:latin typeface="Now Bold"/>
                </a:rPr>
                <a:t>3</a:t>
              </a:r>
            </a:p>
          </p:txBody>
        </p:sp>
      </p:grpSp>
      <p:grpSp>
        <p:nvGrpSpPr>
          <p:cNvPr id="23" name="Group 23"/>
          <p:cNvGrpSpPr/>
          <p:nvPr/>
        </p:nvGrpSpPr>
        <p:grpSpPr>
          <a:xfrm>
            <a:off x="11963604" y="4938411"/>
            <a:ext cx="4465931" cy="2114477"/>
            <a:chOff x="0" y="0"/>
            <a:chExt cx="5954574" cy="2819303"/>
          </a:xfrm>
        </p:grpSpPr>
        <p:sp>
          <p:nvSpPr>
            <p:cNvPr id="24" name="AutoShape 24"/>
            <p:cNvSpPr/>
            <p:nvPr/>
          </p:nvSpPr>
          <p:spPr>
            <a:xfrm>
              <a:off x="0" y="0"/>
              <a:ext cx="5833317" cy="0"/>
            </a:xfrm>
            <a:prstGeom prst="line">
              <a:avLst/>
            </a:prstGeom>
            <a:ln w="38100" cap="rnd">
              <a:solidFill>
                <a:srgbClr val="000000"/>
              </a:solidFill>
              <a:prstDash val="sysDot"/>
              <a:headEnd type="none" w="sm" len="sm"/>
              <a:tailEnd type="none" w="sm" len="sm"/>
            </a:ln>
          </p:spPr>
        </p:sp>
        <p:sp>
          <p:nvSpPr>
            <p:cNvPr id="25" name="TextBox 25"/>
            <p:cNvSpPr txBox="1"/>
            <p:nvPr/>
          </p:nvSpPr>
          <p:spPr>
            <a:xfrm>
              <a:off x="0" y="518160"/>
              <a:ext cx="5954574" cy="2301143"/>
            </a:xfrm>
            <a:prstGeom prst="rect">
              <a:avLst/>
            </a:prstGeom>
          </p:spPr>
          <p:txBody>
            <a:bodyPr lIns="0" tIns="0" rIns="0" bIns="0" rtlCol="0" anchor="t">
              <a:spAutoFit/>
            </a:bodyPr>
            <a:lstStyle/>
            <a:p>
              <a:pPr>
                <a:lnSpc>
                  <a:spcPts val="3359"/>
                </a:lnSpc>
              </a:pPr>
              <a:r>
                <a:rPr lang="en-US" sz="2400" b="1" u="sng" dirty="0">
                  <a:solidFill>
                    <a:srgbClr val="1E1E1E"/>
                  </a:solidFill>
                  <a:latin typeface="Now"/>
                </a:rPr>
                <a:t>Maintain Dairy and Beef Cross Reference Database for genetic evaluations</a:t>
              </a:r>
            </a:p>
            <a:p>
              <a:pPr>
                <a:lnSpc>
                  <a:spcPts val="3359"/>
                </a:lnSpc>
              </a:pPr>
              <a:endParaRPr lang="en-US" sz="2400" dirty="0">
                <a:solidFill>
                  <a:srgbClr val="1E1E1E"/>
                </a:solidFill>
                <a:latin typeface="Now"/>
              </a:endParaRPr>
            </a:p>
          </p:txBody>
        </p:sp>
      </p:grpSp>
      <p:grpSp>
        <p:nvGrpSpPr>
          <p:cNvPr id="26" name="Group 26"/>
          <p:cNvGrpSpPr/>
          <p:nvPr/>
        </p:nvGrpSpPr>
        <p:grpSpPr>
          <a:xfrm>
            <a:off x="11963604" y="4181650"/>
            <a:ext cx="565896" cy="565896"/>
            <a:chOff x="0" y="0"/>
            <a:chExt cx="754528" cy="754528"/>
          </a:xfrm>
        </p:grpSpPr>
        <p:grpSp>
          <p:nvGrpSpPr>
            <p:cNvPr id="27" name="Group 27"/>
            <p:cNvGrpSpPr/>
            <p:nvPr/>
          </p:nvGrpSpPr>
          <p:grpSpPr>
            <a:xfrm>
              <a:off x="0" y="0"/>
              <a:ext cx="754528" cy="754528"/>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3A1B"/>
              </a:solidFill>
            </p:spPr>
          </p:sp>
        </p:grpSp>
        <p:sp>
          <p:nvSpPr>
            <p:cNvPr id="29" name="TextBox 29"/>
            <p:cNvSpPr txBox="1"/>
            <p:nvPr/>
          </p:nvSpPr>
          <p:spPr>
            <a:xfrm>
              <a:off x="118036" y="138504"/>
              <a:ext cx="518457" cy="515620"/>
            </a:xfrm>
            <a:prstGeom prst="rect">
              <a:avLst/>
            </a:prstGeom>
          </p:spPr>
          <p:txBody>
            <a:bodyPr lIns="0" tIns="0" rIns="0" bIns="0" rtlCol="0" anchor="t">
              <a:spAutoFit/>
            </a:bodyPr>
            <a:lstStyle/>
            <a:p>
              <a:pPr algn="ctr">
                <a:lnSpc>
                  <a:spcPts val="3359"/>
                </a:lnSpc>
              </a:pPr>
              <a:r>
                <a:rPr lang="en-US" sz="2400">
                  <a:solidFill>
                    <a:srgbClr val="FFFFFF"/>
                  </a:solidFill>
                  <a:latin typeface="Now Bold"/>
                </a:rPr>
                <a:t>4</a:t>
              </a:r>
            </a:p>
          </p:txBody>
        </p:sp>
      </p:grpSp>
      <p:grpSp>
        <p:nvGrpSpPr>
          <p:cNvPr id="30" name="Group 30"/>
          <p:cNvGrpSpPr/>
          <p:nvPr/>
        </p:nvGrpSpPr>
        <p:grpSpPr>
          <a:xfrm>
            <a:off x="6481773" y="7534249"/>
            <a:ext cx="4465931" cy="1613535"/>
            <a:chOff x="0" y="0"/>
            <a:chExt cx="5954574" cy="2151380"/>
          </a:xfrm>
        </p:grpSpPr>
        <p:sp>
          <p:nvSpPr>
            <p:cNvPr id="31" name="AutoShape 31"/>
            <p:cNvSpPr/>
            <p:nvPr/>
          </p:nvSpPr>
          <p:spPr>
            <a:xfrm>
              <a:off x="0" y="0"/>
              <a:ext cx="5833317" cy="0"/>
            </a:xfrm>
            <a:prstGeom prst="line">
              <a:avLst/>
            </a:prstGeom>
            <a:ln w="38100" cap="rnd">
              <a:solidFill>
                <a:srgbClr val="000000"/>
              </a:solidFill>
              <a:prstDash val="sysDot"/>
              <a:headEnd type="none" w="sm" len="sm"/>
              <a:tailEnd type="none" w="sm" len="sm"/>
            </a:ln>
          </p:spPr>
        </p:sp>
        <p:sp>
          <p:nvSpPr>
            <p:cNvPr id="32" name="TextBox 32"/>
            <p:cNvSpPr txBox="1"/>
            <p:nvPr/>
          </p:nvSpPr>
          <p:spPr>
            <a:xfrm>
              <a:off x="0" y="518160"/>
              <a:ext cx="5954574" cy="1633220"/>
            </a:xfrm>
            <a:prstGeom prst="rect">
              <a:avLst/>
            </a:prstGeom>
          </p:spPr>
          <p:txBody>
            <a:bodyPr lIns="0" tIns="0" rIns="0" bIns="0" rtlCol="0" anchor="t">
              <a:spAutoFit/>
            </a:bodyPr>
            <a:lstStyle/>
            <a:p>
              <a:pPr>
                <a:lnSpc>
                  <a:spcPts val="3359"/>
                </a:lnSpc>
              </a:pPr>
              <a:r>
                <a:rPr lang="en-US" sz="2400">
                  <a:solidFill>
                    <a:srgbClr val="1E1E1E"/>
                  </a:solidFill>
                  <a:latin typeface="Now"/>
                </a:rPr>
                <a:t>Provide educational materials</a:t>
              </a:r>
            </a:p>
            <a:p>
              <a:pPr>
                <a:lnSpc>
                  <a:spcPts val="3359"/>
                </a:lnSpc>
              </a:pPr>
              <a:r>
                <a:rPr lang="en-US" sz="2400">
                  <a:solidFill>
                    <a:srgbClr val="1E1E1E"/>
                  </a:solidFill>
                  <a:latin typeface="Now"/>
                </a:rPr>
                <a:t>on the US Genetic Evaluation system and AI Industry</a:t>
              </a:r>
            </a:p>
          </p:txBody>
        </p:sp>
      </p:grpSp>
      <p:grpSp>
        <p:nvGrpSpPr>
          <p:cNvPr id="33" name="Group 33"/>
          <p:cNvGrpSpPr/>
          <p:nvPr/>
        </p:nvGrpSpPr>
        <p:grpSpPr>
          <a:xfrm>
            <a:off x="6481773" y="6777488"/>
            <a:ext cx="565896" cy="565896"/>
            <a:chOff x="0" y="0"/>
            <a:chExt cx="754528" cy="754528"/>
          </a:xfrm>
        </p:grpSpPr>
        <p:grpSp>
          <p:nvGrpSpPr>
            <p:cNvPr id="34" name="Group 34"/>
            <p:cNvGrpSpPr/>
            <p:nvPr/>
          </p:nvGrpSpPr>
          <p:grpSpPr>
            <a:xfrm>
              <a:off x="0" y="0"/>
              <a:ext cx="754528" cy="754528"/>
              <a:chOff x="0" y="0"/>
              <a:chExt cx="6350000" cy="6350000"/>
            </a:xfrm>
          </p:grpSpPr>
          <p:sp>
            <p:nvSpPr>
              <p:cNvPr id="35" name="Freeform 3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3A1B"/>
              </a:solidFill>
            </p:spPr>
          </p:sp>
        </p:grpSp>
        <p:sp>
          <p:nvSpPr>
            <p:cNvPr id="36" name="TextBox 36"/>
            <p:cNvSpPr txBox="1"/>
            <p:nvPr/>
          </p:nvSpPr>
          <p:spPr>
            <a:xfrm>
              <a:off x="118036" y="138504"/>
              <a:ext cx="518457" cy="515620"/>
            </a:xfrm>
            <a:prstGeom prst="rect">
              <a:avLst/>
            </a:prstGeom>
          </p:spPr>
          <p:txBody>
            <a:bodyPr lIns="0" tIns="0" rIns="0" bIns="0" rtlCol="0" anchor="t">
              <a:spAutoFit/>
            </a:bodyPr>
            <a:lstStyle/>
            <a:p>
              <a:pPr algn="ctr">
                <a:lnSpc>
                  <a:spcPts val="3359"/>
                </a:lnSpc>
              </a:pPr>
              <a:r>
                <a:rPr lang="en-US" sz="2400">
                  <a:solidFill>
                    <a:srgbClr val="FFFFFF"/>
                  </a:solidFill>
                  <a:latin typeface="Now Bold"/>
                </a:rPr>
                <a:t>5</a:t>
              </a:r>
            </a:p>
          </p:txBody>
        </p:sp>
      </p:grpSp>
      <p:grpSp>
        <p:nvGrpSpPr>
          <p:cNvPr id="37" name="Group 37"/>
          <p:cNvGrpSpPr/>
          <p:nvPr/>
        </p:nvGrpSpPr>
        <p:grpSpPr>
          <a:xfrm>
            <a:off x="11963604" y="7534249"/>
            <a:ext cx="4465931" cy="1613535"/>
            <a:chOff x="0" y="0"/>
            <a:chExt cx="5954574" cy="2151380"/>
          </a:xfrm>
        </p:grpSpPr>
        <p:sp>
          <p:nvSpPr>
            <p:cNvPr id="38" name="AutoShape 38"/>
            <p:cNvSpPr/>
            <p:nvPr/>
          </p:nvSpPr>
          <p:spPr>
            <a:xfrm>
              <a:off x="0" y="0"/>
              <a:ext cx="5833317" cy="0"/>
            </a:xfrm>
            <a:prstGeom prst="line">
              <a:avLst/>
            </a:prstGeom>
            <a:ln w="38100" cap="rnd">
              <a:solidFill>
                <a:srgbClr val="000000"/>
              </a:solidFill>
              <a:prstDash val="sysDot"/>
              <a:headEnd type="none" w="sm" len="sm"/>
              <a:tailEnd type="none" w="sm" len="sm"/>
            </a:ln>
          </p:spPr>
        </p:sp>
        <p:sp>
          <p:nvSpPr>
            <p:cNvPr id="39" name="TextBox 39"/>
            <p:cNvSpPr txBox="1"/>
            <p:nvPr/>
          </p:nvSpPr>
          <p:spPr>
            <a:xfrm>
              <a:off x="0" y="518160"/>
              <a:ext cx="5954574" cy="1633220"/>
            </a:xfrm>
            <a:prstGeom prst="rect">
              <a:avLst/>
            </a:prstGeom>
          </p:spPr>
          <p:txBody>
            <a:bodyPr lIns="0" tIns="0" rIns="0" bIns="0" rtlCol="0" anchor="t">
              <a:spAutoFit/>
            </a:bodyPr>
            <a:lstStyle/>
            <a:p>
              <a:pPr>
                <a:lnSpc>
                  <a:spcPts val="3359"/>
                </a:lnSpc>
              </a:pPr>
              <a:r>
                <a:rPr lang="en-US" sz="2400">
                  <a:solidFill>
                    <a:srgbClr val="1E1E1E"/>
                  </a:solidFill>
                  <a:latin typeface="Now"/>
                </a:rPr>
                <a:t>Report accurate industry statistics on semen sales</a:t>
              </a:r>
            </a:p>
            <a:p>
              <a:pPr>
                <a:lnSpc>
                  <a:spcPts val="3359"/>
                </a:lnSpc>
              </a:pPr>
              <a:endParaRPr lang="en-US" sz="2400">
                <a:solidFill>
                  <a:srgbClr val="1E1E1E"/>
                </a:solidFill>
                <a:latin typeface="Now"/>
              </a:endParaRPr>
            </a:p>
          </p:txBody>
        </p:sp>
      </p:grpSp>
      <p:grpSp>
        <p:nvGrpSpPr>
          <p:cNvPr id="40" name="Group 40"/>
          <p:cNvGrpSpPr/>
          <p:nvPr/>
        </p:nvGrpSpPr>
        <p:grpSpPr>
          <a:xfrm>
            <a:off x="11963604" y="6777488"/>
            <a:ext cx="565896" cy="565896"/>
            <a:chOff x="0" y="0"/>
            <a:chExt cx="754528" cy="754528"/>
          </a:xfrm>
        </p:grpSpPr>
        <p:grpSp>
          <p:nvGrpSpPr>
            <p:cNvPr id="41" name="Group 41"/>
            <p:cNvGrpSpPr/>
            <p:nvPr/>
          </p:nvGrpSpPr>
          <p:grpSpPr>
            <a:xfrm>
              <a:off x="0" y="0"/>
              <a:ext cx="754528" cy="754528"/>
              <a:chOff x="0" y="0"/>
              <a:chExt cx="6350000" cy="6350000"/>
            </a:xfrm>
          </p:grpSpPr>
          <p:sp>
            <p:nvSpPr>
              <p:cNvPr id="42" name="Freeform 4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3A1B"/>
              </a:solidFill>
            </p:spPr>
          </p:sp>
        </p:grpSp>
        <p:sp>
          <p:nvSpPr>
            <p:cNvPr id="43" name="TextBox 43"/>
            <p:cNvSpPr txBox="1"/>
            <p:nvPr/>
          </p:nvSpPr>
          <p:spPr>
            <a:xfrm>
              <a:off x="118036" y="138504"/>
              <a:ext cx="518457" cy="515620"/>
            </a:xfrm>
            <a:prstGeom prst="rect">
              <a:avLst/>
            </a:prstGeom>
          </p:spPr>
          <p:txBody>
            <a:bodyPr lIns="0" tIns="0" rIns="0" bIns="0" rtlCol="0" anchor="t">
              <a:spAutoFit/>
            </a:bodyPr>
            <a:lstStyle/>
            <a:p>
              <a:pPr algn="ctr">
                <a:lnSpc>
                  <a:spcPts val="3359"/>
                </a:lnSpc>
              </a:pPr>
              <a:r>
                <a:rPr lang="en-US" sz="2400">
                  <a:solidFill>
                    <a:srgbClr val="FFFFFF"/>
                  </a:solidFill>
                  <a:latin typeface="Now Bold"/>
                </a:rPr>
                <a:t>6</a:t>
              </a:r>
            </a:p>
          </p:txBody>
        </p:sp>
      </p:grpSp>
      <p:pic>
        <p:nvPicPr>
          <p:cNvPr id="44" name="Picture 44"/>
          <p:cNvPicPr>
            <a:picLocks noChangeAspect="1"/>
          </p:cNvPicPr>
          <p:nvPr/>
        </p:nvPicPr>
        <p:blipFill>
          <a:blip r:embed="rId2"/>
          <a:srcRect/>
          <a:stretch>
            <a:fillRect/>
          </a:stretch>
        </p:blipFill>
        <p:spPr>
          <a:xfrm>
            <a:off x="623602" y="344709"/>
            <a:ext cx="1088436" cy="986395"/>
          </a:xfrm>
          <a:prstGeom prst="rect">
            <a:avLst/>
          </a:prstGeom>
        </p:spPr>
      </p:pic>
      <p:sp>
        <p:nvSpPr>
          <p:cNvPr id="45" name="TextBox 45"/>
          <p:cNvSpPr txBox="1"/>
          <p:nvPr/>
        </p:nvSpPr>
        <p:spPr>
          <a:xfrm>
            <a:off x="871405" y="4156690"/>
            <a:ext cx="4124998" cy="2114550"/>
          </a:xfrm>
          <a:prstGeom prst="rect">
            <a:avLst/>
          </a:prstGeom>
        </p:spPr>
        <p:txBody>
          <a:bodyPr lIns="0" tIns="0" rIns="0" bIns="0" rtlCol="0" anchor="t">
            <a:spAutoFit/>
          </a:bodyPr>
          <a:lstStyle/>
          <a:p>
            <a:pPr>
              <a:lnSpc>
                <a:spcPts val="8400"/>
              </a:lnSpc>
            </a:pPr>
            <a:r>
              <a:rPr lang="en-US" sz="7000" dirty="0">
                <a:solidFill>
                  <a:srgbClr val="1E1E1E"/>
                </a:solidFill>
                <a:latin typeface="Now"/>
              </a:rPr>
              <a:t>NAAB &amp; CSS roles</a:t>
            </a:r>
          </a:p>
        </p:txBody>
      </p:sp>
      <p:sp>
        <p:nvSpPr>
          <p:cNvPr id="46" name="TextBox 46"/>
          <p:cNvSpPr txBox="1"/>
          <p:nvPr/>
        </p:nvSpPr>
        <p:spPr>
          <a:xfrm>
            <a:off x="1865404" y="607393"/>
            <a:ext cx="3538284" cy="666750"/>
          </a:xfrm>
          <a:prstGeom prst="rect">
            <a:avLst/>
          </a:prstGeom>
        </p:spPr>
        <p:txBody>
          <a:bodyPr lIns="0" tIns="0" rIns="0" bIns="0" rtlCol="0" anchor="t">
            <a:spAutoFit/>
          </a:bodyPr>
          <a:lstStyle/>
          <a:p>
            <a:pPr>
              <a:lnSpc>
                <a:spcPts val="2640"/>
              </a:lnSpc>
            </a:pPr>
            <a:r>
              <a:rPr lang="en-US" sz="2200">
                <a:solidFill>
                  <a:srgbClr val="1E1E1E"/>
                </a:solidFill>
                <a:latin typeface="Now Bold"/>
              </a:rPr>
              <a:t>National Association of Animal Breeders</a:t>
            </a:r>
          </a:p>
        </p:txBody>
      </p:sp>
      <p:sp>
        <p:nvSpPr>
          <p:cNvPr id="47" name="TextBox 47"/>
          <p:cNvSpPr txBox="1"/>
          <p:nvPr/>
        </p:nvSpPr>
        <p:spPr>
          <a:xfrm>
            <a:off x="14211747" y="281812"/>
            <a:ext cx="3538283" cy="602986"/>
          </a:xfrm>
          <a:prstGeom prst="rect">
            <a:avLst/>
          </a:prstGeom>
        </p:spPr>
        <p:txBody>
          <a:bodyPr wrap="square" lIns="0" tIns="0" rIns="0" bIns="0" rtlCol="0" anchor="t">
            <a:spAutoFit/>
          </a:bodyPr>
          <a:lstStyle/>
          <a:p>
            <a:pPr algn="r">
              <a:lnSpc>
                <a:spcPts val="2382"/>
              </a:lnSpc>
            </a:pPr>
            <a:r>
              <a:rPr lang="en-US" sz="1701" dirty="0">
                <a:solidFill>
                  <a:srgbClr val="000000"/>
                </a:solidFill>
                <a:latin typeface="Now"/>
              </a:rPr>
              <a:t>CDCB NOMINATOR WORKSHOP</a:t>
            </a:r>
          </a:p>
          <a:p>
            <a:pPr algn="r">
              <a:lnSpc>
                <a:spcPts val="2382"/>
              </a:lnSpc>
            </a:pPr>
            <a:r>
              <a:rPr lang="en-US" sz="1701" dirty="0">
                <a:solidFill>
                  <a:srgbClr val="000000"/>
                </a:solidFill>
                <a:latin typeface="Now"/>
              </a:rPr>
              <a:t>8 SEPTEMBER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81773" y="2342572"/>
            <a:ext cx="4465931" cy="2093702"/>
            <a:chOff x="0" y="0"/>
            <a:chExt cx="5954574" cy="2791603"/>
          </a:xfrm>
        </p:grpSpPr>
        <p:sp>
          <p:nvSpPr>
            <p:cNvPr id="3" name="AutoShape 3"/>
            <p:cNvSpPr/>
            <p:nvPr/>
          </p:nvSpPr>
          <p:spPr>
            <a:xfrm>
              <a:off x="0" y="0"/>
              <a:ext cx="5833317" cy="0"/>
            </a:xfrm>
            <a:prstGeom prst="line">
              <a:avLst/>
            </a:prstGeom>
            <a:ln w="38100" cap="rnd">
              <a:solidFill>
                <a:srgbClr val="000000"/>
              </a:solidFill>
              <a:prstDash val="sysDot"/>
              <a:headEnd type="none" w="sm" len="sm"/>
              <a:tailEnd type="none" w="sm" len="sm"/>
            </a:ln>
          </p:spPr>
        </p:sp>
        <p:sp>
          <p:nvSpPr>
            <p:cNvPr id="4" name="TextBox 4"/>
            <p:cNvSpPr txBox="1"/>
            <p:nvPr/>
          </p:nvSpPr>
          <p:spPr>
            <a:xfrm>
              <a:off x="0" y="518160"/>
              <a:ext cx="5954574" cy="2273443"/>
            </a:xfrm>
            <a:prstGeom prst="rect">
              <a:avLst/>
            </a:prstGeom>
          </p:spPr>
          <p:txBody>
            <a:bodyPr lIns="0" tIns="0" rIns="0" bIns="0" rtlCol="0" anchor="t">
              <a:spAutoFit/>
            </a:bodyPr>
            <a:lstStyle/>
            <a:p>
              <a:pPr>
                <a:lnSpc>
                  <a:spcPts val="3359"/>
                </a:lnSpc>
              </a:pPr>
              <a:r>
                <a:rPr lang="en-US" sz="2400" dirty="0">
                  <a:solidFill>
                    <a:srgbClr val="1E1E1E"/>
                  </a:solidFill>
                  <a:latin typeface="Now"/>
                </a:rPr>
                <a:t>Maintain Dairy and Beef Cross Reference Database for genetic evaluations</a:t>
              </a:r>
            </a:p>
            <a:p>
              <a:pPr>
                <a:lnSpc>
                  <a:spcPts val="3359"/>
                </a:lnSpc>
              </a:pPr>
              <a:endParaRPr lang="en-US" sz="2400" dirty="0">
                <a:solidFill>
                  <a:srgbClr val="1E1E1E"/>
                </a:solidFill>
                <a:latin typeface="Arimo"/>
              </a:endParaRPr>
            </a:p>
          </p:txBody>
        </p:sp>
      </p:grpSp>
      <p:grpSp>
        <p:nvGrpSpPr>
          <p:cNvPr id="5" name="Group 5"/>
          <p:cNvGrpSpPr/>
          <p:nvPr/>
        </p:nvGrpSpPr>
        <p:grpSpPr>
          <a:xfrm>
            <a:off x="8191736" y="1487074"/>
            <a:ext cx="565896" cy="565896"/>
            <a:chOff x="0" y="0"/>
            <a:chExt cx="754528" cy="754528"/>
          </a:xfrm>
        </p:grpSpPr>
        <p:grpSp>
          <p:nvGrpSpPr>
            <p:cNvPr id="6" name="Group 6"/>
            <p:cNvGrpSpPr/>
            <p:nvPr/>
          </p:nvGrpSpPr>
          <p:grpSpPr>
            <a:xfrm>
              <a:off x="0" y="0"/>
              <a:ext cx="754528" cy="754528"/>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3A1B"/>
              </a:solidFill>
            </p:spPr>
          </p:sp>
        </p:grpSp>
        <p:sp>
          <p:nvSpPr>
            <p:cNvPr id="8" name="TextBox 8"/>
            <p:cNvSpPr txBox="1"/>
            <p:nvPr/>
          </p:nvSpPr>
          <p:spPr>
            <a:xfrm>
              <a:off x="118036" y="138504"/>
              <a:ext cx="518457" cy="515620"/>
            </a:xfrm>
            <a:prstGeom prst="rect">
              <a:avLst/>
            </a:prstGeom>
          </p:spPr>
          <p:txBody>
            <a:bodyPr lIns="0" tIns="0" rIns="0" bIns="0" rtlCol="0" anchor="t">
              <a:spAutoFit/>
            </a:bodyPr>
            <a:lstStyle/>
            <a:p>
              <a:pPr algn="ctr">
                <a:lnSpc>
                  <a:spcPts val="3359"/>
                </a:lnSpc>
              </a:pPr>
              <a:r>
                <a:rPr lang="en-US" sz="2400" dirty="0">
                  <a:solidFill>
                    <a:srgbClr val="FFFFFF"/>
                  </a:solidFill>
                  <a:latin typeface="Now Bold"/>
                </a:rPr>
                <a:t>1</a:t>
              </a:r>
            </a:p>
          </p:txBody>
        </p:sp>
      </p:grpSp>
      <p:grpSp>
        <p:nvGrpSpPr>
          <p:cNvPr id="12" name="Group 12"/>
          <p:cNvGrpSpPr/>
          <p:nvPr/>
        </p:nvGrpSpPr>
        <p:grpSpPr>
          <a:xfrm>
            <a:off x="13622722" y="1472349"/>
            <a:ext cx="565896" cy="565896"/>
            <a:chOff x="0" y="0"/>
            <a:chExt cx="754528" cy="754528"/>
          </a:xfrm>
        </p:grpSpPr>
        <p:grpSp>
          <p:nvGrpSpPr>
            <p:cNvPr id="13" name="Group 13"/>
            <p:cNvGrpSpPr/>
            <p:nvPr/>
          </p:nvGrpSpPr>
          <p:grpSpPr>
            <a:xfrm>
              <a:off x="0" y="0"/>
              <a:ext cx="754528" cy="754528"/>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3A1B"/>
              </a:solidFill>
            </p:spPr>
          </p:sp>
        </p:grpSp>
        <p:sp>
          <p:nvSpPr>
            <p:cNvPr id="15" name="TextBox 15"/>
            <p:cNvSpPr txBox="1"/>
            <p:nvPr/>
          </p:nvSpPr>
          <p:spPr>
            <a:xfrm>
              <a:off x="118036" y="138504"/>
              <a:ext cx="518457" cy="515620"/>
            </a:xfrm>
            <a:prstGeom prst="rect">
              <a:avLst/>
            </a:prstGeom>
          </p:spPr>
          <p:txBody>
            <a:bodyPr lIns="0" tIns="0" rIns="0" bIns="0" rtlCol="0" anchor="t">
              <a:spAutoFit/>
            </a:bodyPr>
            <a:lstStyle/>
            <a:p>
              <a:pPr algn="ctr">
                <a:lnSpc>
                  <a:spcPts val="3359"/>
                </a:lnSpc>
              </a:pPr>
              <a:r>
                <a:rPr lang="en-US" sz="2400" dirty="0">
                  <a:solidFill>
                    <a:srgbClr val="FFFFFF"/>
                  </a:solidFill>
                  <a:latin typeface="Now Bold"/>
                </a:rPr>
                <a:t>2</a:t>
              </a:r>
            </a:p>
          </p:txBody>
        </p:sp>
      </p:grpSp>
      <p:grpSp>
        <p:nvGrpSpPr>
          <p:cNvPr id="16" name="Group 16"/>
          <p:cNvGrpSpPr/>
          <p:nvPr/>
        </p:nvGrpSpPr>
        <p:grpSpPr>
          <a:xfrm>
            <a:off x="6481773" y="5686269"/>
            <a:ext cx="4465931" cy="806427"/>
            <a:chOff x="0" y="0"/>
            <a:chExt cx="5954574" cy="1075236"/>
          </a:xfrm>
        </p:grpSpPr>
        <p:sp>
          <p:nvSpPr>
            <p:cNvPr id="17" name="AutoShape 17"/>
            <p:cNvSpPr/>
            <p:nvPr/>
          </p:nvSpPr>
          <p:spPr>
            <a:xfrm>
              <a:off x="0" y="0"/>
              <a:ext cx="5833317" cy="0"/>
            </a:xfrm>
            <a:prstGeom prst="line">
              <a:avLst/>
            </a:prstGeom>
            <a:ln w="38100" cap="rnd">
              <a:solidFill>
                <a:srgbClr val="000000"/>
              </a:solidFill>
              <a:prstDash val="sysDot"/>
              <a:headEnd type="none" w="sm" len="sm"/>
              <a:tailEnd type="none" w="sm" len="sm"/>
            </a:ln>
          </p:spPr>
        </p:sp>
        <p:sp>
          <p:nvSpPr>
            <p:cNvPr id="18" name="TextBox 18"/>
            <p:cNvSpPr txBox="1"/>
            <p:nvPr/>
          </p:nvSpPr>
          <p:spPr>
            <a:xfrm>
              <a:off x="0" y="518160"/>
              <a:ext cx="5954574" cy="557076"/>
            </a:xfrm>
            <a:prstGeom prst="rect">
              <a:avLst/>
            </a:prstGeom>
          </p:spPr>
          <p:txBody>
            <a:bodyPr lIns="0" tIns="0" rIns="0" bIns="0" rtlCol="0" anchor="t">
              <a:spAutoFit/>
            </a:bodyPr>
            <a:lstStyle/>
            <a:p>
              <a:pPr>
                <a:lnSpc>
                  <a:spcPts val="3359"/>
                </a:lnSpc>
              </a:pPr>
              <a:endParaRPr lang="en-US" sz="2400" dirty="0">
                <a:solidFill>
                  <a:srgbClr val="1E1E1E"/>
                </a:solidFill>
                <a:latin typeface="Now"/>
              </a:endParaRPr>
            </a:p>
          </p:txBody>
        </p:sp>
      </p:grpSp>
      <p:grpSp>
        <p:nvGrpSpPr>
          <p:cNvPr id="19" name="Group 19"/>
          <p:cNvGrpSpPr/>
          <p:nvPr/>
        </p:nvGrpSpPr>
        <p:grpSpPr>
          <a:xfrm>
            <a:off x="7908788" y="4636792"/>
            <a:ext cx="565896" cy="565896"/>
            <a:chOff x="0" y="0"/>
            <a:chExt cx="754528" cy="754528"/>
          </a:xfrm>
        </p:grpSpPr>
        <p:grpSp>
          <p:nvGrpSpPr>
            <p:cNvPr id="20" name="Group 20"/>
            <p:cNvGrpSpPr/>
            <p:nvPr/>
          </p:nvGrpSpPr>
          <p:grpSpPr>
            <a:xfrm>
              <a:off x="0" y="0"/>
              <a:ext cx="754528" cy="754528"/>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3A1B"/>
              </a:solidFill>
            </p:spPr>
          </p:sp>
        </p:grpSp>
        <p:sp>
          <p:nvSpPr>
            <p:cNvPr id="22" name="TextBox 22"/>
            <p:cNvSpPr txBox="1"/>
            <p:nvPr/>
          </p:nvSpPr>
          <p:spPr>
            <a:xfrm>
              <a:off x="118036" y="138504"/>
              <a:ext cx="518457" cy="515620"/>
            </a:xfrm>
            <a:prstGeom prst="rect">
              <a:avLst/>
            </a:prstGeom>
          </p:spPr>
          <p:txBody>
            <a:bodyPr lIns="0" tIns="0" rIns="0" bIns="0" rtlCol="0" anchor="t">
              <a:spAutoFit/>
            </a:bodyPr>
            <a:lstStyle/>
            <a:p>
              <a:pPr algn="ctr">
                <a:lnSpc>
                  <a:spcPts val="3359"/>
                </a:lnSpc>
              </a:pPr>
              <a:r>
                <a:rPr lang="en-US" sz="2400">
                  <a:solidFill>
                    <a:srgbClr val="FFFFFF"/>
                  </a:solidFill>
                  <a:latin typeface="Now Bold"/>
                </a:rPr>
                <a:t>3</a:t>
              </a:r>
            </a:p>
          </p:txBody>
        </p:sp>
      </p:grpSp>
      <p:grpSp>
        <p:nvGrpSpPr>
          <p:cNvPr id="26" name="Group 26"/>
          <p:cNvGrpSpPr/>
          <p:nvPr/>
        </p:nvGrpSpPr>
        <p:grpSpPr>
          <a:xfrm>
            <a:off x="13583491" y="4691507"/>
            <a:ext cx="565896" cy="565896"/>
            <a:chOff x="0" y="0"/>
            <a:chExt cx="754528" cy="754528"/>
          </a:xfrm>
        </p:grpSpPr>
        <p:grpSp>
          <p:nvGrpSpPr>
            <p:cNvPr id="27" name="Group 27"/>
            <p:cNvGrpSpPr/>
            <p:nvPr/>
          </p:nvGrpSpPr>
          <p:grpSpPr>
            <a:xfrm>
              <a:off x="0" y="0"/>
              <a:ext cx="754528" cy="754528"/>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3A1B"/>
              </a:solidFill>
            </p:spPr>
          </p:sp>
        </p:grpSp>
        <p:sp>
          <p:nvSpPr>
            <p:cNvPr id="29" name="TextBox 29"/>
            <p:cNvSpPr txBox="1"/>
            <p:nvPr/>
          </p:nvSpPr>
          <p:spPr>
            <a:xfrm>
              <a:off x="118036" y="138504"/>
              <a:ext cx="518457" cy="515620"/>
            </a:xfrm>
            <a:prstGeom prst="rect">
              <a:avLst/>
            </a:prstGeom>
          </p:spPr>
          <p:txBody>
            <a:bodyPr lIns="0" tIns="0" rIns="0" bIns="0" rtlCol="0" anchor="t">
              <a:spAutoFit/>
            </a:bodyPr>
            <a:lstStyle/>
            <a:p>
              <a:pPr algn="ctr">
                <a:lnSpc>
                  <a:spcPts val="3359"/>
                </a:lnSpc>
              </a:pPr>
              <a:r>
                <a:rPr lang="en-US" sz="2400" dirty="0">
                  <a:solidFill>
                    <a:srgbClr val="FFFFFF"/>
                  </a:solidFill>
                  <a:latin typeface="Now Bold"/>
                </a:rPr>
                <a:t>4</a:t>
              </a:r>
            </a:p>
          </p:txBody>
        </p:sp>
      </p:grpSp>
      <p:pic>
        <p:nvPicPr>
          <p:cNvPr id="44" name="Picture 44"/>
          <p:cNvPicPr>
            <a:picLocks noChangeAspect="1"/>
          </p:cNvPicPr>
          <p:nvPr/>
        </p:nvPicPr>
        <p:blipFill>
          <a:blip r:embed="rId2"/>
          <a:srcRect/>
          <a:stretch>
            <a:fillRect/>
          </a:stretch>
        </p:blipFill>
        <p:spPr>
          <a:xfrm>
            <a:off x="623602" y="344709"/>
            <a:ext cx="1088436" cy="986395"/>
          </a:xfrm>
          <a:prstGeom prst="rect">
            <a:avLst/>
          </a:prstGeom>
        </p:spPr>
      </p:pic>
      <p:sp>
        <p:nvSpPr>
          <p:cNvPr id="45" name="TextBox 45"/>
          <p:cNvSpPr txBox="1"/>
          <p:nvPr/>
        </p:nvSpPr>
        <p:spPr>
          <a:xfrm>
            <a:off x="623602" y="3151572"/>
            <a:ext cx="5091398" cy="3231654"/>
          </a:xfrm>
          <a:prstGeom prst="rect">
            <a:avLst/>
          </a:prstGeom>
        </p:spPr>
        <p:txBody>
          <a:bodyPr wrap="square" lIns="0" tIns="0" rIns="0" bIns="0" rtlCol="0" anchor="t">
            <a:spAutoFit/>
          </a:bodyPr>
          <a:lstStyle/>
          <a:p>
            <a:pPr>
              <a:lnSpc>
                <a:spcPts val="8400"/>
              </a:lnSpc>
            </a:pPr>
            <a:r>
              <a:rPr lang="en-US" sz="7000" dirty="0">
                <a:solidFill>
                  <a:srgbClr val="1E1E1E"/>
                </a:solidFill>
                <a:latin typeface="Now"/>
              </a:rPr>
              <a:t>NAAB roles in the sire evaluations</a:t>
            </a:r>
          </a:p>
        </p:txBody>
      </p:sp>
      <p:sp>
        <p:nvSpPr>
          <p:cNvPr id="46" name="TextBox 46"/>
          <p:cNvSpPr txBox="1"/>
          <p:nvPr/>
        </p:nvSpPr>
        <p:spPr>
          <a:xfrm>
            <a:off x="1865404" y="607393"/>
            <a:ext cx="3538284" cy="666750"/>
          </a:xfrm>
          <a:prstGeom prst="rect">
            <a:avLst/>
          </a:prstGeom>
        </p:spPr>
        <p:txBody>
          <a:bodyPr lIns="0" tIns="0" rIns="0" bIns="0" rtlCol="0" anchor="t">
            <a:spAutoFit/>
          </a:bodyPr>
          <a:lstStyle/>
          <a:p>
            <a:pPr>
              <a:lnSpc>
                <a:spcPts val="2640"/>
              </a:lnSpc>
            </a:pPr>
            <a:r>
              <a:rPr lang="en-US" sz="2200">
                <a:solidFill>
                  <a:srgbClr val="1E1E1E"/>
                </a:solidFill>
                <a:latin typeface="Now Bold"/>
              </a:rPr>
              <a:t>National Association of Animal Breeders</a:t>
            </a:r>
          </a:p>
        </p:txBody>
      </p:sp>
      <p:sp>
        <p:nvSpPr>
          <p:cNvPr id="47" name="TextBox 47"/>
          <p:cNvSpPr txBox="1"/>
          <p:nvPr/>
        </p:nvSpPr>
        <p:spPr>
          <a:xfrm>
            <a:off x="14211747" y="281812"/>
            <a:ext cx="3538283" cy="602986"/>
          </a:xfrm>
          <a:prstGeom prst="rect">
            <a:avLst/>
          </a:prstGeom>
        </p:spPr>
        <p:txBody>
          <a:bodyPr wrap="square" lIns="0" tIns="0" rIns="0" bIns="0" rtlCol="0" anchor="t">
            <a:spAutoFit/>
          </a:bodyPr>
          <a:lstStyle/>
          <a:p>
            <a:pPr algn="r">
              <a:lnSpc>
                <a:spcPts val="2382"/>
              </a:lnSpc>
            </a:pPr>
            <a:r>
              <a:rPr lang="en-US" sz="1701" dirty="0">
                <a:solidFill>
                  <a:srgbClr val="000000"/>
                </a:solidFill>
                <a:latin typeface="Now"/>
              </a:rPr>
              <a:t>CDCB NOMINATOR WORKSHOP</a:t>
            </a:r>
          </a:p>
          <a:p>
            <a:pPr algn="r">
              <a:lnSpc>
                <a:spcPts val="2382"/>
              </a:lnSpc>
            </a:pPr>
            <a:r>
              <a:rPr lang="en-US" sz="1701" dirty="0">
                <a:solidFill>
                  <a:srgbClr val="000000"/>
                </a:solidFill>
                <a:latin typeface="Now"/>
              </a:rPr>
              <a:t>8 SEPTEMBER</a:t>
            </a:r>
          </a:p>
        </p:txBody>
      </p:sp>
      <p:grpSp>
        <p:nvGrpSpPr>
          <p:cNvPr id="48" name="Group 16">
            <a:extLst>
              <a:ext uri="{FF2B5EF4-FFF2-40B4-BE49-F238E27FC236}">
                <a16:creationId xmlns:a16="http://schemas.microsoft.com/office/drawing/2014/main" id="{50CF9817-58E0-B9BE-3E22-5889C7014E3E}"/>
              </a:ext>
            </a:extLst>
          </p:cNvPr>
          <p:cNvGrpSpPr/>
          <p:nvPr/>
        </p:nvGrpSpPr>
        <p:grpSpPr>
          <a:xfrm>
            <a:off x="11678945" y="5696023"/>
            <a:ext cx="4704055" cy="2114477"/>
            <a:chOff x="0" y="0"/>
            <a:chExt cx="6272073" cy="2819303"/>
          </a:xfrm>
        </p:grpSpPr>
        <p:sp>
          <p:nvSpPr>
            <p:cNvPr id="49" name="AutoShape 17">
              <a:extLst>
                <a:ext uri="{FF2B5EF4-FFF2-40B4-BE49-F238E27FC236}">
                  <a16:creationId xmlns:a16="http://schemas.microsoft.com/office/drawing/2014/main" id="{F2495737-E18E-CE6A-C7D7-5F3F552D527C}"/>
                </a:ext>
              </a:extLst>
            </p:cNvPr>
            <p:cNvSpPr/>
            <p:nvPr/>
          </p:nvSpPr>
          <p:spPr>
            <a:xfrm>
              <a:off x="0" y="0"/>
              <a:ext cx="5833317" cy="0"/>
            </a:xfrm>
            <a:prstGeom prst="line">
              <a:avLst/>
            </a:prstGeom>
            <a:ln w="38100" cap="rnd">
              <a:solidFill>
                <a:srgbClr val="000000"/>
              </a:solidFill>
              <a:prstDash val="sysDot"/>
              <a:headEnd type="none" w="sm" len="sm"/>
              <a:tailEnd type="none" w="sm" len="sm"/>
            </a:ln>
          </p:spPr>
        </p:sp>
        <p:sp>
          <p:nvSpPr>
            <p:cNvPr id="50" name="TextBox 18">
              <a:extLst>
                <a:ext uri="{FF2B5EF4-FFF2-40B4-BE49-F238E27FC236}">
                  <a16:creationId xmlns:a16="http://schemas.microsoft.com/office/drawing/2014/main" id="{F34DE70D-AF9D-E939-D46C-304B52C16848}"/>
                </a:ext>
              </a:extLst>
            </p:cNvPr>
            <p:cNvSpPr txBox="1"/>
            <p:nvPr/>
          </p:nvSpPr>
          <p:spPr>
            <a:xfrm>
              <a:off x="317499" y="518160"/>
              <a:ext cx="5954574" cy="2301143"/>
            </a:xfrm>
            <a:prstGeom prst="rect">
              <a:avLst/>
            </a:prstGeom>
          </p:spPr>
          <p:txBody>
            <a:bodyPr lIns="0" tIns="0" rIns="0" bIns="0" rtlCol="0" anchor="t">
              <a:spAutoFit/>
            </a:bodyPr>
            <a:lstStyle/>
            <a:p>
              <a:pPr>
                <a:lnSpc>
                  <a:spcPts val="3359"/>
                </a:lnSpc>
              </a:pPr>
              <a:r>
                <a:rPr lang="en-US" sz="2140" dirty="0">
                  <a:solidFill>
                    <a:srgbClr val="1E1E1E"/>
                  </a:solidFill>
                  <a:latin typeface="Now"/>
                </a:rPr>
                <a:t>Monitor the use of CDCB genomic evaluations on AI bulls worldwide</a:t>
              </a:r>
            </a:p>
            <a:p>
              <a:pPr>
                <a:lnSpc>
                  <a:spcPts val="3359"/>
                </a:lnSpc>
              </a:pPr>
              <a:endParaRPr lang="en-US" sz="2400" dirty="0">
                <a:solidFill>
                  <a:srgbClr val="1E1E1E"/>
                </a:solidFill>
                <a:latin typeface="Now"/>
              </a:endParaRPr>
            </a:p>
          </p:txBody>
        </p:sp>
      </p:grpSp>
      <p:sp>
        <p:nvSpPr>
          <p:cNvPr id="51" name="TextBox 11">
            <a:extLst>
              <a:ext uri="{FF2B5EF4-FFF2-40B4-BE49-F238E27FC236}">
                <a16:creationId xmlns:a16="http://schemas.microsoft.com/office/drawing/2014/main" id="{4B848339-2F76-94F9-8963-B5994F70C2C2}"/>
              </a:ext>
            </a:extLst>
          </p:cNvPr>
          <p:cNvSpPr txBox="1"/>
          <p:nvPr/>
        </p:nvSpPr>
        <p:spPr>
          <a:xfrm>
            <a:off x="6481773" y="6149405"/>
            <a:ext cx="3985823" cy="1139030"/>
          </a:xfrm>
          <a:prstGeom prst="rect">
            <a:avLst/>
          </a:prstGeom>
        </p:spPr>
        <p:txBody>
          <a:bodyPr lIns="0" tIns="0" rIns="0" bIns="0" rtlCol="0" anchor="t">
            <a:spAutoFit/>
          </a:bodyPr>
          <a:lstStyle/>
          <a:p>
            <a:pPr>
              <a:lnSpc>
                <a:spcPts val="2998"/>
              </a:lnSpc>
            </a:pPr>
            <a:r>
              <a:rPr lang="en-US" sz="2141" dirty="0">
                <a:solidFill>
                  <a:srgbClr val="1E1E1E"/>
                </a:solidFill>
                <a:latin typeface="Now"/>
              </a:rPr>
              <a:t>Handle accounting for AI bulls for CDCB – AI service fees</a:t>
            </a:r>
          </a:p>
          <a:p>
            <a:pPr>
              <a:lnSpc>
                <a:spcPts val="2998"/>
              </a:lnSpc>
            </a:pPr>
            <a:endParaRPr lang="en-US" sz="2141" dirty="0">
              <a:solidFill>
                <a:srgbClr val="1E1E1E"/>
              </a:solidFill>
              <a:latin typeface="Now"/>
            </a:endParaRPr>
          </a:p>
        </p:txBody>
      </p:sp>
      <p:grpSp>
        <p:nvGrpSpPr>
          <p:cNvPr id="52" name="Group 16">
            <a:extLst>
              <a:ext uri="{FF2B5EF4-FFF2-40B4-BE49-F238E27FC236}">
                <a16:creationId xmlns:a16="http://schemas.microsoft.com/office/drawing/2014/main" id="{7E0D081D-AB2B-C414-697F-45508EEDFDB6}"/>
              </a:ext>
            </a:extLst>
          </p:cNvPr>
          <p:cNvGrpSpPr/>
          <p:nvPr/>
        </p:nvGrpSpPr>
        <p:grpSpPr>
          <a:xfrm>
            <a:off x="11943856" y="2384492"/>
            <a:ext cx="4465931" cy="1950456"/>
            <a:chOff x="0" y="0"/>
            <a:chExt cx="5954574" cy="2600608"/>
          </a:xfrm>
        </p:grpSpPr>
        <p:sp>
          <p:nvSpPr>
            <p:cNvPr id="53" name="AutoShape 17">
              <a:extLst>
                <a:ext uri="{FF2B5EF4-FFF2-40B4-BE49-F238E27FC236}">
                  <a16:creationId xmlns:a16="http://schemas.microsoft.com/office/drawing/2014/main" id="{F8CFB19D-0309-C03E-3D7B-59C8D1E57B30}"/>
                </a:ext>
              </a:extLst>
            </p:cNvPr>
            <p:cNvSpPr/>
            <p:nvPr/>
          </p:nvSpPr>
          <p:spPr>
            <a:xfrm>
              <a:off x="0" y="0"/>
              <a:ext cx="5833317" cy="0"/>
            </a:xfrm>
            <a:prstGeom prst="line">
              <a:avLst/>
            </a:prstGeom>
            <a:ln w="38100" cap="rnd">
              <a:solidFill>
                <a:srgbClr val="000000"/>
              </a:solidFill>
              <a:prstDash val="sysDot"/>
              <a:headEnd type="none" w="sm" len="sm"/>
              <a:tailEnd type="none" w="sm" len="sm"/>
            </a:ln>
          </p:spPr>
        </p:sp>
        <p:sp>
          <p:nvSpPr>
            <p:cNvPr id="54" name="TextBox 18">
              <a:extLst>
                <a:ext uri="{FF2B5EF4-FFF2-40B4-BE49-F238E27FC236}">
                  <a16:creationId xmlns:a16="http://schemas.microsoft.com/office/drawing/2014/main" id="{0C3DC852-6F25-3E79-E625-4B0BECCBECD9}"/>
                </a:ext>
              </a:extLst>
            </p:cNvPr>
            <p:cNvSpPr txBox="1"/>
            <p:nvPr/>
          </p:nvSpPr>
          <p:spPr>
            <a:xfrm>
              <a:off x="0" y="299465"/>
              <a:ext cx="5954574" cy="2301143"/>
            </a:xfrm>
            <a:prstGeom prst="rect">
              <a:avLst/>
            </a:prstGeom>
          </p:spPr>
          <p:txBody>
            <a:bodyPr lIns="0" tIns="0" rIns="0" bIns="0" rtlCol="0" anchor="t">
              <a:spAutoFit/>
            </a:bodyPr>
            <a:lstStyle/>
            <a:p>
              <a:pPr>
                <a:lnSpc>
                  <a:spcPts val="3359"/>
                </a:lnSpc>
              </a:pPr>
              <a:r>
                <a:rPr lang="en-US" sz="2140" dirty="0">
                  <a:solidFill>
                    <a:srgbClr val="1E1E1E"/>
                  </a:solidFill>
                  <a:latin typeface="Now"/>
                </a:rPr>
                <a:t>Communicate to CDCB which bulls are AI and which need a sire evaluation</a:t>
              </a:r>
            </a:p>
            <a:p>
              <a:pPr>
                <a:lnSpc>
                  <a:spcPts val="3359"/>
                </a:lnSpc>
              </a:pPr>
              <a:endParaRPr lang="en-US" sz="2400" dirty="0">
                <a:solidFill>
                  <a:srgbClr val="1E1E1E"/>
                </a:solidFill>
                <a:latin typeface="Now"/>
              </a:endParaRPr>
            </a:p>
          </p:txBody>
        </p:sp>
      </p:grpSp>
    </p:spTree>
    <p:extLst>
      <p:ext uri="{BB962C8B-B14F-4D97-AF65-F5344CB8AC3E}">
        <p14:creationId xmlns:p14="http://schemas.microsoft.com/office/powerpoint/2010/main" val="1215467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51821" y="-130837"/>
            <a:ext cx="17005607" cy="10155007"/>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374937" y="4070751"/>
            <a:ext cx="3294432" cy="2145499"/>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472237" y="2857136"/>
            <a:ext cx="1056493" cy="1056493"/>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737399" y="3775691"/>
            <a:ext cx="884770" cy="884770"/>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360285" y="5257884"/>
            <a:ext cx="958366" cy="958366"/>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603074" y="7559274"/>
            <a:ext cx="1023784" cy="1023784"/>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753463" y="5874458"/>
            <a:ext cx="892947" cy="892947"/>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575679" y="6216249"/>
            <a:ext cx="892947" cy="892947"/>
          </a:xfrm>
          <a:prstGeom prst="rect">
            <a:avLst/>
          </a:prstGeom>
        </p:spPr>
      </p:pic>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854624" y="1338347"/>
            <a:ext cx="770288" cy="770288"/>
          </a:xfrm>
          <a:prstGeom prst="rect">
            <a:avLst/>
          </a:prstGeom>
        </p:spPr>
      </p:pic>
      <p:sp>
        <p:nvSpPr>
          <p:cNvPr id="11" name="TextBox 11"/>
          <p:cNvSpPr txBox="1"/>
          <p:nvPr/>
        </p:nvSpPr>
        <p:spPr>
          <a:xfrm>
            <a:off x="9738326" y="1506322"/>
            <a:ext cx="6663630" cy="396239"/>
          </a:xfrm>
          <a:prstGeom prst="rect">
            <a:avLst/>
          </a:prstGeom>
        </p:spPr>
        <p:txBody>
          <a:bodyPr lIns="0" tIns="0" rIns="0" bIns="0" rtlCol="0" anchor="t">
            <a:spAutoFit/>
          </a:bodyPr>
          <a:lstStyle/>
          <a:p>
            <a:pPr algn="ctr">
              <a:lnSpc>
                <a:spcPts val="3360"/>
              </a:lnSpc>
            </a:pPr>
            <a:r>
              <a:rPr lang="en-US" sz="2400">
                <a:solidFill>
                  <a:srgbClr val="000000"/>
                </a:solidFill>
                <a:latin typeface="Open Sans Light Bold"/>
              </a:rPr>
              <a:t>= NAAB codes are part of the data exchange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3689" r="2532"/>
          <a:stretch>
            <a:fillRect/>
          </a:stretch>
        </p:blipFill>
        <p:spPr>
          <a:xfrm>
            <a:off x="-1701345" y="0"/>
            <a:ext cx="18288000" cy="10287000"/>
          </a:xfrm>
          <a:prstGeom prst="rect">
            <a:avLst/>
          </a:prstGeom>
        </p:spPr>
      </p:pic>
      <p:sp>
        <p:nvSpPr>
          <p:cNvPr id="3" name="AutoShape 3"/>
          <p:cNvSpPr/>
          <p:nvPr/>
        </p:nvSpPr>
        <p:spPr>
          <a:xfrm>
            <a:off x="469449" y="8343900"/>
            <a:ext cx="16230600" cy="0"/>
          </a:xfrm>
          <a:prstGeom prst="line">
            <a:avLst/>
          </a:prstGeom>
          <a:ln w="28575" cap="rnd">
            <a:solidFill>
              <a:srgbClr val="FFFFFF"/>
            </a:solidFill>
            <a:prstDash val="sysDot"/>
            <a:headEnd type="none" w="sm" len="sm"/>
            <a:tailEnd type="none" w="sm" len="sm"/>
          </a:ln>
        </p:spPr>
      </p:sp>
      <p:sp>
        <p:nvSpPr>
          <p:cNvPr id="4" name="TextBox 4"/>
          <p:cNvSpPr txBox="1"/>
          <p:nvPr/>
        </p:nvSpPr>
        <p:spPr>
          <a:xfrm>
            <a:off x="469448" y="6747249"/>
            <a:ext cx="14922951" cy="3385542"/>
          </a:xfrm>
          <a:prstGeom prst="rect">
            <a:avLst/>
          </a:prstGeom>
        </p:spPr>
        <p:txBody>
          <a:bodyPr wrap="square" lIns="0" tIns="0" rIns="0" bIns="0" rtlCol="0" anchor="t">
            <a:spAutoFit/>
          </a:bodyPr>
          <a:lstStyle/>
          <a:p>
            <a:pPr>
              <a:lnSpc>
                <a:spcPts val="13200"/>
              </a:lnSpc>
            </a:pPr>
            <a:r>
              <a:rPr lang="en-US" sz="11000" dirty="0">
                <a:solidFill>
                  <a:srgbClr val="FFFFFF"/>
                </a:solidFill>
                <a:latin typeface="Now"/>
              </a:rPr>
              <a:t>How we are </a:t>
            </a:r>
          </a:p>
          <a:p>
            <a:pPr>
              <a:lnSpc>
                <a:spcPts val="13200"/>
              </a:lnSpc>
            </a:pPr>
            <a:r>
              <a:rPr lang="en-US" sz="11000" dirty="0">
                <a:solidFill>
                  <a:srgbClr val="FFFFFF"/>
                </a:solidFill>
                <a:latin typeface="Now"/>
              </a:rPr>
              <a:t>connected</a:t>
            </a:r>
          </a:p>
        </p:txBody>
      </p:sp>
      <p:sp>
        <p:nvSpPr>
          <p:cNvPr id="5" name="TextBox 5"/>
          <p:cNvSpPr txBox="1"/>
          <p:nvPr/>
        </p:nvSpPr>
        <p:spPr>
          <a:xfrm>
            <a:off x="16586655" y="8951595"/>
            <a:ext cx="672645" cy="306705"/>
          </a:xfrm>
          <a:prstGeom prst="rect">
            <a:avLst/>
          </a:prstGeom>
        </p:spPr>
        <p:txBody>
          <a:bodyPr lIns="0" tIns="0" rIns="0" bIns="0" rtlCol="0" anchor="t">
            <a:spAutoFit/>
          </a:bodyPr>
          <a:lstStyle/>
          <a:p>
            <a:pPr algn="r">
              <a:lnSpc>
                <a:spcPts val="2520"/>
              </a:lnSpc>
            </a:pPr>
            <a:r>
              <a:rPr lang="en-US" sz="1800">
                <a:solidFill>
                  <a:srgbClr val="FFFFFF"/>
                </a:solidFill>
                <a:latin typeface="Now"/>
              </a:rPr>
              <a:t>12</a:t>
            </a:r>
          </a:p>
        </p:txBody>
      </p:sp>
      <p:sp>
        <p:nvSpPr>
          <p:cNvPr id="6" name="TextBox 6"/>
          <p:cNvSpPr txBox="1"/>
          <p:nvPr/>
        </p:nvSpPr>
        <p:spPr>
          <a:xfrm>
            <a:off x="2360677" y="1372813"/>
            <a:ext cx="3106097" cy="594834"/>
          </a:xfrm>
          <a:prstGeom prst="rect">
            <a:avLst/>
          </a:prstGeom>
        </p:spPr>
        <p:txBody>
          <a:bodyPr lIns="0" tIns="0" rIns="0" bIns="0" rtlCol="0" anchor="t">
            <a:spAutoFit/>
          </a:bodyPr>
          <a:lstStyle/>
          <a:p>
            <a:pPr>
              <a:lnSpc>
                <a:spcPts val="2317"/>
              </a:lnSpc>
            </a:pPr>
            <a:r>
              <a:rPr lang="en-US" sz="1931">
                <a:solidFill>
                  <a:srgbClr val="FFFFFF"/>
                </a:solidFill>
                <a:latin typeface="Now Bold"/>
              </a:rPr>
              <a:t>National Association of Animal Breeders</a:t>
            </a: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68897"/>
          <a:stretch>
            <a:fillRect/>
          </a:stretch>
        </p:blipFill>
        <p:spPr>
          <a:xfrm>
            <a:off x="469449" y="523405"/>
            <a:ext cx="1624818" cy="1310765"/>
          </a:xfrm>
          <a:prstGeom prst="rect">
            <a:avLst/>
          </a:prstGeom>
        </p:spPr>
      </p:pic>
      <p:sp>
        <p:nvSpPr>
          <p:cNvPr id="8" name="TextBox 8"/>
          <p:cNvSpPr txBox="1"/>
          <p:nvPr/>
        </p:nvSpPr>
        <p:spPr>
          <a:xfrm>
            <a:off x="14249401" y="281812"/>
            <a:ext cx="3500630" cy="602986"/>
          </a:xfrm>
          <a:prstGeom prst="rect">
            <a:avLst/>
          </a:prstGeom>
        </p:spPr>
        <p:txBody>
          <a:bodyPr wrap="square" lIns="0" tIns="0" rIns="0" bIns="0" rtlCol="0" anchor="t">
            <a:spAutoFit/>
          </a:bodyPr>
          <a:lstStyle/>
          <a:p>
            <a:pPr algn="r">
              <a:lnSpc>
                <a:spcPts val="2382"/>
              </a:lnSpc>
            </a:pPr>
            <a:r>
              <a:rPr lang="en-US" sz="1701" dirty="0">
                <a:solidFill>
                  <a:schemeClr val="bg1"/>
                </a:solidFill>
                <a:latin typeface="Now"/>
              </a:rPr>
              <a:t>CDCB NOMINATOR WORKSHOP</a:t>
            </a:r>
          </a:p>
          <a:p>
            <a:pPr algn="r">
              <a:lnSpc>
                <a:spcPts val="2382"/>
              </a:lnSpc>
            </a:pPr>
            <a:r>
              <a:rPr lang="en-US" sz="1701" dirty="0">
                <a:solidFill>
                  <a:schemeClr val="bg1"/>
                </a:solidFill>
                <a:latin typeface="Now"/>
              </a:rPr>
              <a:t>8 SEPTEMBER</a:t>
            </a:r>
          </a:p>
        </p:txBody>
      </p:sp>
    </p:spTree>
    <p:extLst>
      <p:ext uri="{BB962C8B-B14F-4D97-AF65-F5344CB8AC3E}">
        <p14:creationId xmlns:p14="http://schemas.microsoft.com/office/powerpoint/2010/main" val="1633991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3675</TotalTime>
  <Words>1926</Words>
  <Application>Microsoft Office PowerPoint</Application>
  <PresentationFormat>Custom</PresentationFormat>
  <Paragraphs>259</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Calibri</vt:lpstr>
      <vt:lpstr>Now</vt:lpstr>
      <vt:lpstr>Liberation Sans</vt:lpstr>
      <vt:lpstr>Open Sans Light Bold</vt:lpstr>
      <vt:lpstr>Arial</vt:lpstr>
      <vt:lpstr>Arimo</vt:lpstr>
      <vt:lpstr>Now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NAAB codes and the Dairy Cross Reference Database</dc:title>
  <dc:creator>Jay Weiker</dc:creator>
  <cp:lastModifiedBy>Jay Weiker</cp:lastModifiedBy>
  <cp:revision>52</cp:revision>
  <dcterms:created xsi:type="dcterms:W3CDTF">2006-08-16T00:00:00Z</dcterms:created>
  <dcterms:modified xsi:type="dcterms:W3CDTF">2022-09-06T13:21:39Z</dcterms:modified>
  <dc:identifier>DAFEEZRkD-I</dc:identifier>
</cp:coreProperties>
</file>